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58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DA73C-3E7F-4A7C-A48E-F0A95ACDB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F6C468-2F8D-4E4C-9F6D-C09ECA6C0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8A282D-E0D5-414D-AA58-1327B32A1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4499F-F306-44A5-8662-465410C0F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06E81D-6F1F-4F97-ADF1-A5F5FDE48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16185B-4C39-4E68-8FBE-CE40475F3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8DED37-FEB2-4AA6-B3D2-1EE75FE99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4A449-0BA5-4A15-BB87-93EAA039F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03D7D-6057-4229-817D-0F56FEE67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B7283E-4471-4FD5-9EFD-DE37D8417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FABFE-4E7E-4005-9E36-8E76F8B11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22" Type="http://schemas.openxmlformats.org/officeDocument/2006/relationships/tags" Target="../tags/tag200.xml" /><Relationship Id="rId23" Type="http://schemas.openxmlformats.org/officeDocument/2006/relationships/tags" Target="../tags/tag201.xml" /><Relationship Id="rId24" Type="http://schemas.openxmlformats.org/officeDocument/2006/relationships/tags" Target="../tags/tag202.xml" /><Relationship Id="rId25" Type="http://schemas.openxmlformats.org/officeDocument/2006/relationships/tags" Target="../tags/tag203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22" Type="http://schemas.openxmlformats.org/officeDocument/2006/relationships/tags" Target="../tags/tag224.xml" /><Relationship Id="rId23" Type="http://schemas.openxmlformats.org/officeDocument/2006/relationships/tags" Target="../tags/tag225.xml" /><Relationship Id="rId24" Type="http://schemas.openxmlformats.org/officeDocument/2006/relationships/tags" Target="../tags/tag226.xml" /><Relationship Id="rId25" Type="http://schemas.openxmlformats.org/officeDocument/2006/relationships/tags" Target="../tags/tag227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14" Type="http://schemas.openxmlformats.org/officeDocument/2006/relationships/tags" Target="../tags/tag240.xml" /><Relationship Id="rId15" Type="http://schemas.openxmlformats.org/officeDocument/2006/relationships/tags" Target="../tags/tag241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4213502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Ppt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上海建筑设计院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上海建筑设计院的概述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上海建筑设计院的案例介绍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上海建筑设计院的设计理念和优势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上海建筑设计院的市场前景和社会责任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上海建筑设计院的未来规划和发展战略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上海建筑设计院的概述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设计院的成立背景和发展历程</a:t>
            </a:r>
            <a:endParaRPr lang="zh-CN" altLang="en-US"/>
          </a:p>
        </p:txBody>
      </p:sp>
      <p:sp>
        <p:nvSpPr>
          <p:cNvPr id="1049054" name="矩形 40"/>
          <p:cNvSpPr/>
          <p:nvPr>
            <p:custDataLst>
              <p:tags r:id="rId2"/>
            </p:custDataLst>
          </p:nvPr>
        </p:nvSpPr>
        <p:spPr>
          <a:xfrm>
            <a:off x="1999350" y="1364400"/>
            <a:ext cx="6003117" cy="658431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任意多边形 19"/>
          <p:cNvSpPr/>
          <p:nvPr>
            <p:custDataLst>
              <p:tags r:id="rId3"/>
            </p:custDataLst>
          </p:nvPr>
        </p:nvSpPr>
        <p:spPr>
          <a:xfrm>
            <a:off x="2070470" y="1364400"/>
            <a:ext cx="5012029" cy="653843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4"/>
            </p:custDataLst>
          </p:nvPr>
        </p:nvSpPr>
        <p:spPr>
          <a:xfrm>
            <a:off x="2597368" y="2213248"/>
            <a:ext cx="7596046" cy="13873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成立背景：上海建筑设计院成立于1953年，是中国最早成立的建筑设计院之一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60" name="标题"/>
          <p:cNvSpPr txBox="1"/>
          <p:nvPr>
            <p:custDataLst>
              <p:tags r:id="rId5"/>
            </p:custDataLst>
          </p:nvPr>
        </p:nvSpPr>
        <p:spPr>
          <a:xfrm>
            <a:off x="2596603" y="1364400"/>
            <a:ext cx="3820583" cy="653078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2" name="矩形 5"/>
          <p:cNvSpPr/>
          <p:nvPr>
            <p:custDataLst>
              <p:tags r:id="rId6"/>
            </p:custDataLst>
          </p:nvPr>
        </p:nvSpPr>
        <p:spPr>
          <a:xfrm>
            <a:off x="1999350" y="3941534"/>
            <a:ext cx="6003117" cy="658431"/>
          </a:xfrm>
          <a:prstGeom prst="rect">
            <a:avLst/>
          </a:prstGeom>
          <a:gradFill>
            <a:gsLst>
              <a:gs pos="47000">
                <a:schemeClr val="accent1"/>
              </a:gs>
              <a:gs pos="86000">
                <a:schemeClr val="accent1">
                  <a:alpha val="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任意多边形 6"/>
          <p:cNvSpPr/>
          <p:nvPr>
            <p:custDataLst>
              <p:tags r:id="rId7"/>
            </p:custDataLst>
          </p:nvPr>
        </p:nvSpPr>
        <p:spPr>
          <a:xfrm>
            <a:off x="2070470" y="3941534"/>
            <a:ext cx="5012029" cy="653843"/>
          </a:xfrm>
          <a:custGeom>
            <a:gdLst>
              <a:gd name="adj" fmla="val 45833"/>
              <a:gd name="maxAdj" fmla="*/ 100000 w ss"/>
              <a:gd name="a" fmla="pin 0 adj maxAdj"/>
              <a:gd name="x1" fmla="*/ ss a 200000"/>
              <a:gd name="x2" fmla="*/ ss a 100000"/>
              <a:gd name="x6" fmla="+- r 0 x1"/>
              <a:gd name="x5" fmla="+- r 0 x2"/>
              <a:gd name="x3" fmla="*/ x5 1 2"/>
              <a:gd name="x4" fmla="+- r 0 x3"/>
              <a:gd name="il" fmla="*/ wd2 a maxAdj"/>
              <a:gd name="q1" fmla="*/ 5 a maxAdj"/>
              <a:gd name="q2" fmla="+/ 1 wd2 12"/>
              <a:gd name="il-1" fmla="*/ il w 1"/>
              <a:gd name="it" fmla="*/ il h 1"/>
              <a:gd name="ir" fmla="+- r 0 q1"/>
              <a:gd name="ib" fmla="+- b 0 q2"/>
              <a:gd name="q3" fmla="*/ h hc x2"/>
              <a:gd name="y1" fmla="pin 0 ir h"/>
              <a:gd name="y2" fmla="+- b 0 ib"/>
            </a:gdLst>
            <a:cxnLst>
              <a:cxn ang="3">
                <a:pos x="hc" y="q3"/>
              </a:cxn>
              <a:cxn ang="3">
                <a:pos x="x4" y="t"/>
              </a:cxn>
              <a:cxn ang="0">
                <a:pos x="x6" y="vc"/>
              </a:cxn>
              <a:cxn ang="cd4">
                <a:pos x="x3" y="b"/>
              </a:cxn>
              <a:cxn ang="cd4">
                <a:pos x="hc" y="ib"/>
              </a:cxn>
              <a:cxn ang="cd2">
                <a:pos x="x1" y="vc"/>
              </a:cxn>
            </a:cxnLst>
            <a:rect l="l" t="t" r="r" b="b"/>
            <a:pathLst>
              <a:path w="3639" h="810">
                <a:moveTo>
                  <a:pt x="0" y="0"/>
                </a:moveTo>
                <a:lnTo>
                  <a:pt x="3639" y="0"/>
                </a:lnTo>
                <a:lnTo>
                  <a:pt x="3268" y="810"/>
                </a:lnTo>
                <a:lnTo>
                  <a:pt x="0" y="81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>
            <a:outerShdw blurRad="127000" dist="127000" dir="2700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altLang="zh-CN" sz="1400">
              <a:sym typeface="+mn-ea"/>
            </a:endParaRPr>
          </a:p>
        </p:txBody>
      </p:sp>
      <p:sp>
        <p:nvSpPr>
          <p:cNvPr id="1049066" name="正文"/>
          <p:cNvSpPr txBox="1"/>
          <p:nvPr>
            <p:custDataLst>
              <p:tags r:id="rId8"/>
            </p:custDataLst>
          </p:nvPr>
        </p:nvSpPr>
        <p:spPr>
          <a:xfrm>
            <a:off x="2597368" y="4790383"/>
            <a:ext cx="7596046" cy="13873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发展历程：1953年成立，1958年更名为上海建筑设计院，1960年代开始承担国家重点工程建设任务，1980年代开始进行国际合作，1990年代开始进行企业化改革，2000年代开始进行多元化发展，2010年代开始进行数字化建设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68" name="标题"/>
          <p:cNvSpPr txBox="1"/>
          <p:nvPr>
            <p:custDataLst>
              <p:tags r:id="rId9"/>
            </p:custDataLst>
          </p:nvPr>
        </p:nvSpPr>
        <p:spPr>
          <a:xfrm>
            <a:off x="2596603" y="3941534"/>
            <a:ext cx="3820583" cy="653078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设计院的业务范围和主要成就</a:t>
            </a:r>
            <a:endParaRPr lang="zh-CN" altLang="en-US"/>
          </a:p>
        </p:txBody>
      </p:sp>
      <p:sp>
        <p:nvSpPr>
          <p:cNvPr id="104911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2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2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代表作品：上海中心大厦、上海世博会中国馆、上海迪士尼乐园等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2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社会责任：积极参与城市更新、环境保护、文化遗产保护等公益事业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业务范围：建筑设计、城市规划、景观设计、室内设计等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3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主要成就：获得多项国内外设计大奖，如世界建筑节大奖、亚洲建筑大奖等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设计院的团队规模和组织架构</a:t>
            </a:r>
            <a:endParaRPr lang="zh-CN" altLang="en-US"/>
          </a:p>
        </p:txBody>
      </p:sp>
      <p:sp>
        <p:nvSpPr>
          <p:cNvPr id="104917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团队规模：拥有数百名专业设计师和工程师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组织架构：分为多个部门，包括建筑设计、结构设计、设备设计等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部门职责：每个部门负责不同的设计任务，如建筑设计负责建筑方案设计，结构设计负责结构计算和设计等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团队协作：各部门之间紧密合作，共同完成设计任务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22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上海建筑设计院的案例介绍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案例一：某商业综合体设计</a:t>
            </a:r>
            <a:endParaRPr lang="zh-CN" altLang="en-US"/>
          </a:p>
        </p:txBody>
      </p:sp>
      <p:sp>
        <p:nvSpPr>
          <p:cNvPr id="104928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设计特点：采用现代建筑风格，注重空间布局和功能分区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90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设计成果：成功打造具有特色的商业综合体，成为当地地标性建筑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9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客户评价：对设计成果表示满意，认为设计团队专业、高效、创新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2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项目名称：某商业综合体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0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设计团队：上海建筑设计院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1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4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设计理念：以人为本，注重商业与文化的融合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案例二：某住宅小区设计</a:t>
            </a:r>
            <a:endParaRPr lang="zh-CN" altLang="en-US"/>
          </a:p>
        </p:txBody>
      </p:sp>
      <p:sp>
        <p:nvSpPr>
          <p:cNvPr id="1049358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项目名称：某住宅小区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设计特点：绿色环保，节能减排，智能化管理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设计团队：上海建筑设计院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4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设计成果：获得多项国内外设计奖项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设计理念：以人为本，注重居住品质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客户评价：满意度高，口碑良好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案例三：某文化建筑项目设计</a:t>
            </a:r>
            <a:endParaRPr lang="zh-CN" altLang="en-US"/>
          </a:p>
        </p:txBody>
      </p:sp>
      <p:sp>
        <p:nvSpPr>
          <p:cNvPr id="1049446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项目名称：某文化建筑项目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设计特点：注重空间布局、色彩搭配、材料选择等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设计团队：上海建筑设计院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项目成果：获得国内外多项设计大奖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4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设计理念：融合传统文化与现代设计元素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项目影响：成为当地文化地标，吸引大量游客前来参观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案例四：某城市规划项目设计</a:t>
            </a:r>
            <a:endParaRPr lang="zh-CN" altLang="en-US"/>
          </a:p>
        </p:txBody>
      </p:sp>
      <p:sp>
        <p:nvSpPr>
          <p:cNvPr id="1049534" name="文本框 20"/>
          <p:cNvSpPr txBox="1"/>
          <p:nvPr>
            <p:custDataLst>
              <p:tags r:id="rId2"/>
            </p:custDataLst>
          </p:nvPr>
        </p:nvSpPr>
        <p:spPr>
          <a:xfrm>
            <a:off x="6781093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536" name="文本框 178"/>
          <p:cNvSpPr txBox="1"/>
          <p:nvPr>
            <p:custDataLst>
              <p:tags r:id="rId3"/>
            </p:custDataLst>
          </p:nvPr>
        </p:nvSpPr>
        <p:spPr>
          <a:xfrm>
            <a:off x="6294898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项目地点：某城市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538" name="文本框 18"/>
          <p:cNvSpPr txBox="1"/>
          <p:nvPr>
            <p:custDataLst>
              <p:tags r:id="rId4"/>
            </p:custDataLst>
          </p:nvPr>
        </p:nvSpPr>
        <p:spPr>
          <a:xfrm>
            <a:off x="1324395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540" name="文本框 176"/>
          <p:cNvSpPr txBox="1"/>
          <p:nvPr>
            <p:custDataLst>
              <p:tags r:id="rId5"/>
            </p:custDataLst>
          </p:nvPr>
        </p:nvSpPr>
        <p:spPr>
          <a:xfrm>
            <a:off x="838200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项目名称：某城市规划项目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542" name="文本框 19"/>
          <p:cNvSpPr txBox="1"/>
          <p:nvPr>
            <p:custDataLst>
              <p:tags r:id="rId6"/>
            </p:custDataLst>
          </p:nvPr>
        </p:nvSpPr>
        <p:spPr>
          <a:xfrm>
            <a:off x="4053069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544" name="文本框 177"/>
          <p:cNvSpPr txBox="1"/>
          <p:nvPr>
            <p:custDataLst>
              <p:tags r:id="rId7"/>
            </p:custDataLst>
          </p:nvPr>
        </p:nvSpPr>
        <p:spPr>
          <a:xfrm>
            <a:off x="3566224" y="2255214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设计单位：上海建筑设计院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546" name="文本框 25"/>
          <p:cNvSpPr txBox="1"/>
          <p:nvPr>
            <p:custDataLst>
              <p:tags r:id="rId8"/>
            </p:custDataLst>
          </p:nvPr>
        </p:nvSpPr>
        <p:spPr>
          <a:xfrm>
            <a:off x="8145431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548" name="文本框 180"/>
          <p:cNvSpPr txBox="1"/>
          <p:nvPr>
            <p:custDataLst>
              <p:tags r:id="rId9"/>
            </p:custDataLst>
          </p:nvPr>
        </p:nvSpPr>
        <p:spPr>
          <a:xfrm>
            <a:off x="7657935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项目成果：获得奖项、社会评价等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550" name="文本框 23"/>
          <p:cNvSpPr txBox="1"/>
          <p:nvPr>
            <p:custDataLst>
              <p:tags r:id="rId10"/>
            </p:custDataLst>
          </p:nvPr>
        </p:nvSpPr>
        <p:spPr>
          <a:xfrm>
            <a:off x="2688732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552" name="文本框 181"/>
          <p:cNvSpPr txBox="1"/>
          <p:nvPr>
            <p:custDataLst>
              <p:tags r:id="rId11"/>
            </p:custDataLst>
          </p:nvPr>
        </p:nvSpPr>
        <p:spPr>
          <a:xfrm>
            <a:off x="2201237" y="47173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设计理念：生态、环保、可持续发展等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554" name="文本框 24"/>
          <p:cNvSpPr txBox="1"/>
          <p:nvPr>
            <p:custDataLst>
              <p:tags r:id="rId12"/>
            </p:custDataLst>
          </p:nvPr>
        </p:nvSpPr>
        <p:spPr>
          <a:xfrm>
            <a:off x="5416756" y="3834049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049556" name="文本框 182"/>
          <p:cNvSpPr txBox="1"/>
          <p:nvPr>
            <p:custDataLst>
              <p:tags r:id="rId13"/>
            </p:custDataLst>
          </p:nvPr>
        </p:nvSpPr>
        <p:spPr>
          <a:xfrm>
            <a:off x="4929911" y="4703091"/>
            <a:ext cx="2332750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设计亮点：建筑风格、空间布局、交通组织等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558" name="文本框 21"/>
          <p:cNvSpPr txBox="1"/>
          <p:nvPr>
            <p:custDataLst>
              <p:tags r:id="rId14"/>
            </p:custDataLst>
          </p:nvPr>
        </p:nvSpPr>
        <p:spPr>
          <a:xfrm>
            <a:off x="9509118" y="1390723"/>
            <a:ext cx="1358152" cy="118931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049560" name="文本框 179"/>
          <p:cNvSpPr txBox="1"/>
          <p:nvPr>
            <p:custDataLst>
              <p:tags r:id="rId15"/>
            </p:custDataLst>
          </p:nvPr>
        </p:nvSpPr>
        <p:spPr>
          <a:xfrm>
            <a:off x="9022922" y="2179165"/>
            <a:ext cx="2330949" cy="1434018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项目规模：占地面积、建筑面积、规划人口等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00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60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604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上海建筑设计院的设计理念和优势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设计理念和原则</a:t>
            </a:r>
            <a:endParaRPr lang="zh-CN" altLang="en-US"/>
          </a:p>
        </p:txBody>
      </p:sp>
      <p:sp>
        <p:nvSpPr>
          <p:cNvPr id="104966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6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注重功能性和实用性，满足用户需求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6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注重环保和可持续性，采用绿色建筑材料和节能技术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7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67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注重创新和创意，追求独特的建筑风格和设计语言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67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注重团队合作和沟通，确保设计方案的实施和落地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https://d.book118.com/558142135025006037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2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2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2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2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699999988079071,&quot;transparency&quot;:0},{&quot;brightness&quot;:0,&quot;colorType&quot;:1,&quot;foreColorIndex&quot;:5,&quot;pos&quot;:0.8600000143051147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88_2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688_2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2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85.4222047244095,&quot;width&quot;:535.75}"/>
  <p:tag name="KSO_WM_TAG_VERSION" val="3.0"/>
  <p:tag name="KSO_WM_TEMPLATE_CATEGORY" val="diagram"/>
  <p:tag name="KSO_WM_TEMPLATE_INDEX" val="20231688"/>
  <p:tag name="KSO_WM_UNIT_COMPATIBLE" val="0"/>
  <p:tag name="KSO_WM_UNIT_DIAGRAM_ISNUMVISUAL" val="0"/>
  <p:tag name="KSO_WM_UNIT_DIAGRAM_ISREFERUNIT" val="0"/>
  <p:tag name="KSO_WM_UNIT_HIGHLIGHT" val="0"/>
  <p:tag name="KSO_WM_UNIT_ID" val="diagram20231688_2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61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19,&quot;width&quot;:809.0359842519684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45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Calibri Light</vt:lpstr>
      <vt:lpstr>Wingdings</vt:lpstr>
      <vt:lpstr>Office Theme</vt:lpstr>
      <vt:lpstr>上海建筑设计院</vt:lpstr>
      <vt:lpstr>目录</vt:lpstr>
      <vt:lpstr>单击此处添加章节标题</vt:lpstr>
      <vt:lpstr>上海建筑设计院的概述</vt:lpstr>
      <vt:lpstr>设计院的成立背景和发展历程</vt:lpstr>
      <vt:lpstr>设计院的业务范围和主要成就</vt:lpstr>
      <vt:lpstr>设计院的团队规模和组织架构</vt:lpstr>
      <vt:lpstr>上海建筑设计院的案例介绍</vt:lpstr>
      <vt:lpstr>案例一：某商业综合体设计</vt:lpstr>
      <vt:lpstr>案例二：某住宅小区设计</vt:lpstr>
      <vt:lpstr>案例三：某文化建筑项目设计</vt:lpstr>
      <vt:lpstr>案例四：某城市规划项目设计</vt:lpstr>
      <vt:lpstr>上海建筑设计院的设计理念和优势</vt:lpstr>
      <vt:lpstr>设计理念和原则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2024-09-16T22:00:18.006</cp:lastPrinted>
  <dcterms:created xsi:type="dcterms:W3CDTF">2024-09-16T14:00:18Z</dcterms:created>
  <dcterms:modified xsi:type="dcterms:W3CDTF">2024-09-16T14:00:20Z</dcterms:modified>
</cp:coreProperties>
</file>