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CC2D86A-6185-4BAA-9F42-9EB4B8AD5F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5A588DE-70C6-4515-9100-EF783037B7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CF9A447-9521-42B4-AE42-56911829973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7BB4667-4010-454C-9638-233DB312D73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C2F1F9E5-249B-40AC-A51B-B74B091C47AC}"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ACE6419-E9FB-4366-955E-F3F3BD772D2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DDE4637-3F50-444F-B5DE-88F9966C5E7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A50924F-C2D6-4DE4-BC07-14817EF11C5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79032CA4-EED5-4800-A682-D76E2882799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C7FBF51-0123-4AB6-B7D6-ABC1954D66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04D5D13-9908-4CC4-B806-E0FF2C83CDB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65013230301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solidFill>
                <a:latin typeface="Microsoft Yahei"/>
                <a:ea typeface="Microsoft Yahei"/>
                <a:cs typeface="Microsoft Yahei"/>
              </a:rPr>
              <a:t>营销管理专业的实践报告</a:t>
            </a:r>
          </a:p>
        </p:txBody>
      </p:sp>
      <p:sp>
        <p:nvSpPr>
          <p:cNvPr id="3" name="AutoShape 3"/>
          <p:cNvSpPr/>
          <p:nvPr/>
        </p:nvSpPr>
        <p:spPr>
          <a:xfrm>
            <a:off x="3887301" y="4906518"/>
            <a:ext cx="2473866"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B1B1B"/>
                </a:solidFill>
                <a:latin typeface="Microsoft Yahei"/>
                <a:ea typeface="Microsoft Yahei"/>
                <a:cs typeface="Microsoft Yahei"/>
              </a:rPr>
              <a:t>汇报人：XXX</a:t>
            </a:r>
            <a:endParaRPr lang="en-US" sz="1100"/>
          </a:p>
        </p:txBody>
      </p:sp>
      <p:sp>
        <p:nvSpPr>
          <p:cNvPr id="4" name="AutoShape 4"/>
          <p:cNvSpPr/>
          <p:nvPr/>
        </p:nvSpPr>
        <p:spPr>
          <a:xfrm>
            <a:off x="6497278" y="4906518"/>
            <a:ext cx="2419908"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B1B1B"/>
                </a:solidFill>
                <a:latin typeface="Microsoft Yahei"/>
                <a:ea typeface="Microsoft Yahei"/>
                <a:cs typeface="Microsoft Yahei"/>
              </a:rPr>
              <a:t>2024-01-15</a:t>
            </a:r>
            <a:endParaRPr lang="en-US" sz="1100"/>
          </a:p>
        </p:txBody>
      </p:sp>
      <p:sp>
        <p:nvSpPr>
          <p:cNvPr id="5" name="AutoShape 5"/>
          <p:cNvSpPr/>
          <p:nvPr/>
        </p:nvSpPr>
        <p:spPr>
          <a:xfrm>
            <a:off x="240326" y="276691"/>
            <a:ext cx="1591602" cy="419156"/>
          </a:xfrm>
          <a:prstGeom prst="rect">
            <a:avLst/>
          </a:prstGeom>
          <a:noFill/>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200">
                <a:solidFill>
                  <a:srgbClr val="FFFFFF"/>
                </a:solidFill>
                <a:latin typeface="Microsoft Yahei"/>
                <a:ea typeface="Microsoft Yahei"/>
                <a:cs typeface="Microsoft Yahei"/>
              </a:rPr>
              <a:t>REPORTING</a:t>
            </a:r>
            <a:endParaRPr lang="en-US" sz="1100"/>
          </a:p>
        </p:txBody>
      </p:sp>
      <p:sp>
        <p:nvSpPr>
          <p:cNvPr id="9" name="AutoShape 9"/>
          <p:cNvSpPr/>
          <p:nvPr/>
        </p:nvSpPr>
        <p:spPr>
          <a:xfrm>
            <a:off x="8181391" y="6099640"/>
            <a:ext cx="3351690"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solidFill>
                <a:latin typeface="Microsoft Yahei"/>
                <a:ea typeface="Microsoft Yahei"/>
                <a:cs typeface="Microsoft Yahei"/>
              </a:rPr>
              <a:t>目</a:t>
            </a:r>
          </a:p>
          <a:p>
            <a:pPr algn="ctr">
              <a:lnSpc>
                <a:spcPct val="112000"/>
              </a:lnSpc>
            </a:pPr>
            <a:r>
              <a:rPr lang="en-US" sz="5700" b="1">
                <a:solidFill>
                  <a:schemeClr val="dk1"/>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solidFill>
                <a:latin typeface="Microsoft Yahei"/>
                <a:ea typeface="Microsoft Yahei"/>
                <a:cs typeface="Microsoft Yahei"/>
              </a:rPr>
              <a:t>引言</a:t>
            </a:r>
          </a:p>
          <a:p>
            <a:pPr marL="203200" lvl="0" indent="-203200">
              <a:lnSpc>
                <a:spcPct val="120000"/>
              </a:lnSpc>
              <a:buFont typeface="Arial"/>
              <a:buChar char="•"/>
            </a:pPr>
            <a:r>
              <a:rPr lang="en-US" sz="2400" b="1">
                <a:solidFill>
                  <a:schemeClr val="dk1"/>
                </a:solidFill>
                <a:latin typeface="Microsoft Yahei"/>
                <a:ea typeface="Microsoft Yahei"/>
                <a:cs typeface="Microsoft Yahei"/>
              </a:rPr>
              <a:t>营销管理理论概述</a:t>
            </a:r>
          </a:p>
          <a:p>
            <a:pPr marL="203200" lvl="0" indent="-203200">
              <a:lnSpc>
                <a:spcPct val="120000"/>
              </a:lnSpc>
              <a:buFont typeface="Arial"/>
              <a:buChar char="•"/>
            </a:pPr>
            <a:r>
              <a:rPr lang="en-US" sz="2400" b="1">
                <a:solidFill>
                  <a:schemeClr val="dk1"/>
                </a:solidFill>
                <a:latin typeface="Microsoft Yahei"/>
                <a:ea typeface="Microsoft Yahei"/>
                <a:cs typeface="Microsoft Yahei"/>
              </a:rPr>
              <a:t>实践项目介绍</a:t>
            </a:r>
          </a:p>
          <a:p>
            <a:pPr marL="203200" lvl="0" indent="-203200">
              <a:lnSpc>
                <a:spcPct val="120000"/>
              </a:lnSpc>
              <a:buFont typeface="Arial"/>
              <a:buChar char="•"/>
            </a:pPr>
            <a:r>
              <a:rPr lang="en-US" sz="2400" b="1">
                <a:solidFill>
                  <a:schemeClr val="dk1"/>
                </a:solidFill>
                <a:latin typeface="Microsoft Yahei"/>
                <a:ea typeface="Microsoft Yahei"/>
                <a:cs typeface="Microsoft Yahei"/>
              </a:rPr>
              <a:t>实践成果展示</a:t>
            </a:r>
          </a:p>
          <a:p>
            <a:pPr marL="203200" lvl="0" indent="-203200">
              <a:lnSpc>
                <a:spcPct val="120000"/>
              </a:lnSpc>
              <a:buFont typeface="Arial"/>
              <a:buChar char="•"/>
            </a:pPr>
            <a:r>
              <a:rPr lang="en-US" sz="2400" b="1">
                <a:solidFill>
                  <a:schemeClr val="dk1"/>
                </a:solidFill>
                <a:latin typeface="Microsoft Yahei"/>
                <a:ea typeface="Microsoft Yahei"/>
                <a:cs typeface="Microsoft Yahei"/>
              </a:rPr>
              <a:t>实践总结与反思</a:t>
            </a:r>
          </a:p>
          <a:p>
            <a:pPr marL="203200" lvl="0" indent="-203200">
              <a:lnSpc>
                <a:spcPct val="120000"/>
              </a:lnSpc>
              <a:buFont typeface="Arial"/>
              <a:buChar char="•"/>
            </a:pPr>
            <a:r>
              <a:rPr lang="en-US" sz="2400" b="1">
                <a:solidFill>
                  <a:schemeClr val="dk1"/>
                </a:solidFill>
                <a:latin typeface="Microsoft Yahei"/>
                <a:ea typeface="Microsoft Yahei"/>
                <a:cs typeface="Microsoft Yahei"/>
              </a:rPr>
              <a:t>参考文献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solidFill>
                <a:latin typeface="Microsoft Yahei"/>
                <a:ea typeface="Microsoft Yahei"/>
                <a:cs typeface="Microsoft Yahei"/>
              </a:rPr>
              <a:t>引言</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主题简介</a:t>
            </a:r>
          </a:p>
        </p:txBody>
      </p:sp>
      <p:sp>
        <p:nvSpPr>
          <p:cNvPr id="38" name="TextBox 38"/>
          <p:cNvSpPr txBox="1"/>
          <p:nvPr/>
        </p:nvSpPr>
        <p:spPr>
          <a:xfrm>
            <a:off x="7809821" y="1388973"/>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营销管理</a:t>
            </a:r>
          </a:p>
        </p:txBody>
      </p:sp>
      <p:sp>
        <p:nvSpPr>
          <p:cNvPr id="39" name="TextBox 39"/>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营销管理是研究如何通过市场导向的战略和战术来满足客户需求，实现企业目标的学科。</a:t>
            </a:r>
          </a:p>
        </p:txBody>
      </p:sp>
      <p:sp>
        <p:nvSpPr>
          <p:cNvPr id="40" name="TextBox 40"/>
          <p:cNvSpPr txBox="1"/>
          <p:nvPr/>
        </p:nvSpPr>
        <p:spPr>
          <a:xfrm>
            <a:off x="7809821" y="3814445"/>
            <a:ext cx="2987778" cy="490334"/>
          </a:xfrm>
          <a:prstGeom prst="rect">
            <a:avLst/>
          </a:prstGeom>
        </p:spPr>
        <p:txBody>
          <a:bodyPr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2025" b="1">
                <a:solidFill>
                  <a:schemeClr val="accent1">
                    <a:alpha val="100000"/>
                  </a:schemeClr>
                </a:solidFill>
                <a:latin typeface="Microsoft Yahei"/>
                <a:ea typeface="Microsoft Yahei"/>
                <a:cs typeface="Microsoft Yahei"/>
              </a:rPr>
              <a:t>实践报告</a:t>
            </a:r>
          </a:p>
        </p:txBody>
      </p:sp>
      <p:sp>
        <p:nvSpPr>
          <p:cNvPr id="41" name="TextBox 41"/>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实践报告是学生对所学知识的实际应用和总结，旨在检验学生的学习成果和解决问题的能力。</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2305" b="22305"/>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随着科技的发展和消费者需求的变化，营销环境也在不断变化，这为营销管理带来了新的挑战和机遇。</a:t>
            </a:r>
            <a:endParaRPr lang="en-US" sz="1100"/>
          </a:p>
        </p:txBody>
      </p:sp>
      <p:sp>
        <p:nvSpPr>
          <p:cNvPr id="5" name="AutoShape 5"/>
          <p:cNvSpPr/>
          <p:nvPr/>
        </p:nvSpPr>
        <p:spPr>
          <a:xfrm>
            <a:off x="601724" y="431596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通过实践报告，学生可以更好地理解营销管理的实际应用，提高自己的实践能力，为未来的职业发展打下基础。</a:t>
            </a:r>
            <a:endParaRPr lang="en-US" sz="1100"/>
          </a:p>
        </p:txBody>
      </p:sp>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实践背景</a:t>
            </a:r>
          </a:p>
        </p:txBody>
      </p:sp>
      <p:sp>
        <p:nvSpPr>
          <p:cNvPr id="27" name="AutoShape 27"/>
          <p:cNvSpPr/>
          <p:nvPr/>
        </p:nvSpPr>
        <p:spPr>
          <a:xfrm>
            <a:off x="601724" y="3976765"/>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solidFill>
                <a:latin typeface="Microsoft Yahei"/>
                <a:ea typeface="Microsoft Yahei"/>
                <a:cs typeface="Microsoft Yahei"/>
              </a:rPr>
              <a:t>实践意义</a:t>
            </a:r>
            <a:endParaRPr lang="en-US" sz="1100"/>
          </a:p>
        </p:txBody>
      </p:sp>
      <p:sp>
        <p:nvSpPr>
          <p:cNvPr id="28" name="AutoShape 28"/>
          <p:cNvSpPr/>
          <p:nvPr/>
        </p:nvSpPr>
        <p:spPr>
          <a:xfrm>
            <a:off x="563624" y="1405309"/>
            <a:ext cx="2936423" cy="339195"/>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solidFill>
                <a:latin typeface="Microsoft Yahei"/>
                <a:ea typeface="Microsoft Yahei"/>
                <a:cs typeface="Microsoft Yahei"/>
              </a:rPr>
              <a:t>营销环境变化</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solidFill>
                <a:latin typeface="Microsoft Yahei"/>
                <a:ea typeface="Microsoft Yahei"/>
                <a:cs typeface="Microsoft Yahei"/>
              </a:rPr>
              <a:t>营销管理理论概述</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营销管理是组织为了实现营销目标，对营销活动进行计划、组织、执行、控制和监督的过程。它具有系统性、动态性、创新性和科学性的特点。</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营销管理是组织内部管理的重要组成部分，它涉及到组织如何识别、预测和满足市场需求。营销管理的主要目标是实现营销目标，这包括市场占有率、销售额、品牌知名度和客户满意度等。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营销管理的定义与特点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27123" y="1247319"/>
            <a:ext cx="4955536" cy="4778362"/>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81315" y="1247319"/>
            <a:ext cx="4955536" cy="4778362"/>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83086" y="1565017"/>
            <a:ext cx="4215069"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solidFill>
                <a:latin typeface="Microsoft Yahei"/>
                <a:ea typeface="Microsoft Yahei"/>
                <a:cs typeface="Microsoft Yahei"/>
              </a:rPr>
              <a:t>总结词</a:t>
            </a:r>
          </a:p>
        </p:txBody>
      </p:sp>
      <p:sp>
        <p:nvSpPr>
          <p:cNvPr id="5" name="TextBox 5"/>
          <p:cNvSpPr txBox="1"/>
          <p:nvPr/>
        </p:nvSpPr>
        <p:spPr>
          <a:xfrm>
            <a:off x="1283086" y="2639994"/>
            <a:ext cx="4292478" cy="3124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solidFill>
                <a:latin typeface="Microsoft Yahei"/>
                <a:ea typeface="Microsoft Yahei"/>
                <a:cs typeface="Microsoft Yahei"/>
              </a:rPr>
              <a:t>营销管理的核心概念包括市场细分、目标市场选择、市场定位、产品策略、价格策略、渠道策略和促销策略等。</a:t>
            </a:r>
          </a:p>
        </p:txBody>
      </p:sp>
      <p:sp>
        <p:nvSpPr>
          <p:cNvPr id="6" name="TextBox 6"/>
          <p:cNvSpPr txBox="1"/>
          <p:nvPr/>
        </p:nvSpPr>
        <p:spPr>
          <a:xfrm>
            <a:off x="6612844" y="1565017"/>
            <a:ext cx="4219575" cy="12858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详细描述</a:t>
            </a:r>
          </a:p>
        </p:txBody>
      </p:sp>
      <p:sp>
        <p:nvSpPr>
          <p:cNvPr id="7" name="TextBox 7"/>
          <p:cNvSpPr txBox="1"/>
          <p:nvPr/>
        </p:nvSpPr>
        <p:spPr>
          <a:xfrm>
            <a:off x="6612844" y="2639994"/>
            <a:ext cx="4295775" cy="314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schemeClr>
                </a:solidFill>
                <a:latin typeface="Microsoft Yahei"/>
                <a:ea typeface="Microsoft Yahei"/>
                <a:cs typeface="Microsoft Yahei"/>
              </a:rPr>
              <a:t>市场细分是将整体市场划分为若干个具有相似需求和特点的子市场，以便选择适合的组织目标和资源的细分市场。目标市场选择是组织根据自身资源和市场状况选择一个或多个细分市场作为自己的目标市场。市场定位是根据组织的产品特点和服务优势，在目标市场中树立独特的形象和地位。产品策略、价格策略、渠道策略和促销策略则是组织为了实现营销目标而采取的具体手段和方法。</a:t>
            </a:r>
          </a:p>
        </p:txBody>
      </p:sp>
      <p:sp>
        <p:nvSpPr>
          <p:cNvPr id="8" name="AutoShape 8"/>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营销管理的核心概念</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0" y="2173694"/>
            <a:ext cx="3839952" cy="4684306"/>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165532" y="2928505"/>
            <a:ext cx="1195366" cy="834187"/>
          </a:xfrm>
          <a:custGeom>
            <a:rect l="l" t="t" r="r" b="b"/>
            <a:pathLst>
              <a:path w="193" h="134">
                <a:moveTo>
                  <a:pt x="177" y="133"/>
                </a:moveTo>
                <a:cubicBezTo>
                  <a:pt x="193" y="58"/>
                  <a:pt x="159" y="0"/>
                  <a:pt x="97" y="0"/>
                </a:cubicBezTo>
                <a:cubicBezTo>
                  <a:pt x="36" y="0"/>
                  <a:pt x="0" y="61"/>
                  <a:pt x="17" y="134"/>
                </a:cubicBezTo>
                <a:cubicBezTo>
                  <a:pt x="177" y="133"/>
                  <a:pt x="177" y="133"/>
                  <a:pt x="177" y="133"/>
                </a:cubicBezTo>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2277789" y="3041376"/>
            <a:ext cx="978744" cy="1605412"/>
          </a:xfrm>
          <a:custGeom>
            <a:rect l="l" t="t" r="r" b="b"/>
            <a:pathLst>
              <a:path w="158" h="258">
                <a:moveTo>
                  <a:pt x="16" y="157"/>
                </a:moveTo>
                <a:cubicBezTo>
                  <a:pt x="15" y="193"/>
                  <a:pt x="35" y="210"/>
                  <a:pt x="35" y="210"/>
                </a:cubicBezTo>
                <a:cubicBezTo>
                  <a:pt x="35" y="235"/>
                  <a:pt x="35" y="235"/>
                  <a:pt x="35" y="235"/>
                </a:cubicBezTo>
                <a:cubicBezTo>
                  <a:pt x="35" y="235"/>
                  <a:pt x="32" y="237"/>
                  <a:pt x="33" y="237"/>
                </a:cubicBezTo>
                <a:cubicBezTo>
                  <a:pt x="30" y="236"/>
                  <a:pt x="62" y="257"/>
                  <a:pt x="81" y="258"/>
                </a:cubicBezTo>
                <a:cubicBezTo>
                  <a:pt x="81" y="258"/>
                  <a:pt x="131" y="239"/>
                  <a:pt x="129" y="237"/>
                </a:cubicBezTo>
                <a:cubicBezTo>
                  <a:pt x="126" y="235"/>
                  <a:pt x="126" y="235"/>
                  <a:pt x="126" y="235"/>
                </a:cubicBezTo>
                <a:cubicBezTo>
                  <a:pt x="126" y="210"/>
                  <a:pt x="126" y="210"/>
                  <a:pt x="126" y="210"/>
                </a:cubicBezTo>
                <a:cubicBezTo>
                  <a:pt x="126" y="210"/>
                  <a:pt x="144" y="200"/>
                  <a:pt x="144" y="156"/>
                </a:cubicBezTo>
                <a:cubicBezTo>
                  <a:pt x="145" y="144"/>
                  <a:pt x="156" y="152"/>
                  <a:pt x="158" y="118"/>
                </a:cubicBezTo>
                <a:cubicBezTo>
                  <a:pt x="158" y="115"/>
                  <a:pt x="158" y="112"/>
                  <a:pt x="157" y="106"/>
                </a:cubicBezTo>
                <a:cubicBezTo>
                  <a:pt x="155" y="103"/>
                  <a:pt x="149" y="100"/>
                  <a:pt x="150" y="96"/>
                </a:cubicBezTo>
                <a:cubicBezTo>
                  <a:pt x="154" y="40"/>
                  <a:pt x="123" y="4"/>
                  <a:pt x="79" y="1"/>
                </a:cubicBezTo>
                <a:cubicBezTo>
                  <a:pt x="79" y="0"/>
                  <a:pt x="79" y="0"/>
                  <a:pt x="79" y="0"/>
                </a:cubicBezTo>
                <a:cubicBezTo>
                  <a:pt x="78" y="0"/>
                  <a:pt x="78" y="1"/>
                  <a:pt x="78" y="1"/>
                </a:cubicBezTo>
                <a:cubicBezTo>
                  <a:pt x="77" y="1"/>
                  <a:pt x="77" y="0"/>
                  <a:pt x="76" y="0"/>
                </a:cubicBezTo>
                <a:cubicBezTo>
                  <a:pt x="76" y="1"/>
                  <a:pt x="76" y="1"/>
                  <a:pt x="76" y="1"/>
                </a:cubicBezTo>
                <a:cubicBezTo>
                  <a:pt x="32" y="4"/>
                  <a:pt x="4" y="40"/>
                  <a:pt x="9" y="96"/>
                </a:cubicBezTo>
                <a:cubicBezTo>
                  <a:pt x="9" y="100"/>
                  <a:pt x="3" y="103"/>
                  <a:pt x="2" y="106"/>
                </a:cubicBezTo>
                <a:cubicBezTo>
                  <a:pt x="0" y="112"/>
                  <a:pt x="0" y="116"/>
                  <a:pt x="0" y="119"/>
                </a:cubicBezTo>
                <a:cubicBezTo>
                  <a:pt x="2" y="152"/>
                  <a:pt x="16" y="148"/>
                  <a:pt x="16" y="157"/>
                </a:cubicBezTo>
              </a:path>
            </a:pathLst>
          </a:custGeom>
          <a:solidFill>
            <a:srgbClr val="EAC487">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2444772" y="4347680"/>
            <a:ext cx="686349" cy="322564"/>
          </a:xfrm>
          <a:custGeom>
            <a:rect l="l" t="t" r="r" b="b"/>
            <a:pathLst>
              <a:path w="110" h="52">
                <a:moveTo>
                  <a:pt x="99" y="25"/>
                </a:moveTo>
                <a:cubicBezTo>
                  <a:pt x="99" y="0"/>
                  <a:pt x="99" y="0"/>
                  <a:pt x="99" y="0"/>
                </a:cubicBezTo>
                <a:cubicBezTo>
                  <a:pt x="99" y="0"/>
                  <a:pt x="86" y="15"/>
                  <a:pt x="53" y="13"/>
                </a:cubicBezTo>
                <a:cubicBezTo>
                  <a:pt x="19" y="13"/>
                  <a:pt x="8" y="0"/>
                  <a:pt x="8" y="0"/>
                </a:cubicBezTo>
                <a:cubicBezTo>
                  <a:pt x="8" y="25"/>
                  <a:pt x="8" y="25"/>
                  <a:pt x="8" y="25"/>
                </a:cubicBezTo>
                <a:cubicBezTo>
                  <a:pt x="8" y="25"/>
                  <a:pt x="2" y="31"/>
                  <a:pt x="3" y="32"/>
                </a:cubicBezTo>
                <a:cubicBezTo>
                  <a:pt x="0" y="31"/>
                  <a:pt x="36" y="52"/>
                  <a:pt x="55" y="52"/>
                </a:cubicBezTo>
                <a:cubicBezTo>
                  <a:pt x="55" y="52"/>
                  <a:pt x="111" y="52"/>
                  <a:pt x="110" y="51"/>
                </a:cubicBezTo>
                <a:cubicBezTo>
                  <a:pt x="99" y="25"/>
                  <a:pt x="99" y="25"/>
                  <a:pt x="99" y="25"/>
                </a:cubicBezTo>
              </a:path>
            </a:pathLst>
          </a:custGeom>
          <a:solidFill>
            <a:srgbClr val="E0B57A">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2724188" y="2834152"/>
            <a:ext cx="600226" cy="535079"/>
          </a:xfrm>
          <a:custGeom>
            <a:rect l="l" t="t" r="r" b="b"/>
            <a:pathLst>
              <a:path w="97" h="86">
                <a:moveTo>
                  <a:pt x="56" y="0"/>
                </a:moveTo>
                <a:cubicBezTo>
                  <a:pt x="49" y="0"/>
                  <a:pt x="25" y="8"/>
                  <a:pt x="14" y="11"/>
                </a:cubicBezTo>
                <a:cubicBezTo>
                  <a:pt x="9" y="13"/>
                  <a:pt x="5" y="14"/>
                  <a:pt x="0" y="16"/>
                </a:cubicBezTo>
                <a:cubicBezTo>
                  <a:pt x="2" y="16"/>
                  <a:pt x="5" y="15"/>
                  <a:pt x="7" y="15"/>
                </a:cubicBezTo>
                <a:cubicBezTo>
                  <a:pt x="50" y="15"/>
                  <a:pt x="80" y="43"/>
                  <a:pt x="88" y="86"/>
                </a:cubicBezTo>
                <a:cubicBezTo>
                  <a:pt x="90" y="74"/>
                  <a:pt x="97" y="32"/>
                  <a:pt x="94" y="22"/>
                </a:cubicBezTo>
                <a:cubicBezTo>
                  <a:pt x="94" y="21"/>
                  <a:pt x="94" y="21"/>
                  <a:pt x="93" y="21"/>
                </a:cubicBezTo>
                <a:cubicBezTo>
                  <a:pt x="92" y="21"/>
                  <a:pt x="91" y="22"/>
                  <a:pt x="89" y="23"/>
                </a:cubicBezTo>
                <a:cubicBezTo>
                  <a:pt x="88" y="24"/>
                  <a:pt x="86" y="25"/>
                  <a:pt x="85" y="25"/>
                </a:cubicBezTo>
                <a:cubicBezTo>
                  <a:pt x="85" y="25"/>
                  <a:pt x="84" y="25"/>
                  <a:pt x="84" y="24"/>
                </a:cubicBezTo>
                <a:cubicBezTo>
                  <a:pt x="81" y="20"/>
                  <a:pt x="80" y="9"/>
                  <a:pt x="78" y="7"/>
                </a:cubicBezTo>
                <a:cubicBezTo>
                  <a:pt x="78" y="6"/>
                  <a:pt x="77" y="6"/>
                  <a:pt x="77" y="6"/>
                </a:cubicBezTo>
                <a:cubicBezTo>
                  <a:pt x="75" y="6"/>
                  <a:pt x="73" y="8"/>
                  <a:pt x="70" y="10"/>
                </a:cubicBezTo>
                <a:cubicBezTo>
                  <a:pt x="68" y="11"/>
                  <a:pt x="65" y="13"/>
                  <a:pt x="63" y="13"/>
                </a:cubicBezTo>
                <a:cubicBezTo>
                  <a:pt x="63" y="13"/>
                  <a:pt x="63" y="13"/>
                  <a:pt x="62" y="13"/>
                </a:cubicBezTo>
                <a:cubicBezTo>
                  <a:pt x="57" y="11"/>
                  <a:pt x="61" y="1"/>
                  <a:pt x="56" y="0"/>
                </a:cubicBezTo>
                <a:cubicBezTo>
                  <a:pt x="56" y="0"/>
                  <a:pt x="56" y="0"/>
                  <a:pt x="56"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2251654" y="2928505"/>
            <a:ext cx="1017859" cy="584989"/>
          </a:xfrm>
          <a:custGeom>
            <a:rect l="l" t="t" r="r" b="b"/>
            <a:pathLst>
              <a:path w="164" h="94">
                <a:moveTo>
                  <a:pt x="83" y="0"/>
                </a:moveTo>
                <a:cubicBezTo>
                  <a:pt x="81" y="0"/>
                  <a:pt x="78" y="1"/>
                  <a:pt x="76" y="1"/>
                </a:cubicBezTo>
                <a:cubicBezTo>
                  <a:pt x="41" y="13"/>
                  <a:pt x="17" y="32"/>
                  <a:pt x="3" y="73"/>
                </a:cubicBezTo>
                <a:cubicBezTo>
                  <a:pt x="0" y="82"/>
                  <a:pt x="1" y="94"/>
                  <a:pt x="11" y="94"/>
                </a:cubicBezTo>
                <a:cubicBezTo>
                  <a:pt x="11" y="94"/>
                  <a:pt x="12" y="94"/>
                  <a:pt x="12" y="94"/>
                </a:cubicBezTo>
                <a:cubicBezTo>
                  <a:pt x="12" y="94"/>
                  <a:pt x="12" y="94"/>
                  <a:pt x="12" y="94"/>
                </a:cubicBezTo>
                <a:cubicBezTo>
                  <a:pt x="15" y="50"/>
                  <a:pt x="42" y="22"/>
                  <a:pt x="80" y="19"/>
                </a:cubicBezTo>
                <a:cubicBezTo>
                  <a:pt x="80" y="18"/>
                  <a:pt x="80" y="18"/>
                  <a:pt x="80" y="18"/>
                </a:cubicBezTo>
                <a:cubicBezTo>
                  <a:pt x="81" y="18"/>
                  <a:pt x="81" y="19"/>
                  <a:pt x="82" y="19"/>
                </a:cubicBezTo>
                <a:cubicBezTo>
                  <a:pt x="82" y="19"/>
                  <a:pt x="82" y="18"/>
                  <a:pt x="83" y="18"/>
                </a:cubicBezTo>
                <a:cubicBezTo>
                  <a:pt x="83" y="19"/>
                  <a:pt x="83" y="19"/>
                  <a:pt x="83" y="19"/>
                </a:cubicBezTo>
                <a:cubicBezTo>
                  <a:pt x="111" y="21"/>
                  <a:pt x="134" y="36"/>
                  <a:pt x="145" y="61"/>
                </a:cubicBezTo>
                <a:cubicBezTo>
                  <a:pt x="151" y="64"/>
                  <a:pt x="157" y="68"/>
                  <a:pt x="164" y="73"/>
                </a:cubicBezTo>
                <a:cubicBezTo>
                  <a:pt x="164" y="73"/>
                  <a:pt x="164" y="72"/>
                  <a:pt x="164" y="71"/>
                </a:cubicBezTo>
                <a:cubicBezTo>
                  <a:pt x="156" y="28"/>
                  <a:pt x="126" y="0"/>
                  <a:pt x="83"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2327428" y="3041376"/>
            <a:ext cx="824741" cy="472118"/>
          </a:xfrm>
          <a:custGeom>
            <a:rect l="l" t="t" r="r" b="b"/>
            <a:pathLst>
              <a:path w="133" h="76">
                <a:moveTo>
                  <a:pt x="71" y="0"/>
                </a:moveTo>
                <a:cubicBezTo>
                  <a:pt x="70" y="0"/>
                  <a:pt x="70" y="1"/>
                  <a:pt x="70" y="1"/>
                </a:cubicBezTo>
                <a:cubicBezTo>
                  <a:pt x="69" y="1"/>
                  <a:pt x="69" y="0"/>
                  <a:pt x="68" y="0"/>
                </a:cubicBezTo>
                <a:cubicBezTo>
                  <a:pt x="68" y="1"/>
                  <a:pt x="68" y="1"/>
                  <a:pt x="68" y="1"/>
                </a:cubicBezTo>
                <a:cubicBezTo>
                  <a:pt x="30" y="4"/>
                  <a:pt x="3" y="32"/>
                  <a:pt x="0" y="76"/>
                </a:cubicBezTo>
                <a:cubicBezTo>
                  <a:pt x="48" y="71"/>
                  <a:pt x="74" y="36"/>
                  <a:pt x="108" y="36"/>
                </a:cubicBezTo>
                <a:cubicBezTo>
                  <a:pt x="116" y="36"/>
                  <a:pt x="124" y="38"/>
                  <a:pt x="133" y="43"/>
                </a:cubicBezTo>
                <a:cubicBezTo>
                  <a:pt x="122" y="18"/>
                  <a:pt x="99" y="3"/>
                  <a:pt x="71" y="1"/>
                </a:cubicBezTo>
                <a:cubicBezTo>
                  <a:pt x="71" y="0"/>
                  <a:pt x="71" y="0"/>
                  <a:pt x="71"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129048" y="2810519"/>
            <a:ext cx="1195366" cy="653240"/>
          </a:xfrm>
          <a:custGeom>
            <a:rect l="l" t="t" r="r" b="b"/>
            <a:pathLst>
              <a:path w="193" h="105">
                <a:moveTo>
                  <a:pt x="181" y="96"/>
                </a:moveTo>
                <a:cubicBezTo>
                  <a:pt x="188" y="87"/>
                  <a:pt x="193" y="34"/>
                  <a:pt x="190" y="23"/>
                </a:cubicBezTo>
                <a:cubicBezTo>
                  <a:pt x="189" y="18"/>
                  <a:pt x="182" y="28"/>
                  <a:pt x="180" y="25"/>
                </a:cubicBezTo>
                <a:cubicBezTo>
                  <a:pt x="177" y="21"/>
                  <a:pt x="176" y="10"/>
                  <a:pt x="174" y="7"/>
                </a:cubicBezTo>
                <a:cubicBezTo>
                  <a:pt x="171" y="4"/>
                  <a:pt x="163" y="15"/>
                  <a:pt x="158" y="14"/>
                </a:cubicBezTo>
                <a:cubicBezTo>
                  <a:pt x="153" y="12"/>
                  <a:pt x="157" y="1"/>
                  <a:pt x="152" y="1"/>
                </a:cubicBezTo>
                <a:cubicBezTo>
                  <a:pt x="147" y="0"/>
                  <a:pt x="121" y="9"/>
                  <a:pt x="110" y="12"/>
                </a:cubicBezTo>
                <a:cubicBezTo>
                  <a:pt x="67" y="24"/>
                  <a:pt x="0" y="50"/>
                  <a:pt x="22" y="93"/>
                </a:cubicBezTo>
                <a:cubicBezTo>
                  <a:pt x="23" y="95"/>
                  <a:pt x="19" y="105"/>
                  <a:pt x="28" y="105"/>
                </a:cubicBezTo>
                <a:cubicBezTo>
                  <a:pt x="94" y="103"/>
                  <a:pt x="121" y="41"/>
                  <a:pt x="182" y="91"/>
                </a:cubicBezTo>
                <a:lnTo>
                  <a:pt x="181" y="96"/>
                </a:lnTo>
                <a:close/>
              </a:path>
            </a:pathLst>
          </a:custGeom>
          <a:solidFill>
            <a:srgbClr val="361A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1805431" y="4515576"/>
            <a:ext cx="1928722" cy="1159396"/>
          </a:xfrm>
          <a:custGeom>
            <a:rect l="l" t="t" r="r" b="b"/>
            <a:pathLst>
              <a:path w="311" h="186">
                <a:moveTo>
                  <a:pt x="280" y="23"/>
                </a:moveTo>
                <a:cubicBezTo>
                  <a:pt x="264" y="10"/>
                  <a:pt x="246" y="4"/>
                  <a:pt x="235" y="2"/>
                </a:cubicBezTo>
                <a:cubicBezTo>
                  <a:pt x="154" y="9"/>
                  <a:pt x="154" y="9"/>
                  <a:pt x="154" y="9"/>
                </a:cubicBezTo>
                <a:cubicBezTo>
                  <a:pt x="80" y="0"/>
                  <a:pt x="80" y="0"/>
                  <a:pt x="80" y="0"/>
                </a:cubicBezTo>
                <a:cubicBezTo>
                  <a:pt x="71" y="3"/>
                  <a:pt x="45" y="11"/>
                  <a:pt x="31" y="23"/>
                </a:cubicBezTo>
                <a:cubicBezTo>
                  <a:pt x="17" y="33"/>
                  <a:pt x="7" y="47"/>
                  <a:pt x="0" y="63"/>
                </a:cubicBezTo>
                <a:cubicBezTo>
                  <a:pt x="0" y="186"/>
                  <a:pt x="0" y="186"/>
                  <a:pt x="0" y="186"/>
                </a:cubicBezTo>
                <a:cubicBezTo>
                  <a:pt x="311" y="186"/>
                  <a:pt x="311" y="186"/>
                  <a:pt x="311" y="186"/>
                </a:cubicBezTo>
                <a:cubicBezTo>
                  <a:pt x="311" y="63"/>
                  <a:pt x="311" y="63"/>
                  <a:pt x="311" y="63"/>
                </a:cubicBezTo>
                <a:cubicBezTo>
                  <a:pt x="304" y="47"/>
                  <a:pt x="294" y="33"/>
                  <a:pt x="280" y="23"/>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499673" y="4352794"/>
            <a:ext cx="7893" cy="0"/>
          </a:xfrm>
          <a:custGeom>
            <a:rect l="l" t="t" r="r" b="b"/>
            <a:pathLst>
              <a:path w="1" h="1">
                <a:moveTo>
                  <a:pt x="0" y="0"/>
                </a:moveTo>
                <a:cubicBezTo>
                  <a:pt x="0" y="0"/>
                  <a:pt x="0" y="0"/>
                  <a:pt x="1" y="0"/>
                </a:cubicBezTo>
                <a:cubicBezTo>
                  <a:pt x="1" y="0"/>
                  <a:pt x="1"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2531070" y="4360731"/>
            <a:ext cx="514104" cy="68252"/>
          </a:xfrm>
          <a:custGeom>
            <a:rect l="l" t="t" r="r" b="b"/>
            <a:pathLst>
              <a:path w="83" h="11">
                <a:moveTo>
                  <a:pt x="69" y="7"/>
                </a:moveTo>
                <a:cubicBezTo>
                  <a:pt x="63" y="9"/>
                  <a:pt x="53" y="11"/>
                  <a:pt x="39" y="11"/>
                </a:cubicBezTo>
                <a:cubicBezTo>
                  <a:pt x="38" y="11"/>
                  <a:pt x="38" y="11"/>
                  <a:pt x="38" y="11"/>
                </a:cubicBezTo>
                <a:cubicBezTo>
                  <a:pt x="37" y="11"/>
                  <a:pt x="36" y="11"/>
                  <a:pt x="35" y="11"/>
                </a:cubicBezTo>
                <a:cubicBezTo>
                  <a:pt x="36" y="11"/>
                  <a:pt x="38" y="11"/>
                  <a:pt x="39" y="11"/>
                </a:cubicBezTo>
                <a:cubicBezTo>
                  <a:pt x="41" y="11"/>
                  <a:pt x="42" y="11"/>
                  <a:pt x="44" y="11"/>
                </a:cubicBezTo>
                <a:cubicBezTo>
                  <a:pt x="55" y="11"/>
                  <a:pt x="63" y="9"/>
                  <a:pt x="69" y="7"/>
                </a:cubicBezTo>
                <a:moveTo>
                  <a:pt x="0" y="2"/>
                </a:moveTo>
                <a:cubicBezTo>
                  <a:pt x="4" y="4"/>
                  <a:pt x="9" y="6"/>
                  <a:pt x="15" y="8"/>
                </a:cubicBezTo>
                <a:cubicBezTo>
                  <a:pt x="9" y="6"/>
                  <a:pt x="4" y="4"/>
                  <a:pt x="0" y="2"/>
                </a:cubicBezTo>
                <a:moveTo>
                  <a:pt x="83" y="0"/>
                </a:moveTo>
                <a:cubicBezTo>
                  <a:pt x="82" y="0"/>
                  <a:pt x="81" y="1"/>
                  <a:pt x="80" y="2"/>
                </a:cubicBezTo>
                <a:cubicBezTo>
                  <a:pt x="80" y="2"/>
                  <a:pt x="80" y="1"/>
                  <a:pt x="81" y="1"/>
                </a:cubicBezTo>
                <a:cubicBezTo>
                  <a:pt x="82" y="0"/>
                  <a:pt x="83" y="0"/>
                  <a:pt x="83"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2507566" y="4352794"/>
            <a:ext cx="524628" cy="131212"/>
          </a:xfrm>
          <a:custGeom>
            <a:rect l="l" t="t" r="r" b="b"/>
            <a:pathLst>
              <a:path w="85" h="21">
                <a:moveTo>
                  <a:pt x="0" y="0"/>
                </a:moveTo>
                <a:cubicBezTo>
                  <a:pt x="5" y="5"/>
                  <a:pt x="10" y="20"/>
                  <a:pt x="36" y="21"/>
                </a:cubicBezTo>
                <a:cubicBezTo>
                  <a:pt x="36" y="21"/>
                  <a:pt x="37" y="21"/>
                  <a:pt x="37" y="21"/>
                </a:cubicBezTo>
                <a:cubicBezTo>
                  <a:pt x="60" y="21"/>
                  <a:pt x="79" y="7"/>
                  <a:pt x="85" y="2"/>
                </a:cubicBezTo>
                <a:cubicBezTo>
                  <a:pt x="84" y="2"/>
                  <a:pt x="84" y="3"/>
                  <a:pt x="84" y="3"/>
                </a:cubicBezTo>
                <a:cubicBezTo>
                  <a:pt x="81" y="5"/>
                  <a:pt x="78" y="6"/>
                  <a:pt x="73" y="8"/>
                </a:cubicBezTo>
                <a:cubicBezTo>
                  <a:pt x="67" y="10"/>
                  <a:pt x="59" y="12"/>
                  <a:pt x="48" y="12"/>
                </a:cubicBezTo>
                <a:cubicBezTo>
                  <a:pt x="46" y="12"/>
                  <a:pt x="45" y="12"/>
                  <a:pt x="43" y="12"/>
                </a:cubicBezTo>
                <a:cubicBezTo>
                  <a:pt x="42" y="12"/>
                  <a:pt x="40" y="12"/>
                  <a:pt x="39" y="12"/>
                </a:cubicBezTo>
                <a:cubicBezTo>
                  <a:pt x="31" y="11"/>
                  <a:pt x="25" y="10"/>
                  <a:pt x="19" y="9"/>
                </a:cubicBezTo>
                <a:cubicBezTo>
                  <a:pt x="13" y="7"/>
                  <a:pt x="8" y="5"/>
                  <a:pt x="4" y="3"/>
                </a:cubicBezTo>
                <a:cubicBezTo>
                  <a:pt x="2" y="2"/>
                  <a:pt x="1" y="1"/>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058153" y="4392123"/>
            <a:ext cx="80860" cy="81302"/>
          </a:xfrm>
          <a:custGeom>
            <a:rect l="l" t="t" r="r" b="b"/>
            <a:pathLst>
              <a:path w="31" h="31">
                <a:moveTo>
                  <a:pt x="0" y="31"/>
                </a:moveTo>
                <a:lnTo>
                  <a:pt x="17" y="21"/>
                </a:lnTo>
                <a:lnTo>
                  <a:pt x="31" y="9"/>
                </a:lnTo>
                <a:lnTo>
                  <a:pt x="0" y="0"/>
                </a:lnTo>
                <a:lnTo>
                  <a:pt x="0" y="31"/>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2413550" y="4392123"/>
            <a:ext cx="80860" cy="81302"/>
          </a:xfrm>
          <a:custGeom>
            <a:rect l="l" t="t" r="r" b="b"/>
            <a:pathLst>
              <a:path w="31" h="31">
                <a:moveTo>
                  <a:pt x="31" y="0"/>
                </a:moveTo>
                <a:lnTo>
                  <a:pt x="0" y="7"/>
                </a:lnTo>
                <a:lnTo>
                  <a:pt x="31" y="31"/>
                </a:lnTo>
                <a:lnTo>
                  <a:pt x="31" y="0"/>
                </a:lnTo>
                <a:close/>
              </a:path>
            </a:pathLst>
          </a:custGeom>
          <a:solidFill>
            <a:srgbClr val="706F6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447786" y="4510285"/>
            <a:ext cx="2693475" cy="2339779"/>
          </a:xfrm>
          <a:custGeom>
            <a:rect l="l" t="t" r="r" b="b"/>
            <a:pathLst>
              <a:path w="435" h="376">
                <a:moveTo>
                  <a:pt x="403" y="38"/>
                </a:moveTo>
                <a:cubicBezTo>
                  <a:pt x="390" y="26"/>
                  <a:pt x="339" y="11"/>
                  <a:pt x="317" y="8"/>
                </a:cubicBezTo>
                <a:cubicBezTo>
                  <a:pt x="291" y="0"/>
                  <a:pt x="291" y="0"/>
                  <a:pt x="291" y="0"/>
                </a:cubicBezTo>
                <a:cubicBezTo>
                  <a:pt x="241" y="119"/>
                  <a:pt x="241" y="119"/>
                  <a:pt x="241" y="119"/>
                </a:cubicBezTo>
                <a:cubicBezTo>
                  <a:pt x="192" y="119"/>
                  <a:pt x="192" y="119"/>
                  <a:pt x="192" y="119"/>
                </a:cubicBezTo>
                <a:cubicBezTo>
                  <a:pt x="138" y="1"/>
                  <a:pt x="138" y="1"/>
                  <a:pt x="138" y="1"/>
                </a:cubicBezTo>
                <a:cubicBezTo>
                  <a:pt x="111" y="8"/>
                  <a:pt x="111" y="8"/>
                  <a:pt x="111" y="8"/>
                </a:cubicBezTo>
                <a:cubicBezTo>
                  <a:pt x="93" y="11"/>
                  <a:pt x="44" y="27"/>
                  <a:pt x="31" y="38"/>
                </a:cubicBezTo>
                <a:cubicBezTo>
                  <a:pt x="17" y="48"/>
                  <a:pt x="0" y="292"/>
                  <a:pt x="0" y="308"/>
                </a:cubicBezTo>
                <a:cubicBezTo>
                  <a:pt x="44" y="376"/>
                  <a:pt x="44" y="376"/>
                  <a:pt x="44" y="376"/>
                </a:cubicBezTo>
                <a:cubicBezTo>
                  <a:pt x="397" y="375"/>
                  <a:pt x="397" y="375"/>
                  <a:pt x="397" y="375"/>
                </a:cubicBezTo>
                <a:cubicBezTo>
                  <a:pt x="435" y="308"/>
                  <a:pt x="435" y="308"/>
                  <a:pt x="435" y="308"/>
                </a:cubicBezTo>
                <a:cubicBezTo>
                  <a:pt x="435" y="290"/>
                  <a:pt x="418" y="48"/>
                  <a:pt x="403" y="38"/>
                </a:cubicBezTo>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2846794" y="4583651"/>
            <a:ext cx="125237" cy="634723"/>
          </a:xfrm>
          <a:custGeom>
            <a:rect l="l" t="t" r="r" b="b"/>
            <a:pathLst>
              <a:path w="20" h="102">
                <a:moveTo>
                  <a:pt x="8" y="0"/>
                </a:moveTo>
                <a:cubicBezTo>
                  <a:pt x="0" y="26"/>
                  <a:pt x="0" y="26"/>
                  <a:pt x="0" y="26"/>
                </a:cubicBezTo>
                <a:cubicBezTo>
                  <a:pt x="17" y="102"/>
                  <a:pt x="17" y="102"/>
                  <a:pt x="17" y="102"/>
                </a:cubicBezTo>
                <a:cubicBezTo>
                  <a:pt x="20" y="95"/>
                  <a:pt x="20" y="95"/>
                  <a:pt x="20" y="95"/>
                </a:cubicBezTo>
                <a:cubicBezTo>
                  <a:pt x="1" y="26"/>
                  <a:pt x="1" y="26"/>
                  <a:pt x="1" y="26"/>
                </a:cubicBezTo>
                <a:cubicBezTo>
                  <a:pt x="10" y="2"/>
                  <a:pt x="10" y="2"/>
                  <a:pt x="10" y="2"/>
                </a:cubicBezTo>
                <a:cubicBezTo>
                  <a:pt x="9" y="2"/>
                  <a:pt x="9" y="1"/>
                  <a:pt x="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close/>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2797155" y="5176576"/>
            <a:ext cx="273978" cy="957463"/>
          </a:xfrm>
          <a:custGeom>
            <a:rect l="l" t="t" r="r" b="b"/>
            <a:pathLst>
              <a:path w="105" h="365">
                <a:moveTo>
                  <a:pt x="67" y="0"/>
                </a:moveTo>
                <a:lnTo>
                  <a:pt x="60" y="16"/>
                </a:lnTo>
                <a:lnTo>
                  <a:pt x="88" y="142"/>
                </a:lnTo>
                <a:lnTo>
                  <a:pt x="0" y="360"/>
                </a:lnTo>
                <a:lnTo>
                  <a:pt x="3" y="365"/>
                </a:lnTo>
                <a:lnTo>
                  <a:pt x="105" y="147"/>
                </a:lnTo>
                <a:lnTo>
                  <a:pt x="67" y="0"/>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2525808" y="4533917"/>
            <a:ext cx="501124" cy="1600122"/>
          </a:xfrm>
          <a:custGeom>
            <a:rect l="l" t="t" r="r" b="b"/>
            <a:pathLst>
              <a:path w="81" h="257">
                <a:moveTo>
                  <a:pt x="52" y="34"/>
                </a:moveTo>
                <a:cubicBezTo>
                  <a:pt x="63" y="0"/>
                  <a:pt x="63" y="0"/>
                  <a:pt x="63" y="0"/>
                </a:cubicBezTo>
                <a:cubicBezTo>
                  <a:pt x="63" y="0"/>
                  <a:pt x="52" y="4"/>
                  <a:pt x="39" y="4"/>
                </a:cubicBezTo>
                <a:cubicBezTo>
                  <a:pt x="28" y="4"/>
                  <a:pt x="14" y="0"/>
                  <a:pt x="14" y="0"/>
                </a:cubicBezTo>
                <a:cubicBezTo>
                  <a:pt x="28" y="33"/>
                  <a:pt x="28" y="33"/>
                  <a:pt x="28" y="33"/>
                </a:cubicBezTo>
                <a:cubicBezTo>
                  <a:pt x="28" y="33"/>
                  <a:pt x="28" y="33"/>
                  <a:pt x="28" y="33"/>
                </a:cubicBezTo>
                <a:cubicBezTo>
                  <a:pt x="0" y="164"/>
                  <a:pt x="0" y="164"/>
                  <a:pt x="0" y="164"/>
                </a:cubicBezTo>
                <a:cubicBezTo>
                  <a:pt x="43" y="257"/>
                  <a:pt x="43" y="257"/>
                  <a:pt x="43" y="257"/>
                </a:cubicBezTo>
                <a:cubicBezTo>
                  <a:pt x="81" y="163"/>
                  <a:pt x="81" y="163"/>
                  <a:pt x="81" y="163"/>
                </a:cubicBezTo>
                <a:cubicBezTo>
                  <a:pt x="52" y="34"/>
                  <a:pt x="52" y="34"/>
                  <a:pt x="52" y="34"/>
                </a:cubicBezTo>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2698053" y="4746256"/>
            <a:ext cx="148741" cy="44619"/>
          </a:xfrm>
          <a:custGeom>
            <a:rect l="l" t="t" r="r" b="b"/>
            <a:pathLst>
              <a:path w="24" h="7">
                <a:moveTo>
                  <a:pt x="0" y="0"/>
                </a:moveTo>
                <a:cubicBezTo>
                  <a:pt x="0" y="1"/>
                  <a:pt x="0" y="1"/>
                  <a:pt x="0" y="1"/>
                </a:cubicBezTo>
                <a:cubicBezTo>
                  <a:pt x="0" y="1"/>
                  <a:pt x="2" y="7"/>
                  <a:pt x="9" y="7"/>
                </a:cubicBezTo>
                <a:cubicBezTo>
                  <a:pt x="17" y="7"/>
                  <a:pt x="24" y="1"/>
                  <a:pt x="24" y="1"/>
                </a:cubicBezTo>
                <a:cubicBezTo>
                  <a:pt x="24" y="0"/>
                  <a:pt x="24" y="0"/>
                  <a:pt x="24" y="0"/>
                </a:cubicBezTo>
                <a:cubicBezTo>
                  <a:pt x="24" y="0"/>
                  <a:pt x="19" y="2"/>
                  <a:pt x="12" y="2"/>
                </a:cubicBezTo>
                <a:cubicBezTo>
                  <a:pt x="4" y="2"/>
                  <a:pt x="0" y="0"/>
                  <a:pt x="0" y="0"/>
                </a:cubicBezTo>
              </a:path>
            </a:pathLst>
          </a:custGeom>
          <a:solidFill>
            <a:srgbClr val="A54828">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2301293" y="4515576"/>
            <a:ext cx="174876" cy="18342"/>
          </a:xfrm>
          <a:custGeom>
            <a:rect l="l" t="t" r="r" b="b"/>
            <a:pathLst>
              <a:path w="28" h="3">
                <a:moveTo>
                  <a:pt x="0" y="0"/>
                </a:moveTo>
                <a:cubicBezTo>
                  <a:pt x="0" y="0"/>
                  <a:pt x="0" y="0"/>
                  <a:pt x="0" y="0"/>
                </a:cubicBezTo>
                <a:cubicBezTo>
                  <a:pt x="27" y="3"/>
                  <a:pt x="27" y="3"/>
                  <a:pt x="27" y="3"/>
                </a:cubicBezTo>
                <a:cubicBezTo>
                  <a:pt x="27" y="3"/>
                  <a:pt x="27" y="2"/>
                  <a:pt x="28" y="2"/>
                </a:cubicBezTo>
                <a:cubicBezTo>
                  <a:pt x="3" y="0"/>
                  <a:pt x="3" y="0"/>
                  <a:pt x="3" y="0"/>
                </a:cubicBezTo>
                <a:cubicBezTo>
                  <a:pt x="2" y="0"/>
                  <a:pt x="2" y="0"/>
                  <a:pt x="2" y="0"/>
                </a:cubicBezTo>
                <a:cubicBezTo>
                  <a:pt x="2" y="0"/>
                  <a:pt x="1" y="0"/>
                  <a:pt x="1" y="0"/>
                </a:cubicBezTo>
                <a:cubicBezTo>
                  <a:pt x="1" y="0"/>
                  <a:pt x="1"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2468276" y="4528626"/>
            <a:ext cx="148741" cy="23632"/>
          </a:xfrm>
          <a:custGeom>
            <a:rect l="l" t="t" r="r" b="b"/>
            <a:pathLst>
              <a:path w="24" h="4">
                <a:moveTo>
                  <a:pt x="1" y="0"/>
                </a:moveTo>
                <a:cubicBezTo>
                  <a:pt x="0" y="0"/>
                  <a:pt x="0" y="1"/>
                  <a:pt x="0" y="1"/>
                </a:cubicBezTo>
                <a:cubicBezTo>
                  <a:pt x="24" y="4"/>
                  <a:pt x="24" y="4"/>
                  <a:pt x="24" y="4"/>
                </a:cubicBezTo>
                <a:cubicBezTo>
                  <a:pt x="23" y="2"/>
                  <a:pt x="23" y="2"/>
                  <a:pt x="23" y="2"/>
                </a:cubicBezTo>
                <a:cubicBezTo>
                  <a:pt x="1" y="0"/>
                  <a:pt x="1" y="0"/>
                  <a:pt x="1"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24"/>
          <p:cNvSpPr/>
          <p:nvPr/>
        </p:nvSpPr>
        <p:spPr>
          <a:xfrm>
            <a:off x="2301293" y="4515576"/>
            <a:ext cx="336772" cy="417093"/>
          </a:xfrm>
          <a:custGeom>
            <a:rect l="l" t="t" r="r" b="b"/>
            <a:pathLst>
              <a:path w="54" h="67">
                <a:moveTo>
                  <a:pt x="0" y="0"/>
                </a:moveTo>
                <a:cubicBezTo>
                  <a:pt x="0" y="0"/>
                  <a:pt x="0" y="0"/>
                  <a:pt x="0" y="0"/>
                </a:cubicBezTo>
                <a:cubicBezTo>
                  <a:pt x="30" y="67"/>
                  <a:pt x="30" y="67"/>
                  <a:pt x="30" y="67"/>
                </a:cubicBezTo>
                <a:cubicBezTo>
                  <a:pt x="37" y="52"/>
                  <a:pt x="49" y="28"/>
                  <a:pt x="54" y="14"/>
                </a:cubicBezTo>
                <a:cubicBezTo>
                  <a:pt x="51" y="6"/>
                  <a:pt x="51" y="6"/>
                  <a:pt x="51" y="6"/>
                </a:cubicBezTo>
                <a:cubicBezTo>
                  <a:pt x="27" y="3"/>
                  <a:pt x="27" y="3"/>
                  <a:pt x="27" y="3"/>
                </a:cubicBezTo>
                <a:cubicBezTo>
                  <a:pt x="0" y="0"/>
                  <a:pt x="0" y="0"/>
                  <a:pt x="0"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25"/>
          <p:cNvSpPr/>
          <p:nvPr/>
        </p:nvSpPr>
        <p:spPr>
          <a:xfrm>
            <a:off x="2296031" y="4515576"/>
            <a:ext cx="5262" cy="0"/>
          </a:xfrm>
          <a:custGeom>
            <a:rect l="l" t="t" r="r" b="b"/>
            <a:pathLst>
              <a:path w="1" h="1">
                <a:moveTo>
                  <a:pt x="1" y="0"/>
                </a:moveTo>
                <a:cubicBezTo>
                  <a:pt x="0" y="0"/>
                  <a:pt x="0" y="0"/>
                  <a:pt x="0" y="0"/>
                </a:cubicBezTo>
                <a:cubicBezTo>
                  <a:pt x="0" y="0"/>
                  <a:pt x="0" y="0"/>
                  <a:pt x="0" y="0"/>
                </a:cubicBezTo>
                <a:cubicBezTo>
                  <a:pt x="1" y="0"/>
                  <a:pt x="1" y="0"/>
                  <a:pt x="1"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26"/>
          <p:cNvSpPr/>
          <p:nvPr/>
        </p:nvSpPr>
        <p:spPr>
          <a:xfrm>
            <a:off x="2638065" y="4541677"/>
            <a:ext cx="23504" cy="5291"/>
          </a:xfrm>
          <a:custGeom>
            <a:rect l="l" t="t" r="r" b="b"/>
            <a:pathLst>
              <a:path w="4" h="1">
                <a:moveTo>
                  <a:pt x="0" y="0"/>
                </a:moveTo>
                <a:cubicBezTo>
                  <a:pt x="1" y="0"/>
                  <a:pt x="2" y="1"/>
                  <a:pt x="4" y="1"/>
                </a:cubicBezTo>
                <a:cubicBezTo>
                  <a:pt x="4" y="1"/>
                  <a:pt x="4" y="1"/>
                  <a:pt x="4" y="1"/>
                </a:cubicBezTo>
                <a:cubicBezTo>
                  <a:pt x="0" y="0"/>
                  <a:pt x="0" y="0"/>
                  <a:pt x="0" y="0"/>
                </a:cubicBezTo>
                <a:cubicBezTo>
                  <a:pt x="0" y="0"/>
                  <a:pt x="0" y="0"/>
                  <a:pt x="0"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27"/>
          <p:cNvSpPr/>
          <p:nvPr/>
        </p:nvSpPr>
        <p:spPr>
          <a:xfrm>
            <a:off x="2296031" y="4515576"/>
            <a:ext cx="193118" cy="480054"/>
          </a:xfrm>
          <a:custGeom>
            <a:rect l="l" t="t" r="r" b="b"/>
            <a:pathLst>
              <a:path w="31" h="77">
                <a:moveTo>
                  <a:pt x="1" y="0"/>
                </a:moveTo>
                <a:cubicBezTo>
                  <a:pt x="1" y="0"/>
                  <a:pt x="1" y="0"/>
                  <a:pt x="1" y="0"/>
                </a:cubicBezTo>
                <a:cubicBezTo>
                  <a:pt x="0" y="0"/>
                  <a:pt x="0" y="0"/>
                  <a:pt x="0" y="0"/>
                </a:cubicBezTo>
                <a:cubicBezTo>
                  <a:pt x="26" y="77"/>
                  <a:pt x="26" y="77"/>
                  <a:pt x="26" y="77"/>
                </a:cubicBezTo>
                <a:cubicBezTo>
                  <a:pt x="26" y="77"/>
                  <a:pt x="28" y="73"/>
                  <a:pt x="31" y="67"/>
                </a:cubicBezTo>
                <a:cubicBezTo>
                  <a:pt x="1" y="0"/>
                  <a:pt x="1" y="0"/>
                  <a:pt x="1"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28"/>
          <p:cNvSpPr/>
          <p:nvPr/>
        </p:nvSpPr>
        <p:spPr>
          <a:xfrm>
            <a:off x="2611930" y="4541677"/>
            <a:ext cx="49639" cy="60315"/>
          </a:xfrm>
          <a:custGeom>
            <a:rect l="l" t="t" r="r" b="b"/>
            <a:pathLst>
              <a:path w="8" h="10">
                <a:moveTo>
                  <a:pt x="0" y="0"/>
                </a:moveTo>
                <a:cubicBezTo>
                  <a:pt x="1" y="2"/>
                  <a:pt x="1" y="2"/>
                  <a:pt x="1" y="2"/>
                </a:cubicBezTo>
                <a:cubicBezTo>
                  <a:pt x="4" y="10"/>
                  <a:pt x="4" y="10"/>
                  <a:pt x="4" y="10"/>
                </a:cubicBezTo>
                <a:cubicBezTo>
                  <a:pt x="6" y="6"/>
                  <a:pt x="7" y="2"/>
                  <a:pt x="8" y="1"/>
                </a:cubicBezTo>
                <a:cubicBezTo>
                  <a:pt x="6" y="1"/>
                  <a:pt x="5" y="0"/>
                  <a:pt x="4" y="0"/>
                </a:cubicBezTo>
                <a:cubicBezTo>
                  <a:pt x="0" y="0"/>
                  <a:pt x="0" y="0"/>
                  <a:pt x="0"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29"/>
          <p:cNvSpPr/>
          <p:nvPr/>
        </p:nvSpPr>
        <p:spPr>
          <a:xfrm>
            <a:off x="2283051" y="4410641"/>
            <a:ext cx="360101" cy="485345"/>
          </a:xfrm>
          <a:custGeom>
            <a:rect l="l" t="t" r="r" b="b"/>
            <a:pathLst>
              <a:path w="57" h="78">
                <a:moveTo>
                  <a:pt x="27" y="78"/>
                </a:moveTo>
                <a:cubicBezTo>
                  <a:pt x="27" y="78"/>
                  <a:pt x="58" y="22"/>
                  <a:pt x="58" y="21"/>
                </a:cubicBezTo>
                <a:cubicBezTo>
                  <a:pt x="54" y="20"/>
                  <a:pt x="47" y="19"/>
                  <a:pt x="37" y="12"/>
                </a:cubicBezTo>
                <a:cubicBezTo>
                  <a:pt x="29" y="7"/>
                  <a:pt x="21" y="0"/>
                  <a:pt x="21" y="0"/>
                </a:cubicBezTo>
                <a:cubicBezTo>
                  <a:pt x="2" y="17"/>
                  <a:pt x="2" y="17"/>
                  <a:pt x="2" y="17"/>
                </a:cubicBezTo>
                <a:cubicBezTo>
                  <a:pt x="0" y="17"/>
                  <a:pt x="27" y="78"/>
                  <a:pt x="27" y="7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3071309" y="4515576"/>
            <a:ext cx="172245" cy="26278"/>
          </a:xfrm>
          <a:custGeom>
            <a:rect l="l" t="t" r="r" b="b"/>
            <a:pathLst>
              <a:path w="28" h="4">
                <a:moveTo>
                  <a:pt x="28" y="0"/>
                </a:moveTo>
                <a:cubicBezTo>
                  <a:pt x="0" y="2"/>
                  <a:pt x="0" y="2"/>
                  <a:pt x="0" y="2"/>
                </a:cubicBezTo>
                <a:cubicBezTo>
                  <a:pt x="1" y="4"/>
                  <a:pt x="1" y="4"/>
                  <a:pt x="1" y="4"/>
                </a:cubicBezTo>
                <a:cubicBezTo>
                  <a:pt x="28" y="2"/>
                  <a:pt x="28" y="2"/>
                  <a:pt x="28" y="2"/>
                </a:cubicBezTo>
                <a:cubicBezTo>
                  <a:pt x="28" y="1"/>
                  <a:pt x="28" y="0"/>
                  <a:pt x="28" y="0"/>
                </a:cubicBezTo>
                <a:moveTo>
                  <a:pt x="28" y="0"/>
                </a:move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2909413" y="4528626"/>
            <a:ext cx="166983" cy="23632"/>
          </a:xfrm>
          <a:custGeom>
            <a:rect l="l" t="t" r="r" b="b"/>
            <a:pathLst>
              <a:path w="27" h="4">
                <a:moveTo>
                  <a:pt x="26" y="0"/>
                </a:moveTo>
                <a:cubicBezTo>
                  <a:pt x="1" y="2"/>
                  <a:pt x="1" y="2"/>
                  <a:pt x="1" y="2"/>
                </a:cubicBezTo>
                <a:cubicBezTo>
                  <a:pt x="0" y="3"/>
                  <a:pt x="0" y="3"/>
                  <a:pt x="0" y="3"/>
                </a:cubicBezTo>
                <a:cubicBezTo>
                  <a:pt x="2" y="3"/>
                  <a:pt x="3" y="3"/>
                  <a:pt x="3" y="3"/>
                </a:cubicBezTo>
                <a:cubicBezTo>
                  <a:pt x="3" y="3"/>
                  <a:pt x="3" y="3"/>
                  <a:pt x="3" y="3"/>
                </a:cubicBezTo>
                <a:cubicBezTo>
                  <a:pt x="3" y="3"/>
                  <a:pt x="3" y="3"/>
                  <a:pt x="3" y="3"/>
                </a:cubicBezTo>
                <a:cubicBezTo>
                  <a:pt x="2" y="4"/>
                  <a:pt x="2" y="4"/>
                  <a:pt x="2" y="4"/>
                </a:cubicBezTo>
                <a:cubicBezTo>
                  <a:pt x="27" y="2"/>
                  <a:pt x="27" y="2"/>
                  <a:pt x="27" y="2"/>
                </a:cubicBezTo>
                <a:cubicBezTo>
                  <a:pt x="26" y="0"/>
                  <a:pt x="26" y="0"/>
                  <a:pt x="26"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909413" y="4528626"/>
            <a:ext cx="334141" cy="367183"/>
          </a:xfrm>
          <a:custGeom>
            <a:rect l="l" t="t" r="r" b="b"/>
            <a:pathLst>
              <a:path w="54" h="59">
                <a:moveTo>
                  <a:pt x="54" y="0"/>
                </a:moveTo>
                <a:cubicBezTo>
                  <a:pt x="27" y="2"/>
                  <a:pt x="27" y="2"/>
                  <a:pt x="27" y="2"/>
                </a:cubicBezTo>
                <a:cubicBezTo>
                  <a:pt x="2" y="4"/>
                  <a:pt x="2" y="4"/>
                  <a:pt x="2" y="4"/>
                </a:cubicBezTo>
                <a:cubicBezTo>
                  <a:pt x="0" y="11"/>
                  <a:pt x="0" y="11"/>
                  <a:pt x="0" y="11"/>
                </a:cubicBezTo>
                <a:cubicBezTo>
                  <a:pt x="7" y="23"/>
                  <a:pt x="20" y="44"/>
                  <a:pt x="29" y="59"/>
                </a:cubicBezTo>
                <a:cubicBezTo>
                  <a:pt x="53" y="2"/>
                  <a:pt x="53" y="2"/>
                  <a:pt x="53" y="2"/>
                </a:cubicBezTo>
                <a:cubicBezTo>
                  <a:pt x="53" y="1"/>
                  <a:pt x="53" y="1"/>
                  <a:pt x="54" y="0"/>
                </a:cubicBezTo>
              </a:path>
            </a:pathLst>
          </a:custGeom>
          <a:solidFill>
            <a:srgbClr val="B2B2B2">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Freeform 33"/>
          <p:cNvSpPr/>
          <p:nvPr/>
        </p:nvSpPr>
        <p:spPr>
          <a:xfrm>
            <a:off x="2883277" y="4541677"/>
            <a:ext cx="12980" cy="0"/>
          </a:xfrm>
          <a:custGeom>
            <a:rect l="l" t="t" r="r" b="b"/>
            <a:pathLst>
              <a:path w="2" h="1">
                <a:moveTo>
                  <a:pt x="2" y="0"/>
                </a:moveTo>
                <a:cubicBezTo>
                  <a:pt x="2" y="0"/>
                  <a:pt x="2" y="0"/>
                  <a:pt x="2" y="0"/>
                </a:cubicBezTo>
                <a:cubicBezTo>
                  <a:pt x="0" y="0"/>
                  <a:pt x="0" y="0"/>
                  <a:pt x="0" y="0"/>
                </a:cubicBezTo>
                <a:cubicBezTo>
                  <a:pt x="1" y="0"/>
                  <a:pt x="2" y="0"/>
                  <a:pt x="2" y="0"/>
                </a:cubicBezTo>
              </a:path>
            </a:pathLst>
          </a:custGeom>
          <a:solidFill>
            <a:srgbClr val="9C7E55">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Freeform 34"/>
          <p:cNvSpPr/>
          <p:nvPr/>
        </p:nvSpPr>
        <p:spPr>
          <a:xfrm>
            <a:off x="3089550" y="4541677"/>
            <a:ext cx="148741" cy="459067"/>
          </a:xfrm>
          <a:custGeom>
            <a:rect l="l" t="t" r="r" b="b"/>
            <a:pathLst>
              <a:path w="24" h="74">
                <a:moveTo>
                  <a:pt x="24" y="0"/>
                </a:moveTo>
                <a:cubicBezTo>
                  <a:pt x="0" y="57"/>
                  <a:pt x="0" y="57"/>
                  <a:pt x="0" y="57"/>
                </a:cubicBezTo>
                <a:cubicBezTo>
                  <a:pt x="6" y="67"/>
                  <a:pt x="10" y="74"/>
                  <a:pt x="10" y="74"/>
                </a:cubicBezTo>
                <a:cubicBezTo>
                  <a:pt x="10" y="74"/>
                  <a:pt x="21" y="15"/>
                  <a:pt x="24" y="0"/>
                </a:cubicBezTo>
              </a:path>
            </a:pathLst>
          </a:custGeom>
          <a:solidFill>
            <a:srgbClr val="2926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Freeform 35"/>
          <p:cNvSpPr/>
          <p:nvPr/>
        </p:nvSpPr>
        <p:spPr>
          <a:xfrm>
            <a:off x="2909413" y="4546968"/>
            <a:ext cx="18242" cy="13051"/>
          </a:xfrm>
          <a:custGeom>
            <a:rect l="l" t="t" r="r" b="b"/>
            <a:pathLst>
              <a:path w="3" h="2">
                <a:moveTo>
                  <a:pt x="3" y="0"/>
                </a:moveTo>
                <a:cubicBezTo>
                  <a:pt x="3" y="0"/>
                  <a:pt x="2" y="0"/>
                  <a:pt x="0" y="0"/>
                </a:cubicBezTo>
                <a:cubicBezTo>
                  <a:pt x="0" y="2"/>
                  <a:pt x="0" y="2"/>
                  <a:pt x="0" y="2"/>
                </a:cubicBezTo>
                <a:cubicBezTo>
                  <a:pt x="2" y="1"/>
                  <a:pt x="2" y="1"/>
                  <a:pt x="2" y="1"/>
                </a:cubicBezTo>
                <a:cubicBezTo>
                  <a:pt x="3" y="0"/>
                  <a:pt x="3" y="0"/>
                  <a:pt x="3" y="0"/>
                </a:cubicBezTo>
              </a:path>
            </a:pathLst>
          </a:custGeom>
          <a:solidFill>
            <a:srgbClr val="6D583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Freeform 36"/>
          <p:cNvSpPr/>
          <p:nvPr/>
        </p:nvSpPr>
        <p:spPr>
          <a:xfrm>
            <a:off x="2896433" y="4552259"/>
            <a:ext cx="26135" cy="44619"/>
          </a:xfrm>
          <a:custGeom>
            <a:rect l="l" t="t" r="r" b="b"/>
            <a:pathLst>
              <a:path w="4" h="7">
                <a:moveTo>
                  <a:pt x="4" y="0"/>
                </a:moveTo>
                <a:cubicBezTo>
                  <a:pt x="2" y="1"/>
                  <a:pt x="2" y="1"/>
                  <a:pt x="2" y="1"/>
                </a:cubicBezTo>
                <a:cubicBezTo>
                  <a:pt x="0" y="5"/>
                  <a:pt x="0" y="5"/>
                  <a:pt x="0" y="5"/>
                </a:cubicBezTo>
                <a:cubicBezTo>
                  <a:pt x="1" y="6"/>
                  <a:pt x="1" y="7"/>
                  <a:pt x="2" y="7"/>
                </a:cubicBezTo>
                <a:cubicBezTo>
                  <a:pt x="4" y="0"/>
                  <a:pt x="4" y="0"/>
                  <a:pt x="4" y="0"/>
                </a:cubicBezTo>
              </a:path>
            </a:pathLst>
          </a:custGeom>
          <a:solidFill>
            <a:srgbClr val="7C7C7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Freeform 37"/>
          <p:cNvSpPr/>
          <p:nvPr/>
        </p:nvSpPr>
        <p:spPr>
          <a:xfrm>
            <a:off x="2872929" y="4541677"/>
            <a:ext cx="41746" cy="41974"/>
          </a:xfrm>
          <a:custGeom>
            <a:rect l="l" t="t" r="r" b="b"/>
            <a:pathLst>
              <a:path w="7" h="7">
                <a:moveTo>
                  <a:pt x="7" y="0"/>
                </a:moveTo>
                <a:cubicBezTo>
                  <a:pt x="4" y="0"/>
                  <a:pt x="4" y="0"/>
                  <a:pt x="4" y="0"/>
                </a:cubicBezTo>
                <a:cubicBezTo>
                  <a:pt x="4" y="0"/>
                  <a:pt x="3" y="0"/>
                  <a:pt x="2" y="0"/>
                </a:cubicBezTo>
                <a:cubicBezTo>
                  <a:pt x="0" y="1"/>
                  <a:pt x="0" y="1"/>
                  <a:pt x="0" y="1"/>
                </a:cubicBezTo>
                <a:cubicBezTo>
                  <a:pt x="1" y="2"/>
                  <a:pt x="2" y="4"/>
                  <a:pt x="4" y="7"/>
                </a:cubicBezTo>
                <a:cubicBezTo>
                  <a:pt x="6" y="3"/>
                  <a:pt x="6" y="3"/>
                  <a:pt x="6" y="3"/>
                </a:cubicBezTo>
                <a:cubicBezTo>
                  <a:pt x="6" y="1"/>
                  <a:pt x="6" y="1"/>
                  <a:pt x="6" y="1"/>
                </a:cubicBezTo>
                <a:cubicBezTo>
                  <a:pt x="7" y="0"/>
                  <a:pt x="7" y="0"/>
                  <a:pt x="7" y="0"/>
                </a:cubicBezTo>
              </a:path>
            </a:pathLst>
          </a:custGeom>
          <a:solidFill>
            <a:srgbClr val="954124">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Freeform 38"/>
          <p:cNvSpPr/>
          <p:nvPr/>
        </p:nvSpPr>
        <p:spPr>
          <a:xfrm>
            <a:off x="2891171" y="4415755"/>
            <a:ext cx="365363" cy="480054"/>
          </a:xfrm>
          <a:custGeom>
            <a:rect l="l" t="t" r="r" b="b"/>
            <a:pathLst>
              <a:path w="59" h="77">
                <a:moveTo>
                  <a:pt x="42" y="77"/>
                </a:moveTo>
                <a:cubicBezTo>
                  <a:pt x="42" y="77"/>
                  <a:pt x="59" y="15"/>
                  <a:pt x="58" y="15"/>
                </a:cubicBezTo>
                <a:cubicBezTo>
                  <a:pt x="40" y="0"/>
                  <a:pt x="40" y="0"/>
                  <a:pt x="40" y="0"/>
                </a:cubicBezTo>
                <a:cubicBezTo>
                  <a:pt x="40" y="0"/>
                  <a:pt x="34" y="5"/>
                  <a:pt x="27" y="9"/>
                </a:cubicBezTo>
                <a:cubicBezTo>
                  <a:pt x="25" y="11"/>
                  <a:pt x="5" y="19"/>
                  <a:pt x="2" y="20"/>
                </a:cubicBezTo>
                <a:cubicBezTo>
                  <a:pt x="1" y="20"/>
                  <a:pt x="0" y="20"/>
                  <a:pt x="0" y="20"/>
                </a:cubicBezTo>
                <a:cubicBezTo>
                  <a:pt x="3" y="24"/>
                  <a:pt x="42" y="77"/>
                  <a:pt x="42" y="7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Freeform 39"/>
          <p:cNvSpPr/>
          <p:nvPr/>
        </p:nvSpPr>
        <p:spPr>
          <a:xfrm>
            <a:off x="2309186" y="3631479"/>
            <a:ext cx="947347" cy="49910"/>
          </a:xfrm>
          <a:custGeom>
            <a:rect l="l" t="t" r="r" b="b"/>
            <a:pathLst>
              <a:path w="153" h="8">
                <a:moveTo>
                  <a:pt x="4" y="0"/>
                </a:moveTo>
                <a:cubicBezTo>
                  <a:pt x="2" y="1"/>
                  <a:pt x="1" y="2"/>
                  <a:pt x="0" y="3"/>
                </a:cubicBezTo>
                <a:cubicBezTo>
                  <a:pt x="0" y="4"/>
                  <a:pt x="0" y="5"/>
                  <a:pt x="1" y="6"/>
                </a:cubicBezTo>
                <a:cubicBezTo>
                  <a:pt x="2" y="5"/>
                  <a:pt x="4" y="3"/>
                  <a:pt x="4" y="1"/>
                </a:cubicBezTo>
                <a:cubicBezTo>
                  <a:pt x="4" y="1"/>
                  <a:pt x="4" y="1"/>
                  <a:pt x="4" y="0"/>
                </a:cubicBezTo>
                <a:moveTo>
                  <a:pt x="149" y="0"/>
                </a:moveTo>
                <a:cubicBezTo>
                  <a:pt x="149" y="0"/>
                  <a:pt x="148" y="0"/>
                  <a:pt x="148" y="0"/>
                </a:cubicBezTo>
                <a:cubicBezTo>
                  <a:pt x="145" y="1"/>
                  <a:pt x="145" y="1"/>
                  <a:pt x="145" y="1"/>
                </a:cubicBezTo>
                <a:cubicBezTo>
                  <a:pt x="145" y="1"/>
                  <a:pt x="145" y="1"/>
                  <a:pt x="145" y="1"/>
                </a:cubicBezTo>
                <a:cubicBezTo>
                  <a:pt x="144" y="4"/>
                  <a:pt x="147" y="6"/>
                  <a:pt x="149" y="8"/>
                </a:cubicBezTo>
                <a:cubicBezTo>
                  <a:pt x="150" y="7"/>
                  <a:pt x="150" y="7"/>
                  <a:pt x="150" y="7"/>
                </a:cubicBezTo>
                <a:cubicBezTo>
                  <a:pt x="152" y="6"/>
                  <a:pt x="153" y="4"/>
                  <a:pt x="153" y="2"/>
                </a:cubicBezTo>
                <a:cubicBezTo>
                  <a:pt x="152" y="1"/>
                  <a:pt x="151" y="0"/>
                  <a:pt x="149" y="0"/>
                </a:cubicBezTo>
              </a:path>
            </a:pathLst>
          </a:custGeom>
          <a:solidFill>
            <a:srgbClr val="26120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Freeform 40"/>
          <p:cNvSpPr/>
          <p:nvPr/>
        </p:nvSpPr>
        <p:spPr>
          <a:xfrm>
            <a:off x="2314273" y="3594796"/>
            <a:ext cx="916125" cy="236147"/>
          </a:xfrm>
          <a:custGeom>
            <a:rect l="l" t="t" r="r" b="b"/>
            <a:pathLst>
              <a:path w="148" h="38">
                <a:moveTo>
                  <a:pt x="27" y="33"/>
                </a:moveTo>
                <a:cubicBezTo>
                  <a:pt x="21" y="33"/>
                  <a:pt x="17" y="29"/>
                  <a:pt x="17" y="23"/>
                </a:cubicBezTo>
                <a:cubicBezTo>
                  <a:pt x="17" y="15"/>
                  <a:pt x="17" y="15"/>
                  <a:pt x="17" y="15"/>
                </a:cubicBezTo>
                <a:cubicBezTo>
                  <a:pt x="17" y="9"/>
                  <a:pt x="21" y="5"/>
                  <a:pt x="27" y="5"/>
                </a:cubicBezTo>
                <a:cubicBezTo>
                  <a:pt x="52" y="5"/>
                  <a:pt x="52" y="5"/>
                  <a:pt x="52" y="5"/>
                </a:cubicBezTo>
                <a:cubicBezTo>
                  <a:pt x="58" y="5"/>
                  <a:pt x="62" y="9"/>
                  <a:pt x="62" y="15"/>
                </a:cubicBezTo>
                <a:cubicBezTo>
                  <a:pt x="62" y="23"/>
                  <a:pt x="62" y="23"/>
                  <a:pt x="62" y="23"/>
                </a:cubicBezTo>
                <a:cubicBezTo>
                  <a:pt x="62" y="29"/>
                  <a:pt x="58" y="33"/>
                  <a:pt x="52" y="33"/>
                </a:cubicBezTo>
                <a:cubicBezTo>
                  <a:pt x="27" y="33"/>
                  <a:pt x="27" y="33"/>
                  <a:pt x="27" y="33"/>
                </a:cubicBezTo>
                <a:moveTo>
                  <a:pt x="98" y="33"/>
                </a:moveTo>
                <a:cubicBezTo>
                  <a:pt x="93" y="33"/>
                  <a:pt x="88" y="29"/>
                  <a:pt x="88" y="23"/>
                </a:cubicBezTo>
                <a:cubicBezTo>
                  <a:pt x="88" y="15"/>
                  <a:pt x="88" y="15"/>
                  <a:pt x="88" y="15"/>
                </a:cubicBezTo>
                <a:cubicBezTo>
                  <a:pt x="88" y="9"/>
                  <a:pt x="93" y="5"/>
                  <a:pt x="98" y="5"/>
                </a:cubicBezTo>
                <a:cubicBezTo>
                  <a:pt x="124" y="5"/>
                  <a:pt x="124" y="5"/>
                  <a:pt x="124" y="5"/>
                </a:cubicBezTo>
                <a:cubicBezTo>
                  <a:pt x="129" y="5"/>
                  <a:pt x="134" y="9"/>
                  <a:pt x="134" y="15"/>
                </a:cubicBezTo>
                <a:cubicBezTo>
                  <a:pt x="134" y="23"/>
                  <a:pt x="134" y="23"/>
                  <a:pt x="134" y="23"/>
                </a:cubicBezTo>
                <a:cubicBezTo>
                  <a:pt x="134" y="29"/>
                  <a:pt x="129" y="33"/>
                  <a:pt x="124" y="33"/>
                </a:cubicBezTo>
                <a:cubicBezTo>
                  <a:pt x="98" y="33"/>
                  <a:pt x="98" y="33"/>
                  <a:pt x="98" y="33"/>
                </a:cubicBezTo>
                <a:moveTo>
                  <a:pt x="124" y="0"/>
                </a:moveTo>
                <a:cubicBezTo>
                  <a:pt x="98" y="0"/>
                  <a:pt x="98" y="0"/>
                  <a:pt x="98" y="0"/>
                </a:cubicBezTo>
                <a:cubicBezTo>
                  <a:pt x="90" y="0"/>
                  <a:pt x="84" y="6"/>
                  <a:pt x="83" y="14"/>
                </a:cubicBezTo>
                <a:cubicBezTo>
                  <a:pt x="83" y="14"/>
                  <a:pt x="83" y="14"/>
                  <a:pt x="83" y="14"/>
                </a:cubicBezTo>
                <a:cubicBezTo>
                  <a:pt x="69" y="14"/>
                  <a:pt x="69" y="14"/>
                  <a:pt x="69" y="14"/>
                </a:cubicBezTo>
                <a:cubicBezTo>
                  <a:pt x="68" y="14"/>
                  <a:pt x="68" y="14"/>
                  <a:pt x="67" y="14"/>
                </a:cubicBezTo>
                <a:cubicBezTo>
                  <a:pt x="67" y="6"/>
                  <a:pt x="60" y="0"/>
                  <a:pt x="52" y="0"/>
                </a:cubicBezTo>
                <a:cubicBezTo>
                  <a:pt x="27" y="0"/>
                  <a:pt x="27" y="0"/>
                  <a:pt x="27" y="0"/>
                </a:cubicBezTo>
                <a:cubicBezTo>
                  <a:pt x="21" y="0"/>
                  <a:pt x="15" y="4"/>
                  <a:pt x="13" y="9"/>
                </a:cubicBezTo>
                <a:cubicBezTo>
                  <a:pt x="4" y="7"/>
                  <a:pt x="4" y="7"/>
                  <a:pt x="4" y="7"/>
                </a:cubicBezTo>
                <a:cubicBezTo>
                  <a:pt x="4" y="6"/>
                  <a:pt x="3" y="6"/>
                  <a:pt x="3" y="6"/>
                </a:cubicBezTo>
                <a:cubicBezTo>
                  <a:pt x="3" y="6"/>
                  <a:pt x="3" y="6"/>
                  <a:pt x="3" y="6"/>
                </a:cubicBezTo>
                <a:cubicBezTo>
                  <a:pt x="3" y="7"/>
                  <a:pt x="3" y="7"/>
                  <a:pt x="3" y="7"/>
                </a:cubicBezTo>
                <a:cubicBezTo>
                  <a:pt x="3" y="9"/>
                  <a:pt x="1" y="11"/>
                  <a:pt x="0" y="12"/>
                </a:cubicBezTo>
                <a:cubicBezTo>
                  <a:pt x="0" y="13"/>
                  <a:pt x="1" y="14"/>
                  <a:pt x="2" y="14"/>
                </a:cubicBezTo>
                <a:cubicBezTo>
                  <a:pt x="12" y="17"/>
                  <a:pt x="12" y="17"/>
                  <a:pt x="12" y="17"/>
                </a:cubicBezTo>
                <a:cubicBezTo>
                  <a:pt x="12" y="23"/>
                  <a:pt x="12" y="23"/>
                  <a:pt x="12" y="23"/>
                </a:cubicBezTo>
                <a:cubicBezTo>
                  <a:pt x="12" y="31"/>
                  <a:pt x="19" y="38"/>
                  <a:pt x="27" y="38"/>
                </a:cubicBezTo>
                <a:cubicBezTo>
                  <a:pt x="52" y="38"/>
                  <a:pt x="52" y="38"/>
                  <a:pt x="52" y="38"/>
                </a:cubicBezTo>
                <a:cubicBezTo>
                  <a:pt x="61" y="38"/>
                  <a:pt x="67" y="31"/>
                  <a:pt x="67" y="23"/>
                </a:cubicBezTo>
                <a:cubicBezTo>
                  <a:pt x="67" y="21"/>
                  <a:pt x="67" y="21"/>
                  <a:pt x="67" y="21"/>
                </a:cubicBezTo>
                <a:cubicBezTo>
                  <a:pt x="68" y="21"/>
                  <a:pt x="68" y="21"/>
                  <a:pt x="69" y="21"/>
                </a:cubicBezTo>
                <a:cubicBezTo>
                  <a:pt x="83" y="21"/>
                  <a:pt x="83" y="21"/>
                  <a:pt x="83" y="21"/>
                </a:cubicBezTo>
                <a:cubicBezTo>
                  <a:pt x="83" y="21"/>
                  <a:pt x="83" y="21"/>
                  <a:pt x="83" y="21"/>
                </a:cubicBezTo>
                <a:cubicBezTo>
                  <a:pt x="83" y="23"/>
                  <a:pt x="83" y="23"/>
                  <a:pt x="83" y="23"/>
                </a:cubicBezTo>
                <a:cubicBezTo>
                  <a:pt x="83" y="31"/>
                  <a:pt x="90" y="38"/>
                  <a:pt x="98" y="38"/>
                </a:cubicBezTo>
                <a:cubicBezTo>
                  <a:pt x="124" y="38"/>
                  <a:pt x="124" y="38"/>
                  <a:pt x="124" y="38"/>
                </a:cubicBezTo>
                <a:cubicBezTo>
                  <a:pt x="132" y="38"/>
                  <a:pt x="139" y="31"/>
                  <a:pt x="139" y="23"/>
                </a:cubicBezTo>
                <a:cubicBezTo>
                  <a:pt x="139" y="17"/>
                  <a:pt x="139" y="17"/>
                  <a:pt x="139" y="17"/>
                </a:cubicBezTo>
                <a:cubicBezTo>
                  <a:pt x="139" y="17"/>
                  <a:pt x="139" y="17"/>
                  <a:pt x="139" y="17"/>
                </a:cubicBezTo>
                <a:cubicBezTo>
                  <a:pt x="148" y="14"/>
                  <a:pt x="148" y="14"/>
                  <a:pt x="148" y="14"/>
                </a:cubicBezTo>
                <a:cubicBezTo>
                  <a:pt x="146" y="12"/>
                  <a:pt x="143" y="10"/>
                  <a:pt x="144" y="7"/>
                </a:cubicBezTo>
                <a:cubicBezTo>
                  <a:pt x="144" y="7"/>
                  <a:pt x="144" y="7"/>
                  <a:pt x="144" y="7"/>
                </a:cubicBezTo>
                <a:cubicBezTo>
                  <a:pt x="138" y="9"/>
                  <a:pt x="138" y="9"/>
                  <a:pt x="138" y="9"/>
                </a:cubicBezTo>
                <a:cubicBezTo>
                  <a:pt x="135" y="4"/>
                  <a:pt x="130" y="0"/>
                  <a:pt x="124" y="0"/>
                </a:cubicBezTo>
              </a:path>
            </a:pathLst>
          </a:custGeom>
          <a:solidFill>
            <a:srgbClr val="A3895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Freeform 41"/>
          <p:cNvSpPr/>
          <p:nvPr/>
        </p:nvSpPr>
        <p:spPr>
          <a:xfrm>
            <a:off x="2290944" y="3576454"/>
            <a:ext cx="952609" cy="254489"/>
          </a:xfrm>
          <a:custGeom>
            <a:rect l="l" t="t" r="r" b="b"/>
            <a:pathLst>
              <a:path w="154" h="41">
                <a:moveTo>
                  <a:pt x="153" y="9"/>
                </a:moveTo>
                <a:cubicBezTo>
                  <a:pt x="153" y="7"/>
                  <a:pt x="150" y="6"/>
                  <a:pt x="148" y="7"/>
                </a:cubicBezTo>
                <a:cubicBezTo>
                  <a:pt x="140" y="10"/>
                  <a:pt x="140" y="10"/>
                  <a:pt x="140" y="10"/>
                </a:cubicBezTo>
                <a:cubicBezTo>
                  <a:pt x="137" y="5"/>
                  <a:pt x="132" y="0"/>
                  <a:pt x="125" y="0"/>
                </a:cubicBezTo>
                <a:cubicBezTo>
                  <a:pt x="100" y="0"/>
                  <a:pt x="100" y="0"/>
                  <a:pt x="100" y="0"/>
                </a:cubicBezTo>
                <a:cubicBezTo>
                  <a:pt x="92" y="0"/>
                  <a:pt x="86" y="7"/>
                  <a:pt x="85" y="15"/>
                </a:cubicBezTo>
                <a:cubicBezTo>
                  <a:pt x="84" y="15"/>
                  <a:pt x="84" y="15"/>
                  <a:pt x="84" y="15"/>
                </a:cubicBezTo>
                <a:cubicBezTo>
                  <a:pt x="71" y="15"/>
                  <a:pt x="71" y="15"/>
                  <a:pt x="71" y="15"/>
                </a:cubicBezTo>
                <a:cubicBezTo>
                  <a:pt x="70" y="15"/>
                  <a:pt x="70" y="15"/>
                  <a:pt x="69" y="15"/>
                </a:cubicBezTo>
                <a:cubicBezTo>
                  <a:pt x="69" y="7"/>
                  <a:pt x="62" y="0"/>
                  <a:pt x="54" y="0"/>
                </a:cubicBezTo>
                <a:cubicBezTo>
                  <a:pt x="29" y="0"/>
                  <a:pt x="29" y="0"/>
                  <a:pt x="29" y="0"/>
                </a:cubicBezTo>
                <a:cubicBezTo>
                  <a:pt x="22" y="0"/>
                  <a:pt x="17" y="5"/>
                  <a:pt x="15" y="10"/>
                </a:cubicBezTo>
                <a:cubicBezTo>
                  <a:pt x="6" y="8"/>
                  <a:pt x="6" y="8"/>
                  <a:pt x="6" y="8"/>
                </a:cubicBezTo>
                <a:cubicBezTo>
                  <a:pt x="4" y="7"/>
                  <a:pt x="1" y="8"/>
                  <a:pt x="1" y="10"/>
                </a:cubicBezTo>
                <a:cubicBezTo>
                  <a:pt x="0" y="12"/>
                  <a:pt x="1" y="15"/>
                  <a:pt x="3" y="15"/>
                </a:cubicBezTo>
                <a:cubicBezTo>
                  <a:pt x="13" y="18"/>
                  <a:pt x="13" y="18"/>
                  <a:pt x="13" y="18"/>
                </a:cubicBezTo>
                <a:cubicBezTo>
                  <a:pt x="13" y="25"/>
                  <a:pt x="13" y="25"/>
                  <a:pt x="13" y="25"/>
                </a:cubicBezTo>
                <a:cubicBezTo>
                  <a:pt x="13" y="34"/>
                  <a:pt x="20" y="41"/>
                  <a:pt x="29" y="41"/>
                </a:cubicBezTo>
                <a:cubicBezTo>
                  <a:pt x="54" y="41"/>
                  <a:pt x="54" y="41"/>
                  <a:pt x="54" y="41"/>
                </a:cubicBezTo>
                <a:cubicBezTo>
                  <a:pt x="62" y="41"/>
                  <a:pt x="69" y="34"/>
                  <a:pt x="69" y="25"/>
                </a:cubicBezTo>
                <a:cubicBezTo>
                  <a:pt x="69" y="23"/>
                  <a:pt x="69" y="23"/>
                  <a:pt x="69" y="23"/>
                </a:cubicBezTo>
                <a:cubicBezTo>
                  <a:pt x="70" y="23"/>
                  <a:pt x="70" y="23"/>
                  <a:pt x="71" y="23"/>
                </a:cubicBezTo>
                <a:cubicBezTo>
                  <a:pt x="84" y="23"/>
                  <a:pt x="84" y="23"/>
                  <a:pt x="84" y="23"/>
                </a:cubicBezTo>
                <a:cubicBezTo>
                  <a:pt x="85" y="23"/>
                  <a:pt x="85" y="23"/>
                  <a:pt x="85" y="23"/>
                </a:cubicBezTo>
                <a:cubicBezTo>
                  <a:pt x="85" y="25"/>
                  <a:pt x="85" y="25"/>
                  <a:pt x="85" y="25"/>
                </a:cubicBezTo>
                <a:cubicBezTo>
                  <a:pt x="85" y="34"/>
                  <a:pt x="92" y="41"/>
                  <a:pt x="100" y="41"/>
                </a:cubicBezTo>
                <a:cubicBezTo>
                  <a:pt x="125" y="41"/>
                  <a:pt x="125" y="41"/>
                  <a:pt x="125" y="41"/>
                </a:cubicBezTo>
                <a:cubicBezTo>
                  <a:pt x="134" y="41"/>
                  <a:pt x="141" y="34"/>
                  <a:pt x="141" y="25"/>
                </a:cubicBezTo>
                <a:cubicBezTo>
                  <a:pt x="141" y="18"/>
                  <a:pt x="141" y="18"/>
                  <a:pt x="141" y="18"/>
                </a:cubicBezTo>
                <a:cubicBezTo>
                  <a:pt x="141" y="18"/>
                  <a:pt x="141" y="18"/>
                  <a:pt x="141" y="18"/>
                </a:cubicBezTo>
                <a:cubicBezTo>
                  <a:pt x="151" y="14"/>
                  <a:pt x="151" y="14"/>
                  <a:pt x="151" y="14"/>
                </a:cubicBezTo>
                <a:cubicBezTo>
                  <a:pt x="153" y="13"/>
                  <a:pt x="154" y="11"/>
                  <a:pt x="153" y="9"/>
                </a:cubicBezTo>
                <a:close/>
                <a:moveTo>
                  <a:pt x="64" y="25"/>
                </a:moveTo>
                <a:cubicBezTo>
                  <a:pt x="64" y="31"/>
                  <a:pt x="59" y="35"/>
                  <a:pt x="54" y="35"/>
                </a:cubicBezTo>
                <a:cubicBezTo>
                  <a:pt x="29" y="35"/>
                  <a:pt x="29" y="35"/>
                  <a:pt x="29" y="35"/>
                </a:cubicBezTo>
                <a:cubicBezTo>
                  <a:pt x="23" y="35"/>
                  <a:pt x="19" y="31"/>
                  <a:pt x="19" y="25"/>
                </a:cubicBezTo>
                <a:cubicBezTo>
                  <a:pt x="19" y="16"/>
                  <a:pt x="19" y="16"/>
                  <a:pt x="19" y="16"/>
                </a:cubicBezTo>
                <a:cubicBezTo>
                  <a:pt x="19" y="10"/>
                  <a:pt x="23" y="6"/>
                  <a:pt x="29" y="6"/>
                </a:cubicBezTo>
                <a:cubicBezTo>
                  <a:pt x="54" y="6"/>
                  <a:pt x="54" y="6"/>
                  <a:pt x="54" y="6"/>
                </a:cubicBezTo>
                <a:cubicBezTo>
                  <a:pt x="59" y="6"/>
                  <a:pt x="64" y="10"/>
                  <a:pt x="64" y="16"/>
                </a:cubicBezTo>
                <a:lnTo>
                  <a:pt x="64" y="25"/>
                </a:lnTo>
                <a:close/>
                <a:moveTo>
                  <a:pt x="135" y="25"/>
                </a:moveTo>
                <a:cubicBezTo>
                  <a:pt x="135" y="31"/>
                  <a:pt x="131" y="35"/>
                  <a:pt x="125" y="35"/>
                </a:cubicBezTo>
                <a:cubicBezTo>
                  <a:pt x="100" y="35"/>
                  <a:pt x="100" y="35"/>
                  <a:pt x="100" y="35"/>
                </a:cubicBezTo>
                <a:cubicBezTo>
                  <a:pt x="95" y="35"/>
                  <a:pt x="90" y="31"/>
                  <a:pt x="90" y="25"/>
                </a:cubicBezTo>
                <a:cubicBezTo>
                  <a:pt x="90" y="16"/>
                  <a:pt x="90" y="16"/>
                  <a:pt x="90" y="16"/>
                </a:cubicBezTo>
                <a:cubicBezTo>
                  <a:pt x="90" y="10"/>
                  <a:pt x="95" y="6"/>
                  <a:pt x="100" y="6"/>
                </a:cubicBezTo>
                <a:cubicBezTo>
                  <a:pt x="125" y="6"/>
                  <a:pt x="125" y="6"/>
                  <a:pt x="125" y="6"/>
                </a:cubicBezTo>
                <a:cubicBezTo>
                  <a:pt x="131" y="6"/>
                  <a:pt x="135" y="10"/>
                  <a:pt x="135" y="16"/>
                </a:cubicBezTo>
                <a:lnTo>
                  <a:pt x="135" y="25"/>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2" name="Picture 42"/>
          <p:cNvPicPr>
            <a:picLocks noChangeAspect="1"/>
          </p:cNvPicPr>
          <p:nvPr/>
        </p:nvPicPr>
        <p:blipFill>
          <a:blip r:embed="rId2"/>
          <a:stretch>
            <a:fillRect/>
          </a:stretch>
        </p:blipFill>
        <p:spPr>
          <a:xfrm>
            <a:off x="3230398" y="5158235"/>
            <a:ext cx="464640" cy="430144"/>
          </a:xfrm>
          <a:prstGeom prst="rect">
            <a:avLst/>
          </a:prstGeom>
        </p:spPr>
      </p:pic>
      <p:sp>
        <p:nvSpPr>
          <p:cNvPr id="43" name="Freeform 43"/>
          <p:cNvSpPr/>
          <p:nvPr/>
        </p:nvSpPr>
        <p:spPr>
          <a:xfrm>
            <a:off x="3280037" y="5032313"/>
            <a:ext cx="378518" cy="162605"/>
          </a:xfrm>
          <a:custGeom>
            <a:rect l="l" t="t" r="r" b="b"/>
            <a:pathLst>
              <a:path w="145" h="62">
                <a:moveTo>
                  <a:pt x="145" y="62"/>
                </a:moveTo>
                <a:lnTo>
                  <a:pt x="60" y="0"/>
                </a:lnTo>
                <a:lnTo>
                  <a:pt x="0" y="62"/>
                </a:lnTo>
                <a:lnTo>
                  <a:pt x="145" y="6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Freeform 44"/>
          <p:cNvSpPr/>
          <p:nvPr/>
        </p:nvSpPr>
        <p:spPr>
          <a:xfrm>
            <a:off x="3280037" y="5032313"/>
            <a:ext cx="378518" cy="162605"/>
          </a:xfrm>
          <a:custGeom>
            <a:rect l="l" t="t" r="r" b="b"/>
            <a:pathLst>
              <a:path w="145" h="62">
                <a:moveTo>
                  <a:pt x="145" y="62"/>
                </a:moveTo>
                <a:lnTo>
                  <a:pt x="60" y="0"/>
                </a:lnTo>
                <a:lnTo>
                  <a:pt x="0" y="62"/>
                </a:lnTo>
                <a:lnTo>
                  <a:pt x="145" y="62"/>
                </a:lnTo>
              </a:path>
            </a:pathLst>
          </a:cu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5" name="Picture 45"/>
          <p:cNvPicPr>
            <a:picLocks noChangeAspect="1"/>
          </p:cNvPicPr>
          <p:nvPr/>
        </p:nvPicPr>
        <p:blipFill>
          <a:blip r:embed="rId3"/>
          <a:stretch>
            <a:fillRect/>
          </a:stretch>
        </p:blipFill>
        <p:spPr>
          <a:xfrm>
            <a:off x="3259164" y="5087337"/>
            <a:ext cx="425350" cy="131212"/>
          </a:xfrm>
          <a:prstGeom prst="rect">
            <a:avLst/>
          </a:prstGeom>
        </p:spPr>
      </p:pic>
      <p:sp>
        <p:nvSpPr>
          <p:cNvPr id="46" name="AutoShape 46"/>
          <p:cNvSpPr/>
          <p:nvPr/>
        </p:nvSpPr>
        <p:spPr>
          <a:xfrm>
            <a:off x="3256533" y="5194917"/>
            <a:ext cx="415001" cy="49910"/>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Freeform 47"/>
          <p:cNvSpPr/>
          <p:nvPr/>
        </p:nvSpPr>
        <p:spPr>
          <a:xfrm>
            <a:off x="2184300" y="5567568"/>
            <a:ext cx="2528773" cy="1281614"/>
          </a:xfrm>
          <a:custGeom>
            <a:rect l="l" t="t" r="r" b="b"/>
            <a:pathLst>
              <a:path w="408" h="206">
                <a:moveTo>
                  <a:pt x="407" y="183"/>
                </a:moveTo>
                <a:cubicBezTo>
                  <a:pt x="376" y="183"/>
                  <a:pt x="376" y="183"/>
                  <a:pt x="376" y="183"/>
                </a:cubicBezTo>
                <a:cubicBezTo>
                  <a:pt x="376" y="20"/>
                  <a:pt x="376" y="20"/>
                  <a:pt x="376" y="20"/>
                </a:cubicBezTo>
                <a:cubicBezTo>
                  <a:pt x="376" y="9"/>
                  <a:pt x="366" y="0"/>
                  <a:pt x="353" y="0"/>
                </a:cubicBezTo>
                <a:cubicBezTo>
                  <a:pt x="53" y="0"/>
                  <a:pt x="53" y="0"/>
                  <a:pt x="53" y="0"/>
                </a:cubicBezTo>
                <a:cubicBezTo>
                  <a:pt x="41" y="0"/>
                  <a:pt x="30" y="9"/>
                  <a:pt x="30" y="20"/>
                </a:cubicBezTo>
                <a:cubicBezTo>
                  <a:pt x="30" y="183"/>
                  <a:pt x="30" y="183"/>
                  <a:pt x="30" y="183"/>
                </a:cubicBezTo>
                <a:cubicBezTo>
                  <a:pt x="1" y="183"/>
                  <a:pt x="1" y="183"/>
                  <a:pt x="1" y="183"/>
                </a:cubicBezTo>
                <a:cubicBezTo>
                  <a:pt x="0" y="205"/>
                  <a:pt x="18" y="206"/>
                  <a:pt x="18" y="206"/>
                </a:cubicBezTo>
                <a:cubicBezTo>
                  <a:pt x="389" y="206"/>
                  <a:pt x="389" y="206"/>
                  <a:pt x="389" y="206"/>
                </a:cubicBezTo>
                <a:cubicBezTo>
                  <a:pt x="389" y="206"/>
                  <a:pt x="408" y="205"/>
                  <a:pt x="407" y="183"/>
                </a:cubicBezTo>
                <a:close/>
              </a:path>
            </a:pathLst>
          </a:custGeom>
          <a:solidFill>
            <a:srgbClr val="C1C0C0">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Freeform 48"/>
          <p:cNvSpPr/>
          <p:nvPr/>
        </p:nvSpPr>
        <p:spPr>
          <a:xfrm>
            <a:off x="2580533" y="6278302"/>
            <a:ext cx="600226" cy="579698"/>
          </a:xfrm>
          <a:custGeom>
            <a:rect l="l" t="t" r="r" b="b"/>
            <a:pathLst>
              <a:path w="97" h="93">
                <a:moveTo>
                  <a:pt x="78" y="12"/>
                </a:moveTo>
                <a:cubicBezTo>
                  <a:pt x="76" y="12"/>
                  <a:pt x="74" y="12"/>
                  <a:pt x="73" y="11"/>
                </a:cubicBezTo>
                <a:cubicBezTo>
                  <a:pt x="73" y="7"/>
                  <a:pt x="73" y="7"/>
                  <a:pt x="73" y="7"/>
                </a:cubicBezTo>
                <a:cubicBezTo>
                  <a:pt x="73" y="3"/>
                  <a:pt x="70" y="0"/>
                  <a:pt x="66" y="0"/>
                </a:cubicBezTo>
                <a:cubicBezTo>
                  <a:pt x="7" y="0"/>
                  <a:pt x="7" y="0"/>
                  <a:pt x="7" y="0"/>
                </a:cubicBezTo>
                <a:cubicBezTo>
                  <a:pt x="4" y="0"/>
                  <a:pt x="0" y="3"/>
                  <a:pt x="0" y="7"/>
                </a:cubicBezTo>
                <a:cubicBezTo>
                  <a:pt x="0" y="85"/>
                  <a:pt x="0" y="85"/>
                  <a:pt x="0" y="85"/>
                </a:cubicBezTo>
                <a:cubicBezTo>
                  <a:pt x="0" y="90"/>
                  <a:pt x="4" y="93"/>
                  <a:pt x="7" y="93"/>
                </a:cubicBezTo>
                <a:cubicBezTo>
                  <a:pt x="66" y="93"/>
                  <a:pt x="66" y="93"/>
                  <a:pt x="66" y="93"/>
                </a:cubicBezTo>
                <a:cubicBezTo>
                  <a:pt x="70" y="93"/>
                  <a:pt x="73" y="90"/>
                  <a:pt x="73" y="85"/>
                </a:cubicBezTo>
                <a:cubicBezTo>
                  <a:pt x="73" y="75"/>
                  <a:pt x="73" y="75"/>
                  <a:pt x="73" y="75"/>
                </a:cubicBezTo>
                <a:cubicBezTo>
                  <a:pt x="74" y="73"/>
                  <a:pt x="76" y="73"/>
                  <a:pt x="78" y="73"/>
                </a:cubicBezTo>
                <a:cubicBezTo>
                  <a:pt x="89" y="73"/>
                  <a:pt x="97" y="62"/>
                  <a:pt x="97" y="50"/>
                </a:cubicBezTo>
                <a:cubicBezTo>
                  <a:pt x="97" y="36"/>
                  <a:pt x="97" y="36"/>
                  <a:pt x="97" y="36"/>
                </a:cubicBezTo>
                <a:cubicBezTo>
                  <a:pt x="97" y="23"/>
                  <a:pt x="89" y="12"/>
                  <a:pt x="78" y="12"/>
                </a:cubicBezTo>
                <a:close/>
                <a:moveTo>
                  <a:pt x="88" y="45"/>
                </a:moveTo>
                <a:cubicBezTo>
                  <a:pt x="88" y="53"/>
                  <a:pt x="84" y="56"/>
                  <a:pt x="78" y="56"/>
                </a:cubicBezTo>
                <a:cubicBezTo>
                  <a:pt x="73" y="56"/>
                  <a:pt x="71" y="53"/>
                  <a:pt x="71" y="45"/>
                </a:cubicBezTo>
                <a:cubicBezTo>
                  <a:pt x="72" y="37"/>
                  <a:pt x="72" y="37"/>
                  <a:pt x="72" y="37"/>
                </a:cubicBezTo>
                <a:cubicBezTo>
                  <a:pt x="72" y="30"/>
                  <a:pt x="74" y="26"/>
                  <a:pt x="79" y="26"/>
                </a:cubicBezTo>
                <a:cubicBezTo>
                  <a:pt x="84" y="26"/>
                  <a:pt x="88" y="30"/>
                  <a:pt x="88" y="37"/>
                </a:cubicBezTo>
                <a:lnTo>
                  <a:pt x="88" y="45"/>
                </a:ln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Freeform 49"/>
          <p:cNvSpPr/>
          <p:nvPr/>
        </p:nvSpPr>
        <p:spPr>
          <a:xfrm>
            <a:off x="2544050" y="5703719"/>
            <a:ext cx="446398" cy="516737"/>
          </a:xfrm>
          <a:custGeom>
            <a:rect l="l" t="t" r="r" b="b"/>
            <a:pathLst>
              <a:path w="72" h="83">
                <a:moveTo>
                  <a:pt x="46" y="83"/>
                </a:moveTo>
                <a:cubicBezTo>
                  <a:pt x="46" y="83"/>
                  <a:pt x="0" y="54"/>
                  <a:pt x="27" y="34"/>
                </a:cubicBezTo>
                <a:cubicBezTo>
                  <a:pt x="45" y="21"/>
                  <a:pt x="49" y="19"/>
                  <a:pt x="45" y="1"/>
                </a:cubicBezTo>
                <a:cubicBezTo>
                  <a:pt x="45" y="0"/>
                  <a:pt x="72" y="25"/>
                  <a:pt x="47" y="41"/>
                </a:cubicBezTo>
                <a:cubicBezTo>
                  <a:pt x="22" y="58"/>
                  <a:pt x="43" y="78"/>
                  <a:pt x="46" y="83"/>
                </a:cubicBezTo>
                <a:close/>
              </a:path>
            </a:pathLst>
          </a:custGeom>
          <a:solidFill>
            <a:srgbClr val="FFFEFE">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Freeform 50"/>
          <p:cNvSpPr/>
          <p:nvPr/>
        </p:nvSpPr>
        <p:spPr>
          <a:xfrm>
            <a:off x="2724188" y="5861209"/>
            <a:ext cx="266260" cy="354133"/>
          </a:xfrm>
          <a:custGeom>
            <a:rect l="l" t="t" r="r" b="b"/>
            <a:pathLst>
              <a:path w="43" h="57">
                <a:moveTo>
                  <a:pt x="21" y="57"/>
                </a:moveTo>
                <a:cubicBezTo>
                  <a:pt x="21" y="57"/>
                  <a:pt x="0" y="40"/>
                  <a:pt x="16" y="26"/>
                </a:cubicBezTo>
                <a:cubicBezTo>
                  <a:pt x="27" y="17"/>
                  <a:pt x="34" y="13"/>
                  <a:pt x="32" y="0"/>
                </a:cubicBezTo>
                <a:cubicBezTo>
                  <a:pt x="32" y="0"/>
                  <a:pt x="43" y="20"/>
                  <a:pt x="28" y="31"/>
                </a:cubicBezTo>
                <a:cubicBezTo>
                  <a:pt x="13" y="42"/>
                  <a:pt x="20" y="54"/>
                  <a:pt x="21" y="57"/>
                </a:cubicBez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1" name="Freeform 51"/>
          <p:cNvSpPr/>
          <p:nvPr/>
        </p:nvSpPr>
        <p:spPr>
          <a:xfrm>
            <a:off x="897199" y="5580443"/>
            <a:ext cx="1051887" cy="1269621"/>
          </a:xfrm>
          <a:custGeom>
            <a:rect l="l" t="t" r="r" b="b"/>
            <a:pathLst>
              <a:path w="170" h="204">
                <a:moveTo>
                  <a:pt x="170" y="184"/>
                </a:moveTo>
                <a:cubicBezTo>
                  <a:pt x="170" y="195"/>
                  <a:pt x="160" y="204"/>
                  <a:pt x="149" y="204"/>
                </a:cubicBezTo>
                <a:cubicBezTo>
                  <a:pt x="21" y="204"/>
                  <a:pt x="21" y="204"/>
                  <a:pt x="21" y="204"/>
                </a:cubicBezTo>
                <a:cubicBezTo>
                  <a:pt x="10" y="204"/>
                  <a:pt x="0" y="195"/>
                  <a:pt x="0" y="184"/>
                </a:cubicBezTo>
                <a:cubicBezTo>
                  <a:pt x="0" y="20"/>
                  <a:pt x="0" y="20"/>
                  <a:pt x="0" y="20"/>
                </a:cubicBezTo>
                <a:cubicBezTo>
                  <a:pt x="0" y="9"/>
                  <a:pt x="10" y="0"/>
                  <a:pt x="21" y="0"/>
                </a:cubicBezTo>
                <a:cubicBezTo>
                  <a:pt x="149" y="0"/>
                  <a:pt x="149" y="0"/>
                  <a:pt x="149" y="0"/>
                </a:cubicBezTo>
                <a:cubicBezTo>
                  <a:pt x="160" y="0"/>
                  <a:pt x="170" y="9"/>
                  <a:pt x="170" y="20"/>
                </a:cubicBezTo>
                <a:lnTo>
                  <a:pt x="170" y="184"/>
                </a:ln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2" name="Freeform 52"/>
          <p:cNvSpPr/>
          <p:nvPr/>
        </p:nvSpPr>
        <p:spPr>
          <a:xfrm>
            <a:off x="902286" y="5543759"/>
            <a:ext cx="1028383" cy="1274912"/>
          </a:xfrm>
          <a:custGeom>
            <a:rect l="l" t="t" r="r" b="b"/>
            <a:pathLst>
              <a:path w="166" h="205">
                <a:moveTo>
                  <a:pt x="166" y="184"/>
                </a:moveTo>
                <a:cubicBezTo>
                  <a:pt x="166" y="196"/>
                  <a:pt x="157" y="205"/>
                  <a:pt x="145" y="205"/>
                </a:cubicBezTo>
                <a:cubicBezTo>
                  <a:pt x="21" y="205"/>
                  <a:pt x="21" y="205"/>
                  <a:pt x="21" y="205"/>
                </a:cubicBezTo>
                <a:cubicBezTo>
                  <a:pt x="9" y="205"/>
                  <a:pt x="0" y="196"/>
                  <a:pt x="0" y="184"/>
                </a:cubicBezTo>
                <a:cubicBezTo>
                  <a:pt x="0" y="21"/>
                  <a:pt x="0" y="21"/>
                  <a:pt x="0" y="21"/>
                </a:cubicBezTo>
                <a:cubicBezTo>
                  <a:pt x="0" y="10"/>
                  <a:pt x="9" y="0"/>
                  <a:pt x="21" y="0"/>
                </a:cubicBezTo>
                <a:cubicBezTo>
                  <a:pt x="145" y="0"/>
                  <a:pt x="145" y="0"/>
                  <a:pt x="145" y="0"/>
                </a:cubicBezTo>
                <a:cubicBezTo>
                  <a:pt x="157" y="0"/>
                  <a:pt x="166" y="10"/>
                  <a:pt x="166" y="21"/>
                </a:cubicBezTo>
                <a:lnTo>
                  <a:pt x="166" y="184"/>
                </a:lnTo>
                <a:close/>
              </a:path>
            </a:pathLst>
          </a:custGeom>
          <a:solidFill>
            <a:schemeClr val="accent1">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3" name="Freeform 53"/>
          <p:cNvSpPr/>
          <p:nvPr/>
        </p:nvSpPr>
        <p:spPr>
          <a:xfrm>
            <a:off x="1539171" y="5685377"/>
            <a:ext cx="224515" cy="94353"/>
          </a:xfrm>
          <a:custGeom>
            <a:rect l="l" t="t" r="r" b="b"/>
            <a:pathLst>
              <a:path w="36" h="15">
                <a:moveTo>
                  <a:pt x="1" y="6"/>
                </a:moveTo>
                <a:cubicBezTo>
                  <a:pt x="1" y="3"/>
                  <a:pt x="3" y="0"/>
                  <a:pt x="7" y="0"/>
                </a:cubicBezTo>
                <a:cubicBezTo>
                  <a:pt x="29" y="0"/>
                  <a:pt x="29" y="0"/>
                  <a:pt x="29" y="0"/>
                </a:cubicBezTo>
                <a:cubicBezTo>
                  <a:pt x="33" y="0"/>
                  <a:pt x="35" y="3"/>
                  <a:pt x="36" y="6"/>
                </a:cubicBezTo>
                <a:cubicBezTo>
                  <a:pt x="36" y="15"/>
                  <a:pt x="36" y="15"/>
                  <a:pt x="36" y="15"/>
                </a:cubicBezTo>
                <a:cubicBezTo>
                  <a:pt x="0" y="15"/>
                  <a:pt x="0" y="15"/>
                  <a:pt x="0" y="15"/>
                </a:cubicBezTo>
                <a:lnTo>
                  <a:pt x="1" y="6"/>
                </a:lnTo>
                <a:close/>
              </a:path>
            </a:pathLst>
          </a:custGeom>
          <a:solidFill>
            <a:srgbClr val="FFA52B">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4" name="Freeform 54"/>
          <p:cNvSpPr/>
          <p:nvPr/>
        </p:nvSpPr>
        <p:spPr>
          <a:xfrm>
            <a:off x="1539171" y="6401578"/>
            <a:ext cx="224515" cy="180946"/>
          </a:xfrm>
          <a:custGeom>
            <a:rect l="l" t="t" r="r" b="b"/>
            <a:pathLst>
              <a:path w="36" h="28">
                <a:moveTo>
                  <a:pt x="36" y="0"/>
                </a:moveTo>
                <a:cubicBezTo>
                  <a:pt x="24" y="29"/>
                  <a:pt x="24" y="29"/>
                  <a:pt x="24" y="29"/>
                </a:cubicBezTo>
                <a:cubicBezTo>
                  <a:pt x="12" y="29"/>
                  <a:pt x="12" y="29"/>
                  <a:pt x="12" y="29"/>
                </a:cubicBezTo>
                <a:cubicBezTo>
                  <a:pt x="0" y="4"/>
                  <a:pt x="0" y="4"/>
                  <a:pt x="0" y="4"/>
                </a:cubicBezTo>
                <a:cubicBezTo>
                  <a:pt x="0" y="3"/>
                  <a:pt x="36" y="0"/>
                  <a:pt x="36"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5" name="Freeform 55"/>
          <p:cNvSpPr/>
          <p:nvPr/>
        </p:nvSpPr>
        <p:spPr>
          <a:xfrm>
            <a:off x="1539171" y="5779907"/>
            <a:ext cx="224515" cy="689924"/>
          </a:xfrm>
          <a:custGeom>
            <a:rect l="l" t="t" r="r" b="b"/>
            <a:pathLst>
              <a:path w="36" h="110">
                <a:moveTo>
                  <a:pt x="0" y="94"/>
                </a:moveTo>
                <a:cubicBezTo>
                  <a:pt x="0" y="4"/>
                  <a:pt x="0" y="4"/>
                  <a:pt x="0" y="4"/>
                </a:cubicBezTo>
                <a:cubicBezTo>
                  <a:pt x="0" y="0"/>
                  <a:pt x="0" y="0"/>
                  <a:pt x="0" y="0"/>
                </a:cubicBezTo>
                <a:cubicBezTo>
                  <a:pt x="14" y="0"/>
                  <a:pt x="14" y="0"/>
                  <a:pt x="14" y="0"/>
                </a:cubicBezTo>
                <a:cubicBezTo>
                  <a:pt x="30" y="0"/>
                  <a:pt x="30" y="0"/>
                  <a:pt x="30" y="0"/>
                </a:cubicBezTo>
                <a:cubicBezTo>
                  <a:pt x="36" y="0"/>
                  <a:pt x="36" y="0"/>
                  <a:pt x="36" y="0"/>
                </a:cubicBezTo>
                <a:cubicBezTo>
                  <a:pt x="36" y="0"/>
                  <a:pt x="36" y="0"/>
                  <a:pt x="36" y="0"/>
                </a:cubicBezTo>
                <a:cubicBezTo>
                  <a:pt x="36" y="91"/>
                  <a:pt x="36" y="91"/>
                  <a:pt x="36" y="91"/>
                </a:cubicBezTo>
                <a:cubicBezTo>
                  <a:pt x="36" y="96"/>
                  <a:pt x="36" y="96"/>
                  <a:pt x="36" y="96"/>
                </a:cubicBezTo>
                <a:cubicBezTo>
                  <a:pt x="36" y="99"/>
                  <a:pt x="36" y="99"/>
                  <a:pt x="36" y="99"/>
                </a:cubicBezTo>
                <a:cubicBezTo>
                  <a:pt x="36" y="100"/>
                  <a:pt x="36" y="100"/>
                  <a:pt x="36" y="100"/>
                </a:cubicBezTo>
                <a:cubicBezTo>
                  <a:pt x="36" y="100"/>
                  <a:pt x="35" y="102"/>
                  <a:pt x="33" y="107"/>
                </a:cubicBezTo>
                <a:cubicBezTo>
                  <a:pt x="31" y="111"/>
                  <a:pt x="30" y="101"/>
                  <a:pt x="30" y="101"/>
                </a:cubicBezTo>
                <a:cubicBezTo>
                  <a:pt x="30" y="101"/>
                  <a:pt x="25" y="108"/>
                  <a:pt x="22" y="108"/>
                </a:cubicBezTo>
                <a:cubicBezTo>
                  <a:pt x="19" y="108"/>
                  <a:pt x="14" y="102"/>
                  <a:pt x="14" y="102"/>
                </a:cubicBezTo>
                <a:cubicBezTo>
                  <a:pt x="14" y="102"/>
                  <a:pt x="9" y="111"/>
                  <a:pt x="6" y="110"/>
                </a:cubicBezTo>
                <a:cubicBezTo>
                  <a:pt x="3" y="108"/>
                  <a:pt x="0" y="104"/>
                  <a:pt x="0" y="104"/>
                </a:cubicBezTo>
                <a:cubicBezTo>
                  <a:pt x="0" y="103"/>
                  <a:pt x="0" y="103"/>
                  <a:pt x="0" y="103"/>
                </a:cubicBezTo>
                <a:cubicBezTo>
                  <a:pt x="0" y="99"/>
                  <a:pt x="0" y="99"/>
                  <a:pt x="0" y="99"/>
                </a:cubicBezTo>
                <a:lnTo>
                  <a:pt x="0" y="94"/>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6" name="Freeform 56"/>
          <p:cNvSpPr/>
          <p:nvPr/>
        </p:nvSpPr>
        <p:spPr>
          <a:xfrm>
            <a:off x="1614945" y="6577233"/>
            <a:ext cx="73143" cy="91884"/>
          </a:xfrm>
          <a:custGeom>
            <a:rect l="l" t="t" r="r" b="b"/>
            <a:pathLst>
              <a:path w="12" h="15">
                <a:moveTo>
                  <a:pt x="12" y="0"/>
                </a:moveTo>
                <a:cubicBezTo>
                  <a:pt x="6" y="14"/>
                  <a:pt x="6" y="14"/>
                  <a:pt x="6" y="14"/>
                </a:cubicBezTo>
                <a:cubicBezTo>
                  <a:pt x="6" y="15"/>
                  <a:pt x="6" y="15"/>
                  <a:pt x="6" y="15"/>
                </a:cubicBezTo>
                <a:cubicBezTo>
                  <a:pt x="6" y="14"/>
                  <a:pt x="6" y="14"/>
                  <a:pt x="6" y="14"/>
                </a:cubicBezTo>
                <a:cubicBezTo>
                  <a:pt x="0" y="0"/>
                  <a:pt x="0" y="0"/>
                  <a:pt x="0" y="0"/>
                </a:cubicBezTo>
                <a:cubicBezTo>
                  <a:pt x="4" y="0"/>
                  <a:pt x="8" y="0"/>
                  <a:pt x="12" y="0"/>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7" name="Freeform 57"/>
          <p:cNvSpPr/>
          <p:nvPr/>
        </p:nvSpPr>
        <p:spPr>
          <a:xfrm>
            <a:off x="876326" y="5979194"/>
            <a:ext cx="1067497" cy="81302"/>
          </a:xfrm>
          <a:custGeom>
            <a:rect l="l" t="t" r="r" b="b"/>
            <a:pathLst>
              <a:path w="172" h="13">
                <a:moveTo>
                  <a:pt x="172" y="6"/>
                </a:moveTo>
                <a:cubicBezTo>
                  <a:pt x="172" y="9"/>
                  <a:pt x="170" y="12"/>
                  <a:pt x="167" y="12"/>
                </a:cubicBezTo>
                <a:cubicBezTo>
                  <a:pt x="4" y="13"/>
                  <a:pt x="4" y="13"/>
                  <a:pt x="4" y="13"/>
                </a:cubicBezTo>
                <a:cubicBezTo>
                  <a:pt x="2" y="13"/>
                  <a:pt x="0" y="11"/>
                  <a:pt x="0" y="7"/>
                </a:cubicBezTo>
                <a:cubicBezTo>
                  <a:pt x="0" y="4"/>
                  <a:pt x="2" y="1"/>
                  <a:pt x="4" y="1"/>
                </a:cubicBezTo>
                <a:cubicBezTo>
                  <a:pt x="167" y="0"/>
                  <a:pt x="167" y="0"/>
                  <a:pt x="167" y="0"/>
                </a:cubicBezTo>
                <a:cubicBezTo>
                  <a:pt x="170" y="0"/>
                  <a:pt x="172" y="2"/>
                  <a:pt x="172" y="6"/>
                </a:cubicBezTo>
                <a:close/>
              </a:path>
            </a:pathLst>
          </a:custGeom>
          <a:solidFill>
            <a:srgbClr val="3B3633">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8" name="Freeform 58"/>
          <p:cNvSpPr/>
          <p:nvPr/>
        </p:nvSpPr>
        <p:spPr>
          <a:xfrm>
            <a:off x="865802" y="5960852"/>
            <a:ext cx="1101350" cy="55025"/>
          </a:xfrm>
          <a:custGeom>
            <a:rect l="l" t="t" r="r" b="b"/>
            <a:pathLst>
              <a:path w="178" h="9">
                <a:moveTo>
                  <a:pt x="178" y="5"/>
                </a:moveTo>
                <a:cubicBezTo>
                  <a:pt x="178" y="7"/>
                  <a:pt x="176" y="9"/>
                  <a:pt x="173" y="9"/>
                </a:cubicBezTo>
                <a:cubicBezTo>
                  <a:pt x="5" y="9"/>
                  <a:pt x="5" y="9"/>
                  <a:pt x="5" y="9"/>
                </a:cubicBezTo>
                <a:cubicBezTo>
                  <a:pt x="2" y="9"/>
                  <a:pt x="0" y="7"/>
                  <a:pt x="0" y="5"/>
                </a:cubicBezTo>
                <a:cubicBezTo>
                  <a:pt x="0" y="2"/>
                  <a:pt x="2" y="0"/>
                  <a:pt x="5" y="0"/>
                </a:cubicBezTo>
                <a:cubicBezTo>
                  <a:pt x="173" y="0"/>
                  <a:pt x="173" y="0"/>
                  <a:pt x="173" y="0"/>
                </a:cubicBezTo>
                <a:cubicBezTo>
                  <a:pt x="176" y="0"/>
                  <a:pt x="178" y="2"/>
                  <a:pt x="178" y="5"/>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9" name="AutoShape 5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0" name="AutoShape 6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1" name="AutoShape 6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2" name="AutoShape 6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3" name="AutoShape 6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4" name="AutoShape 6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5" name="AutoShape 6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6" name="AutoShape 6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7" name="AutoShape 6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8" name="AutoShape 6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9" name="AutoShape 6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0" name="AutoShape 7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1" name="AutoShape 7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2" name="AutoShape 7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3" name="AutoShape 7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4" name="AutoShape 7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5" name="AutoShape 7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6" name="AutoShape 7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7" name="AutoShape 7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8" name="AutoShape 7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9" name="TextBox 7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营销管理的流程与框架</a:t>
            </a:r>
          </a:p>
        </p:txBody>
      </p:sp>
      <p:sp>
        <p:nvSpPr>
          <p:cNvPr id="80" name="TextBox 80"/>
          <p:cNvSpPr txBox="1"/>
          <p:nvPr/>
        </p:nvSpPr>
        <p:spPr>
          <a:xfrm>
            <a:off x="4959831" y="1714627"/>
            <a:ext cx="6500165" cy="3960345"/>
          </a:xfrm>
          <a:prstGeom prst="rect">
            <a:avLst/>
          </a:prstGeom>
        </p:spPr>
        <p:txBody>
          <a:bodyPr wrap="square" lIns="95250" tIns="95250" rIns="47625" bIns="9525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buFont typeface="Arial"/>
              <a:buChar char="•"/>
            </a:pPr>
            <a:r>
              <a:rPr lang="en-US" sz="1425">
                <a:solidFill>
                  <a:schemeClr val="dk1"/>
                </a:solidFill>
                <a:latin typeface="Microsoft Yahei"/>
                <a:ea typeface="Microsoft Yahei"/>
                <a:cs typeface="Microsoft Yahei"/>
              </a:rPr>
              <a:t>总结词：营销管理的流程包括市场调研、营销战略制定、营销组合策划、营销执行和控制等阶段。营销管理的框架则包括STP+4P's模型，即市场细分（Segmentation）、目标市场选择（Targeting）、市场定位（Positioning）和产品（Product）、价格（Price）、渠道（Place）、促销（Promotion）等要素的组合运用。</a:t>
            </a:r>
          </a:p>
          <a:p>
            <a:pPr marL="203200" lvl="0" indent="-203200">
              <a:buFont typeface="Arial"/>
              <a:buChar char="•"/>
            </a:pPr>
            <a:r>
              <a:rPr lang="en-US" sz="1425">
                <a:solidFill>
                  <a:schemeClr val="dk1"/>
                </a:solidFill>
                <a:latin typeface="Microsoft Yahei"/>
                <a:ea typeface="Microsoft Yahei"/>
                <a:cs typeface="Microsoft Yahei"/>
              </a:rPr>
              <a:t>详细描述：市场调研是营销管理的第一步，通过收集和分析市场信息，了解市场需求和竞争状况，为后续的营销战略制定提供依据。营销战略制定是根据组织的目标和市场状况，制定相应的营销战略，包括市场定位、目标市场选择等。营销组合策划则是根据营销战略，设计适合的产品、价格、渠道和促销策略，以实现营销目标。营销执行和控制则是将营销计划转化为具体的营销行动，并对其进行监督和控制，以确保营销目标的实现。STP+4P's模型是营销管理的核心框架，通过市场细分、目标市场选择和市场定位来确定组织在市场中的位置，并通过产品、价格、渠道和促销等要素的组合运用来实现营销目标。</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solidFill>
                <a:latin typeface="Microsoft Yahei"/>
                <a:ea typeface="Microsoft Yahei"/>
                <a:cs typeface="Microsoft Yahei"/>
              </a:rPr>
              <a:t>实践项目介绍</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背景</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随着市场竞争的日益激烈，企业对于营销策略的要求越来越高，为了更好地适应市场需求，我们开展了此次营销管理实践项目。</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solidFill>
                <a:latin typeface="Microsoft Yahei"/>
                <a:ea typeface="Microsoft Yahei"/>
                <a:cs typeface="Microsoft Yahei"/>
              </a:rPr>
              <a:t>目标</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solidFill>
                <a:latin typeface="Microsoft Yahei"/>
                <a:ea typeface="Microsoft Yahei"/>
                <a:cs typeface="Microsoft Yahei"/>
              </a:rPr>
              <a:t>通过实践操作，深入了解营销管理的实际操作流程，掌握营销策略的制定和实施，提高解决实际问题的能力。</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4036" r="24036"/>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项目背景与目标</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内容</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制定并实施一份针对某品牌手机的营销策划方案，包括市场调研、目标市场选择、产品定位、促销策略等。</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solidFill>
                <a:latin typeface="Microsoft Yahei"/>
                <a:ea typeface="Microsoft Yahei"/>
                <a:cs typeface="Microsoft Yahei"/>
              </a:rPr>
              <a:t>任务</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完成市场调研报告，制定营销策划方案，实施促销活动，并对活动效果进行评估。</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项目内容与任务</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https://d.book118.com/565013230301011110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64</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2024-09-16T04:22:18.927</cp:lastPrinted>
  <dcterms:created xsi:type="dcterms:W3CDTF">2024-09-15T20:22:18Z</dcterms:created>
  <dcterms:modified xsi:type="dcterms:W3CDTF">2024-09-15T20:22:20Z</dcterms:modified>
</cp:coreProperties>
</file>