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7255AB9-B4CF-4A9A-8B2E-D1A006FE1BE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FC64E22-BC43-451E-99E5-E70544AD57D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D8EB7FD-796E-4771-BF06-73C9B2CB08F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F35791D-B74B-40F1-882D-F7EB9AC3CB6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22C6AEA-ACC9-43BE-8BBE-C0727A34070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4DA3186-195D-4308-9543-33F533521C7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28A9935-2433-4ADE-9EF1-3288B1AC8C5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074DE46-A2DD-46B4-A399-B2278B121C7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527E1D9-79D4-48FA-9A75-92AB9BA2116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30113D1-6CF5-4530-B10F-1ED7E85B9E9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C14832C-05CD-4EEA-B641-D2ADEAC6D9B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Relationship Id="rId4" Type="http://schemas.openxmlformats.org/officeDocument/2006/relationships/image" Target="../media/image3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5.png" /><Relationship Id="rId4" Type="http://schemas.openxmlformats.org/officeDocument/2006/relationships/image" Target="../media/image6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5.png" /><Relationship Id="rId4" Type="http://schemas.openxmlformats.org/officeDocument/2006/relationships/image" Target="../media/image6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11.jpeg" /><Relationship Id="rId6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4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5.png" /><Relationship Id="rId4" Type="http://schemas.openxmlformats.org/officeDocument/2006/relationships/image" Target="../media/image6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20.jpeg" /><Relationship Id="rId5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4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2.jpeg" /><Relationship Id="rId3" Type="http://schemas.openxmlformats.org/officeDocument/2006/relationships/image" Target="../media/image4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6502112030001110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0" y="1370129"/>
            <a:ext cx="6477000" cy="501967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485857" y="1648232"/>
            <a:ext cx="5905500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95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《物联网》课件</a:t>
            </a:r>
            <a:endParaRPr lang="en-US" sz="495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602337" y="3858344"/>
            <a:ext cx="2233724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汇报人：AA</a:t>
            </a:r>
            <a:endParaRPr lang="en-US" sz="2025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3203717" y="3858344"/>
            <a:ext cx="2016318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2024-01-17</a:t>
            </a:r>
            <a:endParaRPr lang="en-US" sz="2025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 rot="-5400000">
            <a:off x="9748407" y="2912789"/>
            <a:ext cx="4138785" cy="1053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5700" b="1">
                <a:solidFill>
                  <a:schemeClr val="accent1">
                    <a:alpha val="31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RESUME</a:t>
            </a:r>
            <a:endParaRPr lang="en-US" sz="5700" b="1">
              <a:solidFill>
                <a:schemeClr val="accent1">
                  <a:alpha val="31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485857" y="60717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REPORT</a:t>
            </a:r>
            <a:endParaRPr lang="en-US" sz="135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6853792" y="542407"/>
            <a:ext cx="1369877" cy="3105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CATALOG</a:t>
            </a:r>
            <a:endParaRPr lang="en-US" sz="135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8276461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DATE</a:t>
            </a:r>
            <a:endParaRPr lang="en-US" sz="135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9300171" y="542407"/>
            <a:ext cx="1432732" cy="3105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ANALYSIS</a:t>
            </a:r>
            <a:endParaRPr lang="en-US" sz="135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10732903" y="542407"/>
            <a:ext cx="1333656" cy="3105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SUMMARY</a:t>
            </a:r>
            <a:endParaRPr lang="en-US" sz="135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29669" y="2444055"/>
            <a:ext cx="1562100" cy="10572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95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目录</a:t>
            </a:r>
            <a:endParaRPr lang="en-US" sz="495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966804" y="3424039"/>
            <a:ext cx="1687830" cy="3962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CONTENTS</a:t>
            </a:r>
            <a:endParaRPr lang="en-US" sz="180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5825237" y="764861"/>
            <a:ext cx="5384590" cy="522176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物联网概述</a:t>
            </a:r>
            <a:endParaRPr lang="en-US" sz="2400">
              <a:solidFill>
                <a:schemeClr val="accent3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感知层技术</a:t>
            </a:r>
            <a:endParaRPr lang="en-US" sz="2400">
              <a:solidFill>
                <a:schemeClr val="accent3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网络层技术</a:t>
            </a:r>
            <a:endParaRPr lang="en-US" sz="2400">
              <a:solidFill>
                <a:schemeClr val="accent3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应用层技术</a:t>
            </a:r>
            <a:endParaRPr lang="en-US" sz="2400">
              <a:solidFill>
                <a:schemeClr val="accent3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物联网安全与隐私保护</a:t>
            </a:r>
            <a:endParaRPr lang="en-US" sz="2400">
              <a:solidFill>
                <a:schemeClr val="accent3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物联网典型应用案例</a:t>
            </a:r>
            <a:endParaRPr lang="en-US" sz="2400">
              <a:solidFill>
                <a:schemeClr val="accent3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73630" y="1239539"/>
            <a:ext cx="6477000" cy="501967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485857" y="60717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REPORT</a:t>
            </a:r>
            <a:endParaRPr lang="en-US" sz="135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6853792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CATALOG</a:t>
            </a:r>
            <a:endParaRPr lang="en-US" sz="135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8276461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DATE</a:t>
            </a:r>
            <a:endParaRPr lang="en-US" sz="135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9300171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ANALYSIS</a:t>
            </a:r>
            <a:endParaRPr lang="en-US" sz="135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0732903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SUMMARY</a:t>
            </a:r>
            <a:endParaRPr lang="en-US" sz="135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TextBox 9"/>
          <p:cNvSpPr txBox="1"/>
          <p:nvPr/>
        </p:nvSpPr>
        <p:spPr>
          <a:xfrm rot="-5400000">
            <a:off x="-1187519" y="3018898"/>
            <a:ext cx="4138785" cy="1053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5700" b="1">
                <a:solidFill>
                  <a:schemeClr val="accent1">
                    <a:alpha val="31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RESUME</a:t>
            </a:r>
            <a:endParaRPr lang="en-US" sz="5700" b="1">
              <a:solidFill>
                <a:schemeClr val="accent1">
                  <a:alpha val="31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5856967" y="2174031"/>
            <a:ext cx="2113154" cy="14097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450"/>
              </a:spcBef>
            </a:pPr>
            <a:r>
              <a:rPr lang="en-US" sz="6600" b="1">
                <a:solidFill>
                  <a:schemeClr val="accent1"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01</a:t>
            </a:r>
            <a:endParaRPr lang="en-US" sz="6600" b="1">
              <a:solidFill>
                <a:schemeClr val="accent1">
                  <a:alpha val="100000"/>
                </a:schemeClr>
              </a:solidFill>
              <a:latin typeface="PingFang SC"/>
              <a:ea typeface="PingFang SC"/>
              <a:cs typeface="PingFang SC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5881876" y="3345987"/>
            <a:ext cx="5520853" cy="1939312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05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物联网概述</a:t>
            </a:r>
            <a:endParaRPr lang="en-US" sz="405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675" r="16675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物联网（Internet of Things，IoT）是指通过信息传感设备，按约定的协议，对任何物体进行信息交换和通信，以实现智能化识别、定位、跟踪、监控和管理的一种网络。</a:t>
            </a:r>
            <a:endParaRPr lang="en-US" sz="135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物联网定义</a:t>
            </a:r>
            <a:endParaRPr lang="en-US" sz="201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物联网概念最早于1999年提出，经过20余年的发展，已经成为全球范围内备受关注的热点技术。随着5G、云计算、大数据等技术的不断发展，物联网的应用场景和前景也日益广阔。</a:t>
            </a:r>
            <a:endParaRPr lang="en-US" sz="135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发展历程</a:t>
            </a:r>
            <a:endParaRPr lang="en-US" sz="201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物联网定义与发展历程</a:t>
              </a:r>
              <a:endPara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物联网技术架构通常包括感知层、网络层和应用层三个层次。感知层负责采集物体信息，网络层负责信息传输，应用层则负责信息处理和应用。</a:t>
            </a:r>
            <a:endParaRPr lang="en-US" sz="150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技术架构</a:t>
            </a:r>
            <a:endParaRPr lang="en-US" sz="2015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物联网的组成要素包括感知设备、通信网络、云计算平台和应用软件等。其中，感知设备是物联网的基础，通信网络是实现信息传输的关键，云计算平台则提供了强大的数据处理和分析能力，应用软件则是实现各种应用场景的重要工具。</a:t>
            </a:r>
            <a:endParaRPr lang="en-US" sz="1500">
              <a:solidFill>
                <a:schemeClr val="accent1">
                  <a:lumMod val="50000"/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组成要素</a:t>
            </a:r>
            <a:endParaRPr lang="en-US" sz="201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物联网技术架构及组成要素</a:t>
              </a:r>
              <a:endPara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" name="AutoShape 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TextBox 2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物联网应用领域及前景展望</a:t>
              </a:r>
              <a:endPara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sp>
        <p:nvSpPr>
          <p:cNvPr id="24" name="TextBox 24"/>
          <p:cNvSpPr txBox="1"/>
          <p:nvPr/>
        </p:nvSpPr>
        <p:spPr>
          <a:xfrm>
            <a:off x="3561535" y="2061200"/>
            <a:ext cx="7382690" cy="153140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物联网的应用领域非常广泛，包括智能家居、智慧城市、智能交通、工业4.0、医疗健康、农业等。这些领域的应用不仅提高了人们的生活质量，也为企业和社会带来了巨大的经济效益。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5" name="TextBox 25"/>
          <p:cNvSpPr txBox="1"/>
          <p:nvPr/>
        </p:nvSpPr>
        <p:spPr>
          <a:xfrm>
            <a:off x="3561535" y="1520189"/>
            <a:ext cx="7382690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应用领域</a:t>
            </a:r>
            <a:endParaRPr lang="en-US" sz="202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6" name="TextBox 26"/>
          <p:cNvSpPr txBox="1"/>
          <p:nvPr/>
        </p:nvSpPr>
        <p:spPr>
          <a:xfrm>
            <a:off x="3561535" y="4422893"/>
            <a:ext cx="7382690" cy="153140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随着技术的不断发展和应用场景的不断拓展，物联网的前景非常广阔。未来，物联网将与人工智能、大数据等技术深度融合，实现更加智能化、自动化的应用。同时，随着5G网络的普及和6G网络的研究，物联网的传输速度和覆盖范围也将得到进一步提升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7" name="TextBox 27"/>
          <p:cNvSpPr txBox="1"/>
          <p:nvPr/>
        </p:nvSpPr>
        <p:spPr>
          <a:xfrm>
            <a:off x="3561535" y="3881882"/>
            <a:ext cx="7382690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前景展望</a:t>
            </a:r>
            <a:endParaRPr lang="en-US" sz="202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8" name="AutoShape 28"/>
          <p:cNvSpPr/>
          <p:nvPr/>
        </p:nvSpPr>
        <p:spPr>
          <a:xfrm>
            <a:off x="1075314" y="4179055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1075314" y="1789318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Freeform 30"/>
          <p:cNvSpPr/>
          <p:nvPr/>
        </p:nvSpPr>
        <p:spPr>
          <a:xfrm>
            <a:off x="1537812" y="4641553"/>
            <a:ext cx="822960" cy="822960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1537812" y="2251817"/>
            <a:ext cx="822960" cy="82296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73630" y="1239539"/>
            <a:ext cx="6477000" cy="501967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485857" y="60717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REPORT</a:t>
            </a:r>
            <a:endParaRPr lang="en-US" sz="135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6853792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CATALOG</a:t>
            </a:r>
            <a:endParaRPr lang="en-US" sz="135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8276461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DATE</a:t>
            </a:r>
            <a:endParaRPr lang="en-US" sz="135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9300171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ANALYSIS</a:t>
            </a:r>
            <a:endParaRPr lang="en-US" sz="135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0732903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SUMMARY</a:t>
            </a:r>
            <a:endParaRPr lang="en-US" sz="135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TextBox 9"/>
          <p:cNvSpPr txBox="1"/>
          <p:nvPr/>
        </p:nvSpPr>
        <p:spPr>
          <a:xfrm rot="-5400000">
            <a:off x="-1187519" y="3018898"/>
            <a:ext cx="4138785" cy="1053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5700" b="1">
                <a:solidFill>
                  <a:schemeClr val="accent1">
                    <a:alpha val="31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RESUME</a:t>
            </a:r>
            <a:endParaRPr lang="en-US" sz="5700" b="1">
              <a:solidFill>
                <a:schemeClr val="accent1">
                  <a:alpha val="31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5856967" y="2174031"/>
            <a:ext cx="2113154" cy="14097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450"/>
              </a:spcBef>
            </a:pPr>
            <a:r>
              <a:rPr lang="en-US" sz="6600" b="1">
                <a:solidFill>
                  <a:schemeClr val="accent1"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02</a:t>
            </a:r>
            <a:endParaRPr lang="en-US" sz="6600" b="1">
              <a:solidFill>
                <a:schemeClr val="accent1">
                  <a:alpha val="100000"/>
                </a:schemeClr>
              </a:solidFill>
              <a:latin typeface="PingFang SC"/>
              <a:ea typeface="PingFang SC"/>
              <a:cs typeface="PingFang SC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5881876" y="3345987"/>
            <a:ext cx="5520853" cy="1939312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05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感知层技术</a:t>
            </a:r>
            <a:endParaRPr lang="en-US" sz="405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8349" r="18349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6997" r="16997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8732" r="18732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18744" r="18744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6416218" y="3460761"/>
            <a:ext cx="2285143" cy="745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416218" y="4197615"/>
            <a:ext cx="2288381" cy="2112169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3571418" y="3460761"/>
            <a:ext cx="2285429" cy="852159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3571418" y="4206759"/>
            <a:ext cx="2288096" cy="2103025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265251" y="3460761"/>
            <a:ext cx="2286000" cy="745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9265251" y="4204473"/>
            <a:ext cx="2286000" cy="2105311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3" name="AutoShape 13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传感器类型与工作原理</a:t>
              </a:r>
              <a:endPara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sp>
        <p:nvSpPr>
          <p:cNvPr id="37" name="TextBox 37"/>
          <p:cNvSpPr txBox="1"/>
          <p:nvPr/>
        </p:nvSpPr>
        <p:spPr>
          <a:xfrm>
            <a:off x="756455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利用热敏元件测量温度，将温度变化转换为电信号输出。</a:t>
            </a:r>
            <a:endParaRPr lang="en-US" sz="1500">
              <a:solidFill>
                <a:srgbClr val="FFFDFD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8" name="TextBox 38"/>
          <p:cNvSpPr txBox="1"/>
          <p:nvPr/>
        </p:nvSpPr>
        <p:spPr>
          <a:xfrm>
            <a:off x="3628568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通过测量空气中水蒸气的含量来反映湿度，常用电容式或电阻式传感器。</a:t>
            </a:r>
            <a:endParaRPr lang="en-US" sz="1500">
              <a:solidFill>
                <a:srgbClr val="FFFDFD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9" name="TextBox 39"/>
          <p:cNvSpPr txBox="1"/>
          <p:nvPr/>
        </p:nvSpPr>
        <p:spPr>
          <a:xfrm>
            <a:off x="6466794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将压力变化转换为电信号输出，广泛应用于气压、液压等测量领域。</a:t>
            </a:r>
            <a:endParaRPr lang="en-US" sz="1500">
              <a:solidFill>
                <a:srgbClr val="FFFDFD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0" name="TextBox 40"/>
          <p:cNvSpPr txBox="1"/>
          <p:nvPr/>
        </p:nvSpPr>
        <p:spPr>
          <a:xfrm>
            <a:off x="9318371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利用光敏元件将光信号转换为电信号，用于检测光照强度、颜色等。</a:t>
            </a:r>
            <a:endParaRPr lang="en-US" sz="1500">
              <a:solidFill>
                <a:srgbClr val="FFFDFD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1" name="TextBox 41"/>
          <p:cNvSpPr txBox="1"/>
          <p:nvPr/>
        </p:nvSpPr>
        <p:spPr>
          <a:xfrm>
            <a:off x="705451" y="3588593"/>
            <a:ext cx="226776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温度传感器</a:t>
            </a:r>
            <a:endParaRPr lang="en-US" sz="2025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2" name="TextBox 42"/>
          <p:cNvSpPr txBox="1"/>
          <p:nvPr/>
        </p:nvSpPr>
        <p:spPr>
          <a:xfrm>
            <a:off x="3628568" y="3588593"/>
            <a:ext cx="226776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湿度传感器</a:t>
            </a:r>
            <a:endParaRPr lang="en-US" sz="2025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3" name="TextBox 43"/>
          <p:cNvSpPr txBox="1"/>
          <p:nvPr/>
        </p:nvSpPr>
        <p:spPr>
          <a:xfrm>
            <a:off x="6433598" y="3588593"/>
            <a:ext cx="226776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压力传感器</a:t>
            </a:r>
            <a:endParaRPr lang="en-US" sz="2025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4" name="TextBox 44"/>
          <p:cNvSpPr txBox="1"/>
          <p:nvPr/>
        </p:nvSpPr>
        <p:spPr>
          <a:xfrm>
            <a:off x="9265251" y="3588593"/>
            <a:ext cx="226776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光电传感器</a:t>
            </a:r>
            <a:endParaRPr lang="en-US" sz="2025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包括电子标签、读写器和数据处理系统三部分。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RFID系统组成</a:t>
            </a:r>
            <a:endParaRPr lang="en-US" sz="202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工作原理</a:t>
            </a:r>
            <a:endParaRPr lang="en-US" sz="202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542" r="542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应用领域</a:t>
            </a:r>
            <a:endParaRPr lang="en-US" sz="202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读写器通过无线电波与电子标签进行通信，实现数据读取和写入。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广泛应用于物流管理、门禁系统、智能交通等领域。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03</a:t>
            </a:r>
            <a:endParaRPr lang="en-US" sz="2025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02</a:t>
            </a:r>
            <a:endParaRPr lang="en-US" sz="2025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01</a:t>
            </a:r>
            <a:endParaRPr lang="en-US" sz="2025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射频识别技术（RFID）</a:t>
              </a:r>
              <a:endPara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 panose="020f0502020204030204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2627" b="2627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近距离无线通信技术（NFC、ZigBee等）</a:t>
              </a:r>
              <a:endPara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NFC技术</a:t>
            </a:r>
            <a:endParaRPr lang="en-US" sz="2025" b="1">
              <a:solidFill>
                <a:srgbClr val="FFFDFD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近距离无线通信技术，可在移动设备、消费类电子产品等设备间进行非接触式点对点数据传输。</a:t>
            </a:r>
            <a:endParaRPr lang="en-US" sz="1500">
              <a:solidFill>
                <a:srgbClr val="FFFDFD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ZigBee技术</a:t>
            </a:r>
            <a:endParaRPr lang="en-US" sz="2025" b="1">
              <a:solidFill>
                <a:srgbClr val="FFFDFD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一种低功耗、低成本的无线通信技术，适用于短距离、低速率的数据传输，广泛应用于智能家居、工业自动化等领域。</a:t>
            </a:r>
            <a:endParaRPr lang="en-US" sz="1500">
              <a:solidFill>
                <a:srgbClr val="FFFDFD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其他近距离无线通信技术</a:t>
            </a:r>
            <a:endParaRPr lang="en-US" sz="2025" b="1">
              <a:solidFill>
                <a:srgbClr val="FFFDFD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如蓝牙（Bluetooth）、红外（IrDA）等，各具特点，适用于不同场景。</a:t>
            </a:r>
            <a:endParaRPr lang="en-US" sz="1500">
              <a:solidFill>
                <a:srgbClr val="FFFDFD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73630" y="1239539"/>
            <a:ext cx="6477000" cy="501967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485857" y="60717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REPORT</a:t>
            </a:r>
            <a:endParaRPr lang="en-US" sz="135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6853792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CATALOG</a:t>
            </a:r>
            <a:endParaRPr lang="en-US" sz="135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8276461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DATE</a:t>
            </a:r>
            <a:endParaRPr lang="en-US" sz="135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9300171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ANALYSIS</a:t>
            </a:r>
            <a:endParaRPr lang="en-US" sz="135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0732903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SUMMARY</a:t>
            </a:r>
            <a:endParaRPr lang="en-US" sz="135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TextBox 9"/>
          <p:cNvSpPr txBox="1"/>
          <p:nvPr/>
        </p:nvSpPr>
        <p:spPr>
          <a:xfrm rot="-5400000">
            <a:off x="-1187519" y="3018898"/>
            <a:ext cx="4138785" cy="1053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5700" b="1">
                <a:solidFill>
                  <a:schemeClr val="accent1">
                    <a:alpha val="31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RESUME</a:t>
            </a:r>
            <a:endParaRPr lang="en-US" sz="5700" b="1">
              <a:solidFill>
                <a:schemeClr val="accent1">
                  <a:alpha val="31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5856967" y="2174031"/>
            <a:ext cx="2113154" cy="14097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450"/>
              </a:spcBef>
            </a:pPr>
            <a:r>
              <a:rPr lang="en-US" sz="6600" b="1">
                <a:solidFill>
                  <a:schemeClr val="accent1"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03</a:t>
            </a:r>
            <a:endParaRPr lang="en-US" sz="6600" b="1">
              <a:solidFill>
                <a:schemeClr val="accent1">
                  <a:alpha val="100000"/>
                </a:schemeClr>
              </a:solidFill>
              <a:latin typeface="PingFang SC"/>
              <a:ea typeface="PingFang SC"/>
              <a:cs typeface="PingFang SC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5881876" y="3345987"/>
            <a:ext cx="5520853" cy="1939312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05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网络层技术</a:t>
            </a:r>
            <a:endParaRPr lang="en-US" sz="405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46" r="32546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46" r="32546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46" r="32546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一种计算机局域网技术，规定了包括物理层的连线、电子信号和介质访问层协议的内容。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以太网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利用光导纤维传输光波信号的通信方式，具有传输频带宽、通信容量大、损耗低、不受电磁干扰等优点。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光纤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有线网络技术（以太网、光纤等）</a:t>
              </a:r>
              <a:endPara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7791" b="1779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一种允许电子设备连接到一个无线局域网（WLAN）的技术，通常使用2.4G UHF或5G SHF ISM 射频频段。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第四代和第五代移动通信技术，提供高速的数据传输和多种业务应用，如移动宽带、高清视频传输等。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无线网络技术（WiFi、4G/5G等）</a:t>
              </a:r>
              <a:endPara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4G/5G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WiFi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LoRa</a:t>
            </a:r>
            <a:endParaRPr lang="en-US" sz="232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一种基于扩频技术的远距离无线通信技术，具有低功耗、远距离、低成本等优点，适用于物联网应用。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NB-IoT</a:t>
            </a:r>
            <a:endParaRPr lang="en-US" sz="232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窄带物联网技术，是一种专为低功耗、广覆盖、大连接等物联网应用场景设计的通信技术。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0" r="250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低功耗广域网技术（LoRa、NB-IoT等）</a:t>
              </a:r>
              <a:endPara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https://d.book118.com/565021120300011101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99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20">
      <vt:lpstr>Arial</vt:lpstr>
      <vt:lpstr>Calibri</vt:lpstr>
      <vt:lpstr>微软雅黑</vt:lpstr>
      <vt:lpstr>PingFang SC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2024-09-10T08:46:00.622</cp:lastPrinted>
  <dcterms:created xsi:type="dcterms:W3CDTF">2024-09-10T00:46:00Z</dcterms:created>
  <dcterms:modified xsi:type="dcterms:W3CDTF">2024-09-10T00:46:02Z</dcterms:modified>
</cp:coreProperties>
</file>