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C3AE30-C78E-409B-A470-49ABB7AC8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CE4996-5F8D-4204-8A3F-5D72359327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A17A22-B6A2-4B22-946A-D56CF43FC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BAA7E8-7C57-48F1-BAA7-69030C18B6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DE1C12F-9040-4BEC-BB2E-73C863CCD4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F473AA-97F6-42AD-AB4E-BFF1BB7ABF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BE29EE-810A-4ED5-BF2D-D41169D4B7E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64A51-E351-4CED-948F-834F4ED08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38E1F3-0FCE-439A-AA6A-959CD982D4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30F9AC-9DFE-437F-B00F-C95D67AB46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B77488-EFDF-43FE-B5E1-180DEB9BE4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0221341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媒体与文化产业研究案例分析指南</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汇报人：XX</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媒体与文化产业概述</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案例分析方法与步骤</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经典案例解析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跨文化视角下的媒体与文化产业研究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创新驱动下的媒体与文化产业发展</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AutoShape 12"/>
          <p:cNvSpPr/>
          <p:nvPr/>
        </p:nvSpPr>
        <p:spPr>
          <a:xfrm>
            <a:off x="965342" y="251280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通过对典型案例的深入分析，了解媒体与文化产业的最新动态和未来走向。</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探究媒体与文化产业的现状和发展趋势</a:t>
            </a:r>
          </a:p>
        </p:txBody>
      </p:sp>
      <p:sp>
        <p:nvSpPr>
          <p:cNvPr id="15" name="AutoShape 15"/>
          <p:cNvSpPr/>
          <p:nvPr/>
        </p:nvSpPr>
        <p:spPr>
          <a:xfrm>
            <a:off x="870036" y="3552810"/>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6" name="AutoShape 16"/>
          <p:cNvSpPr/>
          <p:nvPr/>
        </p:nvSpPr>
        <p:spPr>
          <a:xfrm>
            <a:off x="946292" y="3654420"/>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通过案例分析，展示不同企业和项目的成功经验和创新做法，推动产业内的交流和合作。</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促进产业交流和合作</a:t>
            </a:r>
          </a:p>
        </p:txBody>
      </p:sp>
      <p:sp>
        <p:nvSpPr>
          <p:cNvPr id="19" name="AutoShape 19"/>
          <p:cNvSpPr/>
          <p:nvPr/>
        </p:nvSpPr>
        <p:spPr>
          <a:xfrm>
            <a:off x="865802" y="4701631"/>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20" name="AutoShape 20"/>
          <p:cNvSpPr/>
          <p:nvPr/>
        </p:nvSpPr>
        <p:spPr>
          <a:xfrm>
            <a:off x="932957" y="4801125"/>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为政府、企业和投资者提供决策参考，帮助他们更好地把握市场机遇和应对挑战。</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提供决策参考</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通过案例分析，可以深入了解媒体与文化产业的现状，包括市场规模、竞争格局、产业链结构等。</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深入了解产业现状</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通过对历史案例和当前案例的分析比较，可以预测媒体与文化产业的未来发展趋势，为企业和投资者提供决策依据。</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预测未来发展趋势</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案例分析有助于发现媒体与文化产业存在的问题和挑战，如内容创新、技术升级、版权保护等。</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发现产业问题和挑战</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通过对成功案例的分析，可以挖掘出成功的经验和创新的做法，为其他企业和项目提供借鉴和启示。</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挖掘成功经验和创新做法</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媒体与文化产业概述</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媒体产业是指通过各种传播手段，如电视、广播、报纸、杂志、互联网等，向公众传递信息、娱乐和服务的产业。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根据传播手段和内容的不同，媒体产业可分为新闻出版业、广播电视业、电影业、网络新媒体业等。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媒体产业的定义与分类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文化产业的定义与分类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文化产业是指通过创造、生产和传播各种文化产品和服务，满足人们精神文化需求的产业。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根据文化产品和服务的不同，文化产业可分为影视制作业、出版发行业、演艺娱乐业、动漫游戏业、文化旅游业等。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相互依存</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媒体产业是文化产业的重要组成部分，为文化产业提供传播渠道和推广平台；同时，文化产业也为媒体产业提供丰富的内容和素材。</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相互促进</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媒体产业的发展推动了文化产业的繁荣，为文化产业提供了更广阔的市场和更多的消费者；而文化产业的创新和发展也为媒体产业提供了更多的传播内容和话题。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融合发展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随着数字技术和互联网的普及，媒体产业和文化产业的界限逐渐模糊，二者呈现出融合发展的趋势，如网络文学、网络音乐、网络视频等新型文化业态的涌现。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媒体与文化产业的关系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案例分析方法与步骤</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代表性</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选择能代表行业、市场或某一类现象的案例，具有典型性和普遍性。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时效性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选择近期发生的案例，能反映当前媒体和文化产业的最新动态和趋势。</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可比性</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选择在不同地域、不同文化背景或不同行业中的相似案例，以便进行比较分析。</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数据可得性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确保所选案例的相关数据和信息易于获取，以便进行深入分析。</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500" r="16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B"/>
                  </a:solidFill>
                  <a:latin typeface="Calibri"/>
                  <a:ea typeface="+mn-ea"/>
                  <a:cs typeface="+mn-cs"/>
                </a:defRPr>
              </a:lvl1pPr>
              <a:lvl2pPr marL="457200" algn="l" defTabSz="914400" rtl="0" eaLnBrk="1" latinLnBrk="0" hangingPunct="1">
                <a:defRPr sz="1800" kern="1200">
                  <a:solidFill>
                    <a:srgbClr val="FFFCFB"/>
                  </a:solidFill>
                  <a:latin typeface="Calibri"/>
                  <a:ea typeface="+mn-ea"/>
                  <a:cs typeface="+mn-cs"/>
                </a:defRPr>
              </a:lvl2pPr>
              <a:lvl3pPr marL="914400" algn="l" defTabSz="914400" rtl="0" eaLnBrk="1" latinLnBrk="0" hangingPunct="1">
                <a:defRPr sz="1800" kern="1200">
                  <a:solidFill>
                    <a:srgbClr val="FFFCFB"/>
                  </a:solidFill>
                  <a:latin typeface="Calibri"/>
                  <a:ea typeface="+mn-ea"/>
                  <a:cs typeface="+mn-cs"/>
                </a:defRPr>
              </a:lvl3pPr>
              <a:lvl4pPr marL="1371600" algn="l" defTabSz="914400" rtl="0" eaLnBrk="1" latinLnBrk="0" hangingPunct="1">
                <a:defRPr sz="1800" kern="1200">
                  <a:solidFill>
                    <a:srgbClr val="FFFCFB"/>
                  </a:solidFill>
                  <a:latin typeface="Calibri"/>
                  <a:ea typeface="+mn-ea"/>
                  <a:cs typeface="+mn-cs"/>
                </a:defRPr>
              </a:lvl4pPr>
              <a:lvl5pPr marL="1828800" algn="l" defTabSz="914400" rtl="0" eaLnBrk="1" latinLnBrk="0" hangingPunct="1">
                <a:defRPr sz="1800" kern="1200">
                  <a:solidFill>
                    <a:srgbClr val="FFFCFB"/>
                  </a:solidFill>
                  <a:latin typeface="Calibri"/>
                  <a:ea typeface="+mn-ea"/>
                  <a:cs typeface="+mn-cs"/>
                </a:defRPr>
              </a:lvl5pPr>
              <a:lvl6pPr marL="2286000" algn="l" defTabSz="914400" rtl="0" eaLnBrk="1" latinLnBrk="0" hangingPunct="1">
                <a:defRPr sz="1800" kern="1200">
                  <a:solidFill>
                    <a:srgbClr val="FFFCFB"/>
                  </a:solidFill>
                  <a:latin typeface="Calibri"/>
                  <a:ea typeface="+mn-ea"/>
                  <a:cs typeface="+mn-cs"/>
                </a:defRPr>
              </a:lvl6pPr>
              <a:lvl7pPr marL="2743200" algn="l" defTabSz="914400" rtl="0" eaLnBrk="1" latinLnBrk="0" hangingPunct="1">
                <a:defRPr sz="1800" kern="1200">
                  <a:solidFill>
                    <a:srgbClr val="FFFCFB"/>
                  </a:solidFill>
                  <a:latin typeface="Calibri"/>
                  <a:ea typeface="+mn-ea"/>
                  <a:cs typeface="+mn-cs"/>
                </a:defRPr>
              </a:lvl7pPr>
              <a:lvl8pPr marL="3200400" algn="l" defTabSz="914400" rtl="0" eaLnBrk="1" latinLnBrk="0" hangingPunct="1">
                <a:defRPr sz="1800" kern="1200">
                  <a:solidFill>
                    <a:srgbClr val="FFFCFB"/>
                  </a:solidFill>
                  <a:latin typeface="Calibri"/>
                  <a:ea typeface="+mn-ea"/>
                  <a:cs typeface="+mn-cs"/>
                </a:defRPr>
              </a:lvl8pPr>
              <a:lvl9pPr marL="3657600" algn="l" defTabSz="914400" rtl="0" eaLnBrk="1" latinLnBrk="0" hangingPunct="1">
                <a:defRPr sz="1800" kern="1200">
                  <a:solidFill>
                    <a:srgbClr val="FFFCFB"/>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文献调研</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网络搜索</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深度访谈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问卷调查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通过查阅相关书籍、期刊、报告等文献资料，收集案例的背景信息和相关数据。</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对案例相关人员进行深度访谈，获取一手资料和内部信息。</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利用搜索引擎和专业的数据库，查找与案例相关的在线资源。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针对特定问题设计问卷，对目标群体进行调查，收集量化数据。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问题定义</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选择与案例相关的理论和模型，为分析提供理论支持。</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理论依据</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分析维度</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比较基准</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设定用于比较的标准或参照物，以便对案例进行客观评价。</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明确案例分析的目标和研究问题，为后续分析提供方向。</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确定案例分析的主要维度，如市场、技术、文化等。</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案例分析框架构建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结构清晰</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合理安排报告结构，包括标题、摘要、目录、正文、结论等部分。</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图文并茂</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运用图表、图片等可视化工具，直观地展示数据和分析结果。</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语言简练</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使用准确、简练的语言描述案例和分析过程，避免冗余和模糊表达。</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观点明确</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在报告中明确表达自己的观点和结论，提供有针对性的建议或启示。</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报告撰写与呈现技巧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04</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经典案例解析</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XX</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https://d.book118.com/565022134144011113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2024-09-20T05:50:37.776</cp:lastPrinted>
  <dcterms:created xsi:type="dcterms:W3CDTF">2024-09-19T21:50:37Z</dcterms:created>
  <dcterms:modified xsi:type="dcterms:W3CDTF">2024-09-19T21:50:40Z</dcterms:modified>
</cp:coreProperties>
</file>