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08F05BD-D63B-41FE-811A-88B4121F031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88D208-FB4D-4079-A270-35A993315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FBDDF7-C378-49DC-B198-2F8168B38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8B18E2-AAE2-43CD-865F-C931CD26D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C0BF6C-1A7E-4593-A04D-A03C0E6D71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EE6914-7C6B-41AE-94F0-1BACDBBB68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785B49-9513-473E-9D9F-61E633194E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315BB9-D8B6-44A5-BC67-E213D60231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B6D0D-5133-43D5-A1A4-10644A124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4CBF0E-878C-4161-B7B2-48245690D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33166-A588-4E2F-B892-D32B02D96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1CBE82-D2A6-4749-A5DD-22172BD7E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3E9B7E3-A870-4316-BD28-A6B056F8512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D93F842-D86C-4991-88B0-F8D50DA5983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03113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教学培训业务数字化转型关键路径解析人工智能助力之道</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教学培训业务数字化转型概述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人工智能在教学培训业务中的应用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教学培训业务数字化转型中的组织变革</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教学培训业务数字化转型中的用户体验优化</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教学培训业务数字化转型成功案例分享</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教学培训业务数字化转型概述</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什么是教学培训业务数字化转型</a:t>
            </a:r>
            <a:endParaRPr lang="en-US" sz="2800" b="0" strike="noStrike" spc="-1">
              <a:solidFill>
                <a:srgbClr val="000000"/>
              </a:solidFill>
              <a:latin typeface="Arial"/>
            </a:endParaRPr>
          </a:p>
        </p:txBody>
      </p:sp>
      <p:sp>
        <p:nvSpPr>
          <p:cNvPr id="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教学培训业务数字化转型是利用数字技术实现智能化、自动化的过程。其主要目的在于提高教学效率、降低成本，并提升用户体验。通过数字化转型，教学培训机构能够更好地适应和应对时代变革，提升服务水平，实现可持续发展，赢得市场竞争优势。</a:t>
            </a:r>
            <a:endParaRPr lang="en-US" sz="1800" b="0" strike="noStrike" spc="-1">
              <a:solidFill>
                <a:srgbClr val="000000"/>
              </a:solidFill>
              <a:latin typeface="Arial"/>
            </a:endParaRPr>
          </a:p>
        </p:txBody>
      </p:sp>
      <p:sp>
        <p:nvSpPr>
          <p:cNvPr id="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数字化转型的重要性</a:t>
            </a:r>
            <a:endParaRPr lang="en-US" sz="3600" b="0" strike="noStrike" spc="-1">
              <a:solidFill>
                <a:schemeClr val="dk1"/>
              </a:solidFill>
              <a:latin typeface="Arial"/>
            </a:endParaRPr>
          </a:p>
        </p:txBody>
      </p:sp>
      <p:sp>
        <p:nvSpPr>
          <p:cNvPr id="8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数字化转型是不可或缺的选择</a:t>
            </a:r>
            <a:endParaRPr lang="en-US" sz="1600" b="0" strike="noStrike" spc="-1">
              <a:solidFill>
                <a:srgbClr val="000000"/>
              </a:solidFill>
              <a:latin typeface="Arial"/>
            </a:endParaRPr>
          </a:p>
        </p:txBody>
      </p:sp>
      <p:sp>
        <p:nvSpPr>
          <p:cNvPr id="9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应对时代变革</a:t>
            </a:r>
            <a:endParaRPr lang="en-US" sz="2000" b="0" strike="noStrike" spc="-1">
              <a:solidFill>
                <a:srgbClr val="000000"/>
              </a:solidFill>
              <a:latin typeface="Arial"/>
            </a:endParaRPr>
          </a:p>
        </p:txBody>
      </p:sp>
      <p:sp>
        <p:nvSpPr>
          <p:cNvPr id="9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为用户提供更好的教学体验</a:t>
            </a:r>
            <a:endParaRPr lang="en-US" sz="1600" b="0" strike="noStrike" spc="-1">
              <a:solidFill>
                <a:srgbClr val="000000"/>
              </a:solidFill>
              <a:latin typeface="Arial"/>
            </a:endParaRPr>
          </a:p>
        </p:txBody>
      </p:sp>
      <p:sp>
        <p:nvSpPr>
          <p:cNvPr id="9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提升服务水平</a:t>
            </a:r>
            <a:endParaRPr lang="en-US" sz="2000" b="0" strike="noStrike" spc="-1">
              <a:solidFill>
                <a:srgbClr val="000000"/>
              </a:solidFill>
              <a:latin typeface="Arial"/>
            </a:endParaRPr>
          </a:p>
        </p:txBody>
      </p:sp>
      <p:sp>
        <p:nvSpPr>
          <p:cNvPr id="9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使教学培训机构具备长期竞争力</a:t>
            </a:r>
            <a:endParaRPr lang="en-US" sz="1600" b="0" strike="noStrike" spc="-1">
              <a:solidFill>
                <a:srgbClr val="000000"/>
              </a:solidFill>
              <a:latin typeface="Arial"/>
            </a:endParaRPr>
          </a:p>
        </p:txBody>
      </p:sp>
      <p:sp>
        <p:nvSpPr>
          <p:cNvPr id="9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实现可持续发展</a:t>
            </a:r>
            <a:endParaRPr lang="en-US" sz="2000" b="0" strike="noStrike" spc="-1">
              <a:solidFill>
                <a:srgbClr val="000000"/>
              </a:solidFill>
              <a:latin typeface="Arial"/>
            </a:endParaRPr>
          </a:p>
        </p:txBody>
      </p:sp>
      <p:sp>
        <p:nvSpPr>
          <p:cNvPr id="9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在竞争激烈的市场中脱颖而出</a:t>
            </a:r>
            <a:endParaRPr lang="en-US" sz="1600" b="0" strike="noStrike" spc="-1">
              <a:solidFill>
                <a:srgbClr val="000000"/>
              </a:solidFill>
              <a:latin typeface="Arial"/>
            </a:endParaRPr>
          </a:p>
        </p:txBody>
      </p:sp>
      <p:sp>
        <p:nvSpPr>
          <p:cNvPr id="9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赢得市场竞争优势</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750" fill="hold"/>
                                        <p:tgtEl>
                                          <p:spTgt spid="87"/>
                                        </p:tgtEl>
                                        <p:attrNameLst>
                                          <p:attrName>ppt_w</p:attrName>
                                        </p:attrNameLst>
                                      </p:cBhvr>
                                      <p:tavLst>
                                        <p:tav tm="0">
                                          <p:val>
                                            <p:fltVal val="0"/>
                                          </p:val>
                                        </p:tav>
                                        <p:tav tm="100000">
                                          <p:val>
                                            <p:strVal val="#ppt_w"/>
                                          </p:val>
                                        </p:tav>
                                      </p:tavLst>
                                    </p:anim>
                                    <p:anim calcmode="lin" valueType="num">
                                      <p:cBhvr additive="repl">
                                        <p:cTn id="8" dur="750" fill="hold"/>
                                        <p:tgtEl>
                                          <p:spTgt spid="87"/>
                                        </p:tgtEl>
                                        <p:attrNameLst>
                                          <p:attrName>ppt_h</p:attrName>
                                        </p:attrNameLst>
                                      </p:cBhvr>
                                      <p:tavLst>
                                        <p:tav tm="0">
                                          <p:val>
                                            <p:fltVal val="0"/>
                                          </p:val>
                                        </p:tav>
                                        <p:tav tm="100000">
                                          <p:val>
                                            <p:strVal val="#ppt_h"/>
                                          </p:val>
                                        </p:tav>
                                      </p:tavLst>
                                    </p:anim>
                                    <p:animEffect transition="in" filter="fade">
                                      <p:cBhvr additive="repl">
                                        <p:cTn id="9" dur="75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数字化转型的挑战</a:t>
            </a:r>
            <a:endParaRPr lang="en-US" sz="3600" b="0" strike="noStrike" spc="-1">
              <a:solidFill>
                <a:schemeClr val="dk1"/>
              </a:solidFill>
              <a:latin typeface="Arial"/>
            </a:endParaRPr>
          </a:p>
        </p:txBody>
      </p:sp>
      <p:sp>
        <p:nvSpPr>
          <p:cNvPr id="9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要及时跟进并采纳新技术</a:t>
            </a:r>
            <a:endParaRPr lang="en-US" sz="1600" b="0" strike="noStrike" spc="-1">
              <a:solidFill>
                <a:srgbClr val="000000"/>
              </a:solidFill>
              <a:latin typeface="Arial"/>
            </a:endParaRPr>
          </a:p>
        </p:txBody>
      </p:sp>
      <p:sp>
        <p:nvSpPr>
          <p:cNvPr id="9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技术更新迭代快</a:t>
            </a:r>
            <a:endParaRPr lang="en-US" sz="2000" b="0" strike="noStrike" spc="-1">
              <a:solidFill>
                <a:srgbClr val="000000"/>
              </a:solidFill>
              <a:latin typeface="Arial"/>
            </a:endParaRPr>
          </a:p>
        </p:txBody>
      </p:sp>
      <p:sp>
        <p:nvSpPr>
          <p:cNvPr id="10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需要大量资金用于技术升级和培训</a:t>
            </a:r>
            <a:endParaRPr lang="en-US" sz="1600" b="0" strike="noStrike" spc="-1">
              <a:solidFill>
                <a:srgbClr val="000000"/>
              </a:solidFill>
              <a:latin typeface="Arial"/>
            </a:endParaRPr>
          </a:p>
        </p:txBody>
      </p:sp>
      <p:sp>
        <p:nvSpPr>
          <p:cNvPr id="10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投入成本高</a:t>
            </a:r>
            <a:endParaRPr lang="en-US" sz="2000" b="0" strike="noStrike" spc="-1">
              <a:solidFill>
                <a:srgbClr val="000000"/>
              </a:solidFill>
              <a:latin typeface="Arial"/>
            </a:endParaRPr>
          </a:p>
        </p:txBody>
      </p:sp>
      <p:sp>
        <p:nvSpPr>
          <p:cNvPr id="1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需要具备数字化转型能力的专业人才</a:t>
            </a:r>
            <a:endParaRPr lang="en-US" sz="1600" b="0" strike="noStrike" spc="-1">
              <a:solidFill>
                <a:srgbClr val="000000"/>
              </a:solidFill>
              <a:latin typeface="Arial"/>
            </a:endParaRPr>
          </a:p>
        </p:txBody>
      </p:sp>
      <p:sp>
        <p:nvSpPr>
          <p:cNvPr id="10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人才需求大</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组织变革</a:t>
            </a:r>
            <a:endParaRPr lang="en-US" sz="1800" b="0" strike="noStrike" spc="-1">
              <a:solidFill>
                <a:srgbClr val="000000"/>
              </a:solidFill>
              <a:latin typeface="Arial"/>
            </a:endParaRPr>
          </a:p>
        </p:txBody>
      </p:sp>
      <p:sp>
        <p:nvSpPr>
          <p:cNvPr id="110"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重组部门职能</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优化流程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构建数字化文化</a:t>
            </a:r>
            <a:endParaRPr lang="en-US" sz="1400" b="0" strike="noStrike" spc="-1">
              <a:solidFill>
                <a:srgbClr val="000000"/>
              </a:solidFill>
              <a:latin typeface="Arial"/>
            </a:endParaRPr>
          </a:p>
        </p:txBody>
      </p:sp>
      <p:sp>
        <p:nvSpPr>
          <p:cNvPr id="1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人才培养</a:t>
            </a:r>
            <a:endParaRPr lang="en-US" sz="1800" b="0" strike="noStrike" spc="-1">
              <a:solidFill>
                <a:srgbClr val="000000"/>
              </a:solidFill>
              <a:latin typeface="Arial"/>
            </a:endParaRPr>
          </a:p>
        </p:txBody>
      </p:sp>
      <p:sp>
        <p:nvSpPr>
          <p:cNvPr id="113"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提升员工数字化技能</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拓展团队视野</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激发创新潜能</a:t>
            </a:r>
            <a:endParaRPr lang="en-US" sz="1400" b="0" strike="noStrike" spc="-1">
              <a:solidFill>
                <a:srgbClr val="000000"/>
              </a:solidFill>
              <a:latin typeface="Arial"/>
            </a:endParaRPr>
          </a:p>
        </p:txBody>
      </p:sp>
      <p:sp>
        <p:nvSpPr>
          <p:cNvPr id="1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用户体验</a:t>
            </a:r>
            <a:endParaRPr lang="en-US" sz="1800" b="0" strike="noStrike" spc="-1">
              <a:solidFill>
                <a:srgbClr val="000000"/>
              </a:solidFill>
              <a:latin typeface="Arial"/>
            </a:endParaRPr>
          </a:p>
        </p:txBody>
      </p:sp>
      <p:sp>
        <p:nvSpPr>
          <p:cNvPr id="116"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设计人性化界面</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提供个性化服务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建立忠诚用户群</a:t>
            </a:r>
            <a:endParaRPr lang="en-US" sz="1400" b="0" strike="noStrike" spc="-1">
              <a:solidFill>
                <a:srgbClr val="000000"/>
              </a:solidFill>
              <a:latin typeface="Arial"/>
            </a:endParaRPr>
          </a:p>
        </p:txBody>
      </p:sp>
      <p:sp>
        <p:nvSpPr>
          <p:cNvPr id="11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教学培训业务数字化转型的关键要素</a:t>
            </a:r>
            <a:endParaRPr lang="en-US" sz="3600" b="0" strike="noStrike" spc="-1">
              <a:solidFill>
                <a:schemeClr val="dk1"/>
              </a:solidFill>
              <a:latin typeface="Arial"/>
            </a:endParaRPr>
          </a:p>
        </p:txBody>
      </p:sp>
      <p:sp>
        <p:nvSpPr>
          <p:cNvPr id="1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技术支持</a:t>
            </a:r>
            <a:endParaRPr lang="en-US" sz="1800" b="0" strike="noStrike" spc="-1">
              <a:solidFill>
                <a:srgbClr val="000000"/>
              </a:solidFill>
              <a:latin typeface="Arial"/>
            </a:endParaRPr>
          </a:p>
        </p:txBody>
      </p:sp>
      <p:sp>
        <p:nvSpPr>
          <p:cNvPr id="120"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引入先进技术</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优化系统架构</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提升数据处理效率</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07"/>
                                        </p:tgtEl>
                                        <p:attrNameLst>
                                          <p:attrName>style.visibility</p:attrName>
                                        </p:attrNameLst>
                                      </p:cBhvr>
                                      <p:to>
                                        <p:strVal val="visible"/>
                                      </p:to>
                                    </p:set>
                                    <p:anim calcmode="lin" valueType="num">
                                      <p:cBhvr additive="repl">
                                        <p:cTn id="7" dur="750" fill="hold"/>
                                        <p:tgtEl>
                                          <p:spTgt spid="107"/>
                                        </p:tgtEl>
                                        <p:attrNameLst>
                                          <p:attrName>ppt_w</p:attrName>
                                        </p:attrNameLst>
                                      </p:cBhvr>
                                      <p:tavLst>
                                        <p:tav tm="0">
                                          <p:val>
                                            <p:fltVal val="0"/>
                                          </p:val>
                                        </p:tav>
                                        <p:tav tm="100000">
                                          <p:val>
                                            <p:strVal val="#ppt_w"/>
                                          </p:val>
                                        </p:tav>
                                      </p:tavLst>
                                    </p:anim>
                                    <p:anim calcmode="lin" valueType="num">
                                      <p:cBhvr additive="repl">
                                        <p:cTn id="8" dur="750" fill="hold"/>
                                        <p:tgtEl>
                                          <p:spTgt spid="107"/>
                                        </p:tgtEl>
                                        <p:attrNameLst>
                                          <p:attrName>ppt_h</p:attrName>
                                        </p:attrNameLst>
                                      </p:cBhvr>
                                      <p:tavLst>
                                        <p:tav tm="0">
                                          <p:val>
                                            <p:fltVal val="0"/>
                                          </p:val>
                                        </p:tav>
                                        <p:tav tm="100000">
                                          <p:val>
                                            <p:strVal val="#ppt_h"/>
                                          </p:val>
                                        </p:tav>
                                      </p:tavLst>
                                    </p:anim>
                                    <p:animEffect transition="in" filter="fade">
                                      <p:cBhvr additive="repl">
                                        <p:cTn id="9" dur="750"/>
                                        <p:tgtEl>
                                          <p:spTgt spid="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教学培训业务数字化转型关键路径解析</a:t>
            </a:r>
            <a:endParaRPr lang="en-US" sz="3600" b="0" strike="noStrike" spc="-1">
              <a:solidFill>
                <a:schemeClr val="dk1"/>
              </a:solidFill>
              <a:latin typeface="Arial"/>
            </a:endParaRPr>
          </a:p>
        </p:txBody>
      </p:sp>
      <p:sp>
        <p:nvSpPr>
          <p:cNvPr id="123"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教学培训业务数字化转型是当今教育行业的必然趋势。通过技术支持、组织变革、人才培养和优化用户体验等关键要素的综合作用，教学培训机构能够实现业务的数字化升级和转型。在面对挑战的同时，掌握关键路径并加以有效解析，将为数字化转型的成功实施提供有力支撑。</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1"/>
                                        </p:tgtEl>
                                        <p:attrNameLst>
                                          <p:attrName>style.visibility</p:attrName>
                                        </p:attrNameLst>
                                      </p:cBhvr>
                                      <p:to>
                                        <p:strVal val="visible"/>
                                      </p:to>
                                    </p:set>
                                    <p:anim calcmode="lin" valueType="num">
                                      <p:cBhvr additive="repl">
                                        <p:cTn id="7" dur="750" fill="hold"/>
                                        <p:tgtEl>
                                          <p:spTgt spid="121"/>
                                        </p:tgtEl>
                                        <p:attrNameLst>
                                          <p:attrName>ppt_w</p:attrName>
                                        </p:attrNameLst>
                                      </p:cBhvr>
                                      <p:tavLst>
                                        <p:tav tm="0">
                                          <p:val>
                                            <p:fltVal val="0"/>
                                          </p:val>
                                        </p:tav>
                                        <p:tav tm="100000">
                                          <p:val>
                                            <p:strVal val="#ppt_w"/>
                                          </p:val>
                                        </p:tav>
                                      </p:tavLst>
                                    </p:anim>
                                    <p:anim calcmode="lin" valueType="num">
                                      <p:cBhvr additive="repl">
                                        <p:cTn id="8" dur="750" fill="hold"/>
                                        <p:tgtEl>
                                          <p:spTgt spid="121"/>
                                        </p:tgtEl>
                                        <p:attrNameLst>
                                          <p:attrName>ppt_h</p:attrName>
                                        </p:attrNameLst>
                                      </p:cBhvr>
                                      <p:tavLst>
                                        <p:tav tm="0">
                                          <p:val>
                                            <p:fltVal val="0"/>
                                          </p:val>
                                        </p:tav>
                                        <p:tav tm="100000">
                                          <p:val>
                                            <p:strVal val="#ppt_h"/>
                                          </p:val>
                                        </p:tav>
                                      </p:tavLst>
                                    </p:anim>
                                    <p:animEffect transition="in" filter="fade">
                                      <p:cBhvr additive="repl">
                                        <p:cTn id="9" dur="75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5" name="直接连接符 7"/>
          <p:cNvCxnSpPr/>
          <p:nvPr/>
        </p:nvCxnSpPr>
        <p:spPr>
          <a:xfrm>
            <a:off x="5039640" y="1541520"/>
            <a:ext cx="360" cy="3902040"/>
          </a:xfrm>
          <a:prstGeom prst="straightConnector1">
            <a:avLst/>
          </a:prstGeom>
          <a:ln w="38100">
            <a:solidFill>
              <a:srgbClr val="86CAC4"/>
            </a:solidFill>
          </a:ln>
        </p:spPr>
      </p:cxnSp>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第二章 人工智能在教学培训业务中的应用</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4"/>
                                        </p:tgtEl>
                                        <p:attrNameLst>
                                          <p:attrName>style.visibility</p:attrName>
                                        </p:attrNameLst>
                                      </p:cBhvr>
                                      <p:to>
                                        <p:strVal val="visible"/>
                                      </p:to>
                                    </p:set>
                                    <p:anim calcmode="lin" valueType="num">
                                      <p:cBhvr additive="repl">
                                        <p:cTn id="7" dur="750" fill="hold"/>
                                        <p:tgtEl>
                                          <p:spTgt spid="124"/>
                                        </p:tgtEl>
                                        <p:attrNameLst>
                                          <p:attrName>ppt_w</p:attrName>
                                        </p:attrNameLst>
                                      </p:cBhvr>
                                      <p:tavLst>
                                        <p:tav tm="0">
                                          <p:val>
                                            <p:fltVal val="0"/>
                                          </p:val>
                                        </p:tav>
                                        <p:tav tm="100000">
                                          <p:val>
                                            <p:strVal val="#ppt_w"/>
                                          </p:val>
                                        </p:tav>
                                      </p:tavLst>
                                    </p:anim>
                                    <p:anim calcmode="lin" valueType="num">
                                      <p:cBhvr additive="repl">
                                        <p:cTn id="8" dur="750" fill="hold"/>
                                        <p:tgtEl>
                                          <p:spTgt spid="124"/>
                                        </p:tgtEl>
                                        <p:attrNameLst>
                                          <p:attrName>ppt_h</p:attrName>
                                        </p:attrNameLst>
                                      </p:cBhvr>
                                      <p:tavLst>
                                        <p:tav tm="0">
                                          <p:val>
                                            <p:fltVal val="0"/>
                                          </p:val>
                                        </p:tav>
                                        <p:tav tm="100000">
                                          <p:val>
                                            <p:strVal val="#ppt_h"/>
                                          </p:val>
                                        </p:tav>
                                      </p:tavLst>
                                    </p:anim>
                                    <p:animEffect transition="in" filter="fade">
                                      <p:cBhvr additive="repl">
                                        <p:cTn id="9" dur="750"/>
                                        <p:tgtEl>
                                          <p:spTgt spid="124"/>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down)">
                                      <p:cBhvr additive="repl">
                                        <p:cTn id="13" dur="75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人工智能辅助教学方法</a:t>
            </a:r>
            <a:endParaRPr lang="en-US" sz="2800" b="0" strike="noStrike" spc="-1">
              <a:solidFill>
                <a:srgbClr val="000000"/>
              </a:solidFill>
              <a:latin typeface="Arial"/>
            </a:endParaRPr>
          </a:p>
        </p:txBody>
      </p:sp>
      <p:sp>
        <p:nvSpPr>
          <p:cNvPr id="1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人工智能在教学培训业务中扮演着重要角色，通过智能化调整教学内容和方法，提高了教学效果。学生的个性化需求得到满足，教学过程更加高效和精准。</a:t>
            </a:r>
            <a:endParaRPr lang="en-US" sz="18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人工智能辅助教学管理</a:t>
            </a:r>
            <a:endParaRPr lang="en-US" sz="3600" b="0" strike="noStrike" spc="-1">
              <a:solidFill>
                <a:schemeClr val="dk1"/>
              </a:solidFill>
              <a:latin typeface="Arial"/>
            </a:endParaRPr>
          </a:p>
        </p:txBody>
      </p:sp>
      <p:sp>
        <p:nvSpPr>
          <p:cNvPr id="135"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智能化管理学员信息，提高管理效率</a:t>
            </a:r>
            <a:endParaRPr lang="en-US" sz="1600" b="0" strike="noStrike" spc="-1">
              <a:solidFill>
                <a:srgbClr val="000000"/>
              </a:solidFill>
              <a:latin typeface="Arial"/>
            </a:endParaRPr>
          </a:p>
        </p:txBody>
      </p:sp>
      <p:sp>
        <p:nvSpPr>
          <p:cNvPr id="136"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学员管理</a:t>
            </a:r>
            <a:endParaRPr lang="en-US" sz="2000" b="0" strike="noStrike" spc="-1">
              <a:solidFill>
                <a:srgbClr val="000000"/>
              </a:solidFill>
              <a:latin typeface="Arial"/>
            </a:endParaRPr>
          </a:p>
        </p:txBody>
      </p:sp>
      <p:sp>
        <p:nvSpPr>
          <p:cNvPr id="137"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智能分配教学资源，优化资源利用</a:t>
            </a:r>
            <a:endParaRPr lang="en-US" sz="1600" b="0" strike="noStrike" spc="-1">
              <a:solidFill>
                <a:srgbClr val="000000"/>
              </a:solidFill>
              <a:latin typeface="Arial"/>
            </a:endParaRPr>
          </a:p>
        </p:txBody>
      </p:sp>
      <p:sp>
        <p:nvSpPr>
          <p:cNvPr id="138"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教学资源管理</a:t>
            </a:r>
            <a:endParaRPr lang="en-US" sz="2000" b="0" strike="noStrike" spc="-1">
              <a:solidFill>
                <a:srgbClr val="000000"/>
              </a:solidFill>
              <a:latin typeface="Arial"/>
            </a:endParaRPr>
          </a:p>
        </p:txBody>
      </p:sp>
      <p:sp>
        <p:nvSpPr>
          <p:cNvPr id="139"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智能化排课系统，提高排课效率</a:t>
            </a:r>
            <a:endParaRPr lang="en-US" sz="1600" b="0" strike="noStrike" spc="-1">
              <a:solidFill>
                <a:srgbClr val="000000"/>
              </a:solidFill>
              <a:latin typeface="Arial"/>
            </a:endParaRPr>
          </a:p>
        </p:txBody>
      </p:sp>
      <p:sp>
        <p:nvSpPr>
          <p:cNvPr id="140"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排课管理</a:t>
            </a:r>
            <a:endParaRPr lang="en-US" sz="2000" b="0" strike="noStrike" spc="-1">
              <a:solidFill>
                <a:srgbClr val="000000"/>
              </a:solidFill>
              <a:latin typeface="Arial"/>
            </a:endParaRPr>
          </a:p>
        </p:txBody>
      </p:sp>
      <p:sp>
        <p:nvSpPr>
          <p:cNvPr id="141"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2"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3"/>
                                        </p:tgtEl>
                                        <p:attrNameLst>
                                          <p:attrName>style.visibility</p:attrName>
                                        </p:attrNameLst>
                                      </p:cBhvr>
                                      <p:to>
                                        <p:strVal val="visible"/>
                                      </p:to>
                                    </p:set>
                                    <p:anim calcmode="lin" valueType="num">
                                      <p:cBhvr additive="repl">
                                        <p:cTn id="7" dur="750" fill="hold"/>
                                        <p:tgtEl>
                                          <p:spTgt spid="133"/>
                                        </p:tgtEl>
                                        <p:attrNameLst>
                                          <p:attrName>ppt_w</p:attrName>
                                        </p:attrNameLst>
                                      </p:cBhvr>
                                      <p:tavLst>
                                        <p:tav tm="0">
                                          <p:val>
                                            <p:fltVal val="0"/>
                                          </p:val>
                                        </p:tav>
                                        <p:tav tm="100000">
                                          <p:val>
                                            <p:strVal val="#ppt_w"/>
                                          </p:val>
                                        </p:tav>
                                      </p:tavLst>
                                    </p:anim>
                                    <p:anim calcmode="lin" valueType="num">
                                      <p:cBhvr additive="repl">
                                        <p:cTn id="8" dur="750" fill="hold"/>
                                        <p:tgtEl>
                                          <p:spTgt spid="133"/>
                                        </p:tgtEl>
                                        <p:attrNameLst>
                                          <p:attrName>ppt_h</p:attrName>
                                        </p:attrNameLst>
                                      </p:cBhvr>
                                      <p:tavLst>
                                        <p:tav tm="0">
                                          <p:val>
                                            <p:fltVal val="0"/>
                                          </p:val>
                                        </p:tav>
                                        <p:tav tm="100000">
                                          <p:val>
                                            <p:strVal val="#ppt_h"/>
                                          </p:val>
                                        </p:tav>
                                      </p:tavLst>
                                    </p:anim>
                                    <p:animEffect transition="in" filter="fade">
                                      <p:cBhvr additive="repl">
                                        <p:cTn id="9" dur="75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人工智能在教学评估中的应用</a:t>
            </a:r>
            <a:endParaRPr lang="en-US" sz="3600" b="0" strike="noStrike" spc="-1">
              <a:solidFill>
                <a:schemeClr val="dk1"/>
              </a:solidFill>
              <a:latin typeface="Arial"/>
            </a:endParaRPr>
          </a:p>
        </p:txBody>
      </p:sp>
      <p:sp>
        <p:nvSpPr>
          <p:cNvPr id="14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教学评估是教学过程中的重要环节，人工智能通过智能化评估系统，帮助教师更好地了解学生的学习情况。个性化的评估结果能提供更有效的指导，帮助学生取得更好的学习成效。</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3"/>
                                        </p:tgtEl>
                                        <p:attrNameLst>
                                          <p:attrName>style.visibility</p:attrName>
                                        </p:attrNameLst>
                                      </p:cBhvr>
                                      <p:to>
                                        <p:strVal val="visible"/>
                                      </p:to>
                                    </p:set>
                                    <p:anim calcmode="lin" valueType="num">
                                      <p:cBhvr additive="repl">
                                        <p:cTn id="7" dur="750" fill="hold"/>
                                        <p:tgtEl>
                                          <p:spTgt spid="143"/>
                                        </p:tgtEl>
                                        <p:attrNameLst>
                                          <p:attrName>ppt_w</p:attrName>
                                        </p:attrNameLst>
                                      </p:cBhvr>
                                      <p:tavLst>
                                        <p:tav tm="0">
                                          <p:val>
                                            <p:fltVal val="0"/>
                                          </p:val>
                                        </p:tav>
                                        <p:tav tm="100000">
                                          <p:val>
                                            <p:strVal val="#ppt_w"/>
                                          </p:val>
                                        </p:tav>
                                      </p:tavLst>
                                    </p:anim>
                                    <p:anim calcmode="lin" valueType="num">
                                      <p:cBhvr additive="repl">
                                        <p:cTn id="8" dur="750" fill="hold"/>
                                        <p:tgtEl>
                                          <p:spTgt spid="143"/>
                                        </p:tgtEl>
                                        <p:attrNameLst>
                                          <p:attrName>ppt_h</p:attrName>
                                        </p:attrNameLst>
                                      </p:cBhvr>
                                      <p:tavLst>
                                        <p:tav tm="0">
                                          <p:val>
                                            <p:fltVal val="0"/>
                                          </p:val>
                                        </p:tav>
                                        <p:tav tm="100000">
                                          <p:val>
                                            <p:strVal val="#ppt_h"/>
                                          </p:val>
                                        </p:tav>
                                      </p:tavLst>
                                    </p:anim>
                                    <p:animEffect transition="in" filter="fade">
                                      <p:cBhvr additive="repl">
                                        <p:cTn id="9" dur="750"/>
                                        <p:tgtEl>
                                          <p:spTgt spid="1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人工智能在教学培训业务数字化转型中的挑战</a:t>
            </a:r>
            <a:endParaRPr lang="en-US" sz="3600" b="0" strike="noStrike" spc="-1">
              <a:solidFill>
                <a:schemeClr val="dk1"/>
              </a:solidFill>
              <a:latin typeface="Arial"/>
            </a:endParaRPr>
          </a:p>
        </p:txBody>
      </p:sp>
      <p:sp>
        <p:nvSpPr>
          <p:cNvPr id="14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确保学生和教师的数据安全性</a:t>
            </a:r>
            <a:endParaRPr lang="en-US" sz="1600" b="0" strike="noStrike" spc="-1">
              <a:solidFill>
                <a:srgbClr val="000000"/>
              </a:solidFill>
              <a:latin typeface="Arial"/>
            </a:endParaRPr>
          </a:p>
        </p:txBody>
      </p:sp>
      <p:sp>
        <p:nvSpPr>
          <p:cNvPr id="14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数据隐私保护</a:t>
            </a:r>
            <a:endParaRPr lang="en-US" sz="2000" b="0" strike="noStrike" spc="-1">
              <a:solidFill>
                <a:srgbClr val="000000"/>
              </a:solidFill>
              <a:latin typeface="Arial"/>
            </a:endParaRPr>
          </a:p>
        </p:txBody>
      </p:sp>
      <p:sp>
        <p:nvSpPr>
          <p:cNvPr id="14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5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5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对技术漏洞和故障进行风险评估</a:t>
            </a:r>
            <a:endParaRPr lang="en-US" sz="1600" b="0" strike="noStrike" spc="-1">
              <a:solidFill>
                <a:srgbClr val="000000"/>
              </a:solidFill>
              <a:latin typeface="Arial"/>
            </a:endParaRPr>
          </a:p>
        </p:txBody>
      </p:sp>
      <p:sp>
        <p:nvSpPr>
          <p:cNvPr id="15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技术风险</a:t>
            </a:r>
            <a:endParaRPr lang="en-US" sz="2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保证人工智能决策的公正性</a:t>
            </a:r>
            <a:endParaRPr lang="en-US" sz="1600" b="0" strike="noStrike" spc="-1">
              <a:solidFill>
                <a:srgbClr val="000000"/>
              </a:solidFill>
              <a:latin typeface="Arial"/>
            </a:endParaRPr>
          </a:p>
        </p:txBody>
      </p:sp>
      <p:sp>
        <p:nvSpPr>
          <p:cNvPr id="15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算法公平性</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未来展望</a:t>
            </a:r>
            <a:endParaRPr lang="en-US" sz="3600" b="0" strike="noStrike" spc="-1">
              <a:solidFill>
                <a:schemeClr val="dk1"/>
              </a:solidFill>
              <a:latin typeface="Arial"/>
            </a:endParaRPr>
          </a:p>
        </p:txBody>
      </p:sp>
      <p:sp>
        <p:nvSpPr>
          <p:cNvPr id="15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人工智能根据学生的学习情况动态调整课程内容</a:t>
            </a:r>
            <a:endParaRPr lang="en-US" sz="1600" b="0" strike="noStrike" spc="-1">
              <a:solidFill>
                <a:srgbClr val="000000"/>
              </a:solidFill>
              <a:latin typeface="Arial"/>
            </a:endParaRPr>
          </a:p>
        </p:txBody>
      </p:sp>
      <p:sp>
        <p:nvSpPr>
          <p:cNvPr id="15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自适应学习系统</a:t>
            </a:r>
            <a:endParaRPr lang="en-US" sz="2000" b="0" strike="noStrike" spc="-1">
              <a:solidFill>
                <a:srgbClr val="000000"/>
              </a:solidFill>
              <a:latin typeface="Arial"/>
            </a:endParaRPr>
          </a:p>
        </p:txBody>
      </p:sp>
      <p:sp>
        <p:nvSpPr>
          <p:cNvPr id="16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智能机器人辅助教师进行教学任务</a:t>
            </a:r>
            <a:endParaRPr lang="en-US" sz="1600" b="0" strike="noStrike" spc="-1">
              <a:solidFill>
                <a:srgbClr val="000000"/>
              </a:solidFill>
              <a:latin typeface="Arial"/>
            </a:endParaRPr>
          </a:p>
        </p:txBody>
      </p:sp>
      <p:sp>
        <p:nvSpPr>
          <p:cNvPr id="16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智能教学助手</a:t>
            </a:r>
            <a:endParaRPr lang="en-US" sz="2000" b="0" strike="noStrike" spc="-1">
              <a:solidFill>
                <a:srgbClr val="000000"/>
              </a:solidFill>
              <a:latin typeface="Arial"/>
            </a:endParaRPr>
          </a:p>
        </p:txBody>
      </p:sp>
      <p:sp>
        <p:nvSpPr>
          <p:cNvPr id="16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根据学生的兴趣和学习能力定制学习路径</a:t>
            </a:r>
            <a:endParaRPr lang="en-US" sz="1600" b="0" strike="noStrike" spc="-1">
              <a:solidFill>
                <a:srgbClr val="000000"/>
              </a:solidFill>
              <a:latin typeface="Arial"/>
            </a:endParaRPr>
          </a:p>
        </p:txBody>
      </p:sp>
      <p:sp>
        <p:nvSpPr>
          <p:cNvPr id="16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个性化学习路径</a:t>
            </a:r>
            <a:endParaRPr lang="en-US" sz="2000" b="0" strike="noStrike" spc="-1">
              <a:solidFill>
                <a:srgbClr val="000000"/>
              </a:solidFill>
              <a:latin typeface="Arial"/>
            </a:endParaRPr>
          </a:p>
        </p:txBody>
      </p:sp>
      <p:sp>
        <p:nvSpPr>
          <p:cNvPr id="16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6"/>
                                        </p:tgtEl>
                                        <p:attrNameLst>
                                          <p:attrName>style.visibility</p:attrName>
                                        </p:attrNameLst>
                                      </p:cBhvr>
                                      <p:to>
                                        <p:strVal val="visible"/>
                                      </p:to>
                                    </p:set>
                                    <p:anim calcmode="lin" valueType="num">
                                      <p:cBhvr additive="repl">
                                        <p:cTn id="7" dur="750" fill="hold"/>
                                        <p:tgtEl>
                                          <p:spTgt spid="156"/>
                                        </p:tgtEl>
                                        <p:attrNameLst>
                                          <p:attrName>ppt_w</p:attrName>
                                        </p:attrNameLst>
                                      </p:cBhvr>
                                      <p:tavLst>
                                        <p:tav tm="0">
                                          <p:val>
                                            <p:fltVal val="0"/>
                                          </p:val>
                                        </p:tav>
                                        <p:tav tm="100000">
                                          <p:val>
                                            <p:strVal val="#ppt_w"/>
                                          </p:val>
                                        </p:tav>
                                      </p:tavLst>
                                    </p:anim>
                                    <p:anim calcmode="lin" valueType="num">
                                      <p:cBhvr additive="repl">
                                        <p:cTn id="8" dur="750" fill="hold"/>
                                        <p:tgtEl>
                                          <p:spTgt spid="156"/>
                                        </p:tgtEl>
                                        <p:attrNameLst>
                                          <p:attrName>ppt_h</p:attrName>
                                        </p:attrNameLst>
                                      </p:cBhvr>
                                      <p:tavLst>
                                        <p:tav tm="0">
                                          <p:val>
                                            <p:fltVal val="0"/>
                                          </p:val>
                                        </p:tav>
                                        <p:tav tm="100000">
                                          <p:val>
                                            <p:strVal val="#ppt_h"/>
                                          </p:val>
                                        </p:tav>
                                      </p:tavLst>
                                    </p:anim>
                                    <p:animEffect transition="in" filter="fade">
                                      <p:cBhvr additive="repl">
                                        <p:cTn id="9" dur="750"/>
                                        <p:tgtEl>
                                          <p:spTgt spid="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管理效率</a:t>
            </a:r>
            <a:endParaRPr lang="en-US" sz="1800" b="0" strike="noStrike" spc="-1">
              <a:solidFill>
                <a:srgbClr val="000000"/>
              </a:solidFill>
              <a:latin typeface="Arial"/>
            </a:endParaRPr>
          </a:p>
        </p:txBody>
      </p:sp>
      <p:sp>
        <p:nvSpPr>
          <p:cNvPr id="169"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资源优化</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成本降低</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减少人力</a:t>
            </a:r>
            <a:endParaRPr lang="en-US" sz="1400" b="0" strike="noStrike" spc="-1">
              <a:solidFill>
                <a:srgbClr val="000000"/>
              </a:solidFill>
              <a:latin typeface="Arial"/>
            </a:endParaRPr>
          </a:p>
        </p:txBody>
      </p:sp>
      <p:sp>
        <p:nvSpPr>
          <p:cNvPr id="17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学习体验</a:t>
            </a:r>
            <a:endParaRPr lang="en-US" sz="1800" b="0" strike="noStrike" spc="-1">
              <a:solidFill>
                <a:srgbClr val="000000"/>
              </a:solidFill>
              <a:latin typeface="Arial"/>
            </a:endParaRPr>
          </a:p>
        </p:txBody>
      </p:sp>
      <p:sp>
        <p:nvSpPr>
          <p:cNvPr id="172"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互动性增强</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学习趣味性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反馈及时</a:t>
            </a:r>
            <a:endParaRPr lang="en-US" sz="1400" b="0" strike="noStrike" spc="-1">
              <a:solidFill>
                <a:srgbClr val="000000"/>
              </a:solidFill>
              <a:latin typeface="Arial"/>
            </a:endParaRPr>
          </a:p>
        </p:txBody>
      </p:sp>
      <p:sp>
        <p:nvSpPr>
          <p:cNvPr id="17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数据分析</a:t>
            </a:r>
            <a:endParaRPr lang="en-US" sz="1800" b="0" strike="noStrike" spc="-1">
              <a:solidFill>
                <a:srgbClr val="000000"/>
              </a:solidFill>
              <a:latin typeface="Arial"/>
            </a:endParaRPr>
          </a:p>
        </p:txBody>
      </p:sp>
      <p:sp>
        <p:nvSpPr>
          <p:cNvPr id="175"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学习数据统计</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个性化报告</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教学改进建议</a:t>
            </a:r>
            <a:endParaRPr lang="en-US" sz="1400" b="0" strike="noStrike" spc="-1">
              <a:solidFill>
                <a:srgbClr val="000000"/>
              </a:solidFill>
              <a:latin typeface="Arial"/>
            </a:endParaRPr>
          </a:p>
        </p:txBody>
      </p:sp>
      <p:sp>
        <p:nvSpPr>
          <p:cNvPr id="17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人工智能对教学培训业务的影响</a:t>
            </a:r>
            <a:endParaRPr lang="en-US" sz="3600" b="0" strike="noStrike" spc="-1">
              <a:solidFill>
                <a:schemeClr val="dk1"/>
              </a:solidFill>
              <a:latin typeface="Arial"/>
            </a:endParaRPr>
          </a:p>
        </p:txBody>
      </p:sp>
      <p:sp>
        <p:nvSpPr>
          <p:cNvPr id="17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教学效果</a:t>
            </a:r>
            <a:endParaRPr lang="en-US" sz="1800" b="0" strike="noStrike" spc="-1">
              <a:solidFill>
                <a:srgbClr val="000000"/>
              </a:solidFill>
              <a:latin typeface="Arial"/>
            </a:endParaRPr>
          </a:p>
        </p:txBody>
      </p:sp>
      <p:sp>
        <p:nvSpPr>
          <p:cNvPr id="179"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提升效率</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个性化教学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实时反馈</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6"/>
                                        </p:tgtEl>
                                        <p:attrNameLst>
                                          <p:attrName>style.visibility</p:attrName>
                                        </p:attrNameLst>
                                      </p:cBhvr>
                                      <p:to>
                                        <p:strVal val="visible"/>
                                      </p:to>
                                    </p:set>
                                    <p:anim calcmode="lin" valueType="num">
                                      <p:cBhvr additive="repl">
                                        <p:cTn id="7" dur="750" fill="hold"/>
                                        <p:tgtEl>
                                          <p:spTgt spid="166"/>
                                        </p:tgtEl>
                                        <p:attrNameLst>
                                          <p:attrName>ppt_w</p:attrName>
                                        </p:attrNameLst>
                                      </p:cBhvr>
                                      <p:tavLst>
                                        <p:tav tm="0">
                                          <p:val>
                                            <p:fltVal val="0"/>
                                          </p:val>
                                        </p:tav>
                                        <p:tav tm="100000">
                                          <p:val>
                                            <p:strVal val="#ppt_w"/>
                                          </p:val>
                                        </p:tav>
                                      </p:tavLst>
                                    </p:anim>
                                    <p:anim calcmode="lin" valueType="num">
                                      <p:cBhvr additive="repl">
                                        <p:cTn id="8" dur="750" fill="hold"/>
                                        <p:tgtEl>
                                          <p:spTgt spid="166"/>
                                        </p:tgtEl>
                                        <p:attrNameLst>
                                          <p:attrName>ppt_h</p:attrName>
                                        </p:attrNameLst>
                                      </p:cBhvr>
                                      <p:tavLst>
                                        <p:tav tm="0">
                                          <p:val>
                                            <p:fltVal val="0"/>
                                          </p:val>
                                        </p:tav>
                                        <p:tav tm="100000">
                                          <p:val>
                                            <p:strVal val="#ppt_h"/>
                                          </p:val>
                                        </p:tav>
                                      </p:tavLst>
                                    </p:anim>
                                    <p:animEffect transition="in" filter="fade">
                                      <p:cBhvr additive="repl">
                                        <p:cTn id="9" dur="750"/>
                                        <p:tgtEl>
                                          <p:spTgt spid="1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81" name="直接连接符 7"/>
          <p:cNvCxnSpPr/>
          <p:nvPr/>
        </p:nvCxnSpPr>
        <p:spPr>
          <a:xfrm>
            <a:off x="5039640" y="1541520"/>
            <a:ext cx="360" cy="3902040"/>
          </a:xfrm>
          <a:prstGeom prst="straightConnector1">
            <a:avLst/>
          </a:prstGeom>
          <a:ln w="38100">
            <a:solidFill>
              <a:srgbClr val="86CAC4"/>
            </a:solidFill>
          </a:ln>
        </p:spPr>
      </p:cxnSp>
      <p:sp>
        <p:nvSpPr>
          <p:cNvPr id="18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第三章 教学培训业务数字化转型中的组织变革</a:t>
            </a:r>
            <a:endParaRPr lang="en-US" sz="3600" b="0" strike="noStrike" spc="-1">
              <a:solidFill>
                <a:schemeClr val="dk1"/>
              </a:solidFill>
              <a:latin typeface="Arial"/>
            </a:endParaRPr>
          </a:p>
        </p:txBody>
      </p:sp>
      <p:sp>
        <p:nvSpPr>
          <p:cNvPr id="18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0"/>
                                        </p:tgtEl>
                                        <p:attrNameLst>
                                          <p:attrName>style.visibility</p:attrName>
                                        </p:attrNameLst>
                                      </p:cBhvr>
                                      <p:to>
                                        <p:strVal val="visible"/>
                                      </p:to>
                                    </p:set>
                                    <p:anim calcmode="lin" valueType="num">
                                      <p:cBhvr additive="repl">
                                        <p:cTn id="7" dur="750" fill="hold"/>
                                        <p:tgtEl>
                                          <p:spTgt spid="180"/>
                                        </p:tgtEl>
                                        <p:attrNameLst>
                                          <p:attrName>ppt_w</p:attrName>
                                        </p:attrNameLst>
                                      </p:cBhvr>
                                      <p:tavLst>
                                        <p:tav tm="0">
                                          <p:val>
                                            <p:fltVal val="0"/>
                                          </p:val>
                                        </p:tav>
                                        <p:tav tm="100000">
                                          <p:val>
                                            <p:strVal val="#ppt_w"/>
                                          </p:val>
                                        </p:tav>
                                      </p:tavLst>
                                    </p:anim>
                                    <p:anim calcmode="lin" valueType="num">
                                      <p:cBhvr additive="repl">
                                        <p:cTn id="8" dur="750" fill="hold"/>
                                        <p:tgtEl>
                                          <p:spTgt spid="180"/>
                                        </p:tgtEl>
                                        <p:attrNameLst>
                                          <p:attrName>ppt_h</p:attrName>
                                        </p:attrNameLst>
                                      </p:cBhvr>
                                      <p:tavLst>
                                        <p:tav tm="0">
                                          <p:val>
                                            <p:fltVal val="0"/>
                                          </p:val>
                                        </p:tav>
                                        <p:tav tm="100000">
                                          <p:val>
                                            <p:strVal val="#ppt_h"/>
                                          </p:val>
                                        </p:tav>
                                      </p:tavLst>
                                    </p:anim>
                                    <p:animEffect transition="in" filter="fade">
                                      <p:cBhvr additive="repl">
                                        <p:cTn id="9" dur="750"/>
                                        <p:tgtEl>
                                          <p:spTgt spid="18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81"/>
                                        </p:tgtEl>
                                        <p:attrNameLst>
                                          <p:attrName>style.visibility</p:attrName>
                                        </p:attrNameLst>
                                      </p:cBhvr>
                                      <p:to>
                                        <p:strVal val="visible"/>
                                      </p:to>
                                    </p:set>
                                    <p:animEffect transition="in" filter="wipe(down)">
                                      <p:cBhvr additive="repl">
                                        <p:cTn id="13" dur="75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5"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组织文化的变革</a:t>
            </a:r>
            <a:endParaRPr lang="en-US" sz="3600" b="0" strike="noStrike" spc="-1">
              <a:solidFill>
                <a:schemeClr val="dk1"/>
              </a:solidFill>
              <a:latin typeface="Arial"/>
            </a:endParaRPr>
          </a:p>
        </p:txBody>
      </p:sp>
      <p:sp>
        <p:nvSpPr>
          <p:cNvPr id="187"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在教学培训业务数字化转型中，传统机构需要建立开放、创新的组织文化，以适应数字化转型的要求。这种文化将促进信息共享、跨部门协作，并推动创新思维的形成。</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5"/>
                                        </p:tgtEl>
                                        <p:attrNameLst>
                                          <p:attrName>style.visibility</p:attrName>
                                        </p:attrNameLst>
                                      </p:cBhvr>
                                      <p:to>
                                        <p:strVal val="visible"/>
                                      </p:to>
                                    </p:set>
                                    <p:anim calcmode="lin" valueType="num">
                                      <p:cBhvr additive="repl">
                                        <p:cTn id="7" dur="750" fill="hold"/>
                                        <p:tgtEl>
                                          <p:spTgt spid="185"/>
                                        </p:tgtEl>
                                        <p:attrNameLst>
                                          <p:attrName>ppt_w</p:attrName>
                                        </p:attrNameLst>
                                      </p:cBhvr>
                                      <p:tavLst>
                                        <p:tav tm="0">
                                          <p:val>
                                            <p:fltVal val="0"/>
                                          </p:val>
                                        </p:tav>
                                        <p:tav tm="100000">
                                          <p:val>
                                            <p:strVal val="#ppt_w"/>
                                          </p:val>
                                        </p:tav>
                                      </p:tavLst>
                                    </p:anim>
                                    <p:anim calcmode="lin" valueType="num">
                                      <p:cBhvr additive="repl">
                                        <p:cTn id="8" dur="750" fill="hold"/>
                                        <p:tgtEl>
                                          <p:spTgt spid="185"/>
                                        </p:tgtEl>
                                        <p:attrNameLst>
                                          <p:attrName>ppt_h</p:attrName>
                                        </p:attrNameLst>
                                      </p:cBhvr>
                                      <p:tavLst>
                                        <p:tav tm="0">
                                          <p:val>
                                            <p:fltVal val="0"/>
                                          </p:val>
                                        </p:tav>
                                        <p:tav tm="100000">
                                          <p:val>
                                            <p:strVal val="#ppt_h"/>
                                          </p:val>
                                        </p:tav>
                                      </p:tavLst>
                                    </p:anim>
                                    <p:animEffect transition="in" filter="fade">
                                      <p:cBhvr additive="repl">
                                        <p:cTn id="9" dur="75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人才培养与引进</a:t>
            </a:r>
            <a:endParaRPr lang="en-US" sz="3600" b="0" strike="noStrike" spc="-1">
              <a:solidFill>
                <a:schemeClr val="dk1"/>
              </a:solidFill>
              <a:latin typeface="Arial"/>
            </a:endParaRPr>
          </a:p>
        </p:txBody>
      </p:sp>
      <p:sp>
        <p:nvSpPr>
          <p:cNvPr id="190"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提升员工技术水平</a:t>
            </a:r>
            <a:endParaRPr lang="en-US" sz="1600" b="0" strike="noStrike" spc="-1">
              <a:solidFill>
                <a:srgbClr val="000000"/>
              </a:solidFill>
              <a:latin typeface="Arial"/>
            </a:endParaRPr>
          </a:p>
        </p:txBody>
      </p:sp>
      <p:sp>
        <p:nvSpPr>
          <p:cNvPr id="191"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培养数字化转型能力</a:t>
            </a:r>
            <a:endParaRPr lang="en-US" sz="2000" b="0" strike="noStrike" spc="-1">
              <a:solidFill>
                <a:srgbClr val="000000"/>
              </a:solidFill>
              <a:latin typeface="Arial"/>
            </a:endParaRPr>
          </a:p>
        </p:txBody>
      </p:sp>
      <p:sp>
        <p:nvSpPr>
          <p:cNvPr id="192"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招募具有创新精神的人才</a:t>
            </a:r>
            <a:endParaRPr lang="en-US" sz="1600" b="0" strike="noStrike" spc="-1">
              <a:solidFill>
                <a:srgbClr val="000000"/>
              </a:solidFill>
              <a:latin typeface="Arial"/>
            </a:endParaRPr>
          </a:p>
        </p:txBody>
      </p:sp>
      <p:sp>
        <p:nvSpPr>
          <p:cNvPr id="193"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吸引技术人才</a:t>
            </a:r>
            <a:endParaRPr lang="en-US" sz="2000" b="0" strike="noStrike" spc="-1">
              <a:solidFill>
                <a:srgbClr val="000000"/>
              </a:solidFill>
              <a:latin typeface="Arial"/>
            </a:endParaRPr>
          </a:p>
        </p:txBody>
      </p:sp>
      <p:sp>
        <p:nvSpPr>
          <p:cNvPr id="194"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倡导知识共享与技术交流</a:t>
            </a:r>
            <a:endParaRPr lang="en-US" sz="1600" b="0" strike="noStrike" spc="-1">
              <a:solidFill>
                <a:srgbClr val="000000"/>
              </a:solidFill>
              <a:latin typeface="Arial"/>
            </a:endParaRPr>
          </a:p>
        </p:txBody>
      </p:sp>
      <p:sp>
        <p:nvSpPr>
          <p:cNvPr id="195"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推动数字化转型</a:t>
            </a:r>
            <a:endParaRPr lang="en-US" sz="2000" b="0" strike="noStrike" spc="-1">
              <a:solidFill>
                <a:srgbClr val="000000"/>
              </a:solidFill>
              <a:latin typeface="Arial"/>
            </a:endParaRPr>
          </a:p>
        </p:txBody>
      </p:sp>
      <p:sp>
        <p:nvSpPr>
          <p:cNvPr id="196"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7"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8"/>
                                        </p:tgtEl>
                                        <p:attrNameLst>
                                          <p:attrName>style.visibility</p:attrName>
                                        </p:attrNameLst>
                                      </p:cBhvr>
                                      <p:to>
                                        <p:strVal val="visible"/>
                                      </p:to>
                                    </p:set>
                                    <p:anim calcmode="lin" valueType="num">
                                      <p:cBhvr additive="repl">
                                        <p:cTn id="7" dur="750" fill="hold"/>
                                        <p:tgtEl>
                                          <p:spTgt spid="188"/>
                                        </p:tgtEl>
                                        <p:attrNameLst>
                                          <p:attrName>ppt_w</p:attrName>
                                        </p:attrNameLst>
                                      </p:cBhvr>
                                      <p:tavLst>
                                        <p:tav tm="0">
                                          <p:val>
                                            <p:fltVal val="0"/>
                                          </p:val>
                                        </p:tav>
                                        <p:tav tm="100000">
                                          <p:val>
                                            <p:strVal val="#ppt_w"/>
                                          </p:val>
                                        </p:tav>
                                      </p:tavLst>
                                    </p:anim>
                                    <p:anim calcmode="lin" valueType="num">
                                      <p:cBhvr additive="repl">
                                        <p:cTn id="8" dur="750" fill="hold"/>
                                        <p:tgtEl>
                                          <p:spTgt spid="188"/>
                                        </p:tgtEl>
                                        <p:attrNameLst>
                                          <p:attrName>ppt_h</p:attrName>
                                        </p:attrNameLst>
                                      </p:cBhvr>
                                      <p:tavLst>
                                        <p:tav tm="0">
                                          <p:val>
                                            <p:fltVal val="0"/>
                                          </p:val>
                                        </p:tav>
                                        <p:tav tm="100000">
                                          <p:val>
                                            <p:strVal val="#ppt_h"/>
                                          </p:val>
                                        </p:tav>
                                      </p:tavLst>
                                    </p:anim>
                                    <p:animEffect transition="in" filter="fade">
                                      <p:cBhvr additive="repl">
                                        <p:cTn id="9" dur="750"/>
                                        <p:tgtEl>
                                          <p:spTgt spid="1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教学培训业务数字化转型中的风险与挑战</a:t>
            </a:r>
            <a:endParaRPr lang="en-US" sz="3600" b="0" strike="noStrike" spc="-1">
              <a:solidFill>
                <a:schemeClr val="dk1"/>
              </a:solidFill>
              <a:latin typeface="Arial"/>
            </a:endParaRPr>
          </a:p>
        </p:txBody>
      </p:sp>
      <p:sp>
        <p:nvSpPr>
          <p:cNvPr id="19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重新规划部门职责与人员配置</a:t>
            </a:r>
            <a:endParaRPr lang="en-US" sz="1600" b="0" strike="noStrike" spc="-1">
              <a:solidFill>
                <a:srgbClr val="000000"/>
              </a:solidFill>
              <a:latin typeface="Arial"/>
            </a:endParaRPr>
          </a:p>
        </p:txBody>
      </p:sp>
      <p:sp>
        <p:nvSpPr>
          <p:cNvPr id="20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组织结构调整</a:t>
            </a:r>
            <a:endParaRPr lang="en-US" sz="2000" b="0" strike="noStrike" spc="-1">
              <a:solidFill>
                <a:srgbClr val="000000"/>
              </a:solidFill>
              <a:latin typeface="Arial"/>
            </a:endParaRPr>
          </a:p>
        </p:txBody>
      </p:sp>
      <p:sp>
        <p:nvSpPr>
          <p:cNvPr id="20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领导层需要转变管理理念</a:t>
            </a:r>
            <a:endParaRPr lang="en-US" sz="1600" b="0" strike="noStrike" spc="-1">
              <a:solidFill>
                <a:srgbClr val="000000"/>
              </a:solidFill>
              <a:latin typeface="Arial"/>
            </a:endParaRPr>
          </a:p>
        </p:txBody>
      </p:sp>
      <p:sp>
        <p:nvSpPr>
          <p:cNvPr id="20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管理模式变革</a:t>
            </a:r>
            <a:endParaRPr lang="en-US" sz="2000" b="0" strike="noStrike" spc="-1">
              <a:solidFill>
                <a:srgbClr val="000000"/>
              </a:solidFill>
              <a:latin typeface="Arial"/>
            </a:endParaRPr>
          </a:p>
        </p:txBody>
      </p:sp>
      <p:sp>
        <p:nvSpPr>
          <p:cNvPr id="2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培训员工适应新工具和流程</a:t>
            </a:r>
            <a:endParaRPr lang="en-US" sz="1600" b="0" strike="noStrike" spc="-1">
              <a:solidFill>
                <a:srgbClr val="000000"/>
              </a:solidFill>
              <a:latin typeface="Arial"/>
            </a:endParaRPr>
          </a:p>
        </p:txBody>
      </p:sp>
      <p:sp>
        <p:nvSpPr>
          <p:cNvPr id="20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员工接受度</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数据驱动的决策</a:t>
            </a:r>
            <a:endParaRPr lang="en-US" sz="2800" b="0" strike="noStrike" spc="-1">
              <a:solidFill>
                <a:srgbClr val="000000"/>
              </a:solidFill>
              <a:latin typeface="Arial"/>
            </a:endParaRPr>
          </a:p>
        </p:txBody>
      </p:sp>
      <p:sp>
        <p:nvSpPr>
          <p:cNvPr id="21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数据分析工具的应用能够帮助教学培训业务实现实时监控和智能决策。通过数据驱动，管理者可以更加精准地了解业务运行情况，及时调整策略以提高教学效率和质量。</a:t>
            </a:r>
            <a:endParaRPr lang="en-US" sz="1800" b="0" strike="noStrike" spc="-1">
              <a:solidFill>
                <a:srgbClr val="000000"/>
              </a:solidFill>
              <a:latin typeface="Arial"/>
            </a:endParaRPr>
          </a:p>
        </p:txBody>
      </p:sp>
      <p:sp>
        <p:nvSpPr>
          <p:cNvPr id="2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https://d.book118.com/565031132014011130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教学培训业务数字化转型关键路径解析人工智能助力之道</vt:lpstr>
      <vt:lpstr>目录</vt:lpstr>
      <vt:lpstr>第一章 教学培训业务数字化转型概述</vt:lpstr>
      <vt:lpstr> </vt:lpstr>
      <vt:lpstr>数字化转型的重要性</vt:lpstr>
      <vt:lpstr>数字化转型的挑战</vt:lpstr>
      <vt:lpstr>教学培训业务数字化转型的关键要素</vt:lpstr>
      <vt:lpstr>教学培训业务数字化转型关键路径解析</vt:lpstr>
      <vt:lpstr>第二章 人工智能在教学培训业务中的应用</vt:lpstr>
      <vt:lpstr> </vt:lpstr>
      <vt:lpstr>人工智能辅助教学管理</vt:lpstr>
      <vt:lpstr>人工智能在教学评估中的应用</vt:lpstr>
      <vt:lpstr>人工智能在教学培训业务数字化转型中的挑战</vt:lpstr>
      <vt:lpstr>未来展望</vt:lpstr>
      <vt:lpstr>人工智能对教学培训业务的影响</vt:lpstr>
      <vt:lpstr>第三章 教学培训业务数字化转型中的组织变革</vt:lpstr>
      <vt:lpstr>组织文化的变革</vt:lpstr>
      <vt:lpstr>人才培养与引进</vt:lpstr>
      <vt:lpstr>教学培训业务数字化转型中的风险与挑战</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2024-09-29T14:55:08.855</cp:lastPrinted>
  <dcterms:created xsi:type="dcterms:W3CDTF">2024-09-29T06:55:08Z</dcterms:created>
  <dcterms:modified xsi:type="dcterms:W3CDTF">2024-09-29T06:55:11Z</dcterms:modified>
</cp:coreProperties>
</file>