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8F4070-5521-43E8-BD89-AE8B9054E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D55568-1033-48B8-8517-CDD41DE87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26DEF1-F113-409D-B111-098A865390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E04D49-78A5-46A5-98F3-A6BE726FE1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50C84D-C7BB-4A50-9481-8C3159DC9C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8AE592-7DCE-4D22-B91A-8C40DD7070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9D7AD4-A3A8-4D19-A704-1F0C9DB84E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53FB50-3227-47D7-B277-E0113F40C1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18B6B5-BDD6-4A24-B728-366F439A74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9CA17-E3B9-4119-A0CA-7910CF85F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83236C-98F2-42DD-94D2-A1A3AC9BC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10313114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社区疾病预防与控制</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社区常见疾病概述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社区疾病预防策略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社区疾病控制措施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社区资源整合与协作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通过预防和控制疾病，降低居民的患病率和死亡率，提高居民整体健康水平。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提高居民健康水平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4648" r="146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促进社区和谐发展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8792" r="8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应对公共卫生挑战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减少疾病对社区居民生活的影响，维护社会稳定和经济发展。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在全球化和城市化背景下，有效应对新发、突发传染病等公共卫生事件。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多部门合作与参与</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加强与相关部门和机构的合作，共同推进社区疾病预防与控制工作。</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公共卫生服务</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完善社区公共卫生服务体系，提供优质的预防接种、妇幼保健等服务。</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健康教育与促进</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开展健康知识普及活动，提高居民自我保健意识和能力。</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社区常见疾病预防</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针对社区内常见的慢性疾病、传染性疾病等，提出相应的预防措施。</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疫情监测与报告</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建立疫情监测机制，及时发现并报告异常情况，确保信息畅通。</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社区常见疾病概述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3179" b="131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004" b="2400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传染性疾病</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流感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由流感病毒引起的急性呼吸道传染病，主要通过飞沫传播，表现为发热、头痛、咳嗽等症状。</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肺结核</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由结核分枝杆菌引起的慢性传染病，主要通过飞沫传播，表现为咳嗽、咳痰、胸痛等症状。</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病毒性肝炎</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由多种肝炎病毒引起的传染病，主要通过消化道和血液传播，表现为乏力、食欲减退、肝区疼痛等症状。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1000" r="21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高血压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以体循环动脉压升高为主要临床表现的心血管综合征，与遗传、饮食、生活习惯等多种因素有关。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糖尿病</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以高血糖为主要特征的代谢性疾病，分为1型和2型，与遗传、环境、生活方式等因素有关。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慢性阻塞性肺疾病（COPD）</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以持续气流受限为特征的可以预防和治疗的疾病，其气流受限多呈进行性发展，与气道和肺组织对香烟烟雾等有害气体或有害颗粒的异常慢性炎症反应有关。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慢性疾病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抑郁症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以显著而持久的心境低落为主要特征，伴有兴趣缺乏、活力丧失、思维迟缓等症状的精神疾病。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9583" r="9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焦虑症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以过度担忧和恐惧为主要特征，伴有紧张不安、心悸、呼吸急促等症状的精神疾病。</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精神分裂症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一组病因未明的慢性疾病，多在青壮年缓慢或亚急性起病，临床上往往表现为症状各异的综合征，涉及感知觉、思维、情感和行为等多方面的障碍以及精神活动的不协调。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精神疾病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社区疾病预防策略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通过宣传、讲座、健康咨询等方式，提高居民对常见疾病的认识和预防意识。</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提高居民健康意识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针对不同人群，提供个性化的健康教育内容，如儿童保健、老年人健康、慢性病管理等。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普及健康知识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推广合理饮食、适量运动、戒烟限酒等健康生活方式，降低疾病发生风险。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倡导健康生活方式</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健康教育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确保社区内所有居民都能享受到疫苗接种服务，特别是儿童、老年人等高风险人群。</a:t>
            </a:r>
          </a:p>
        </p:txBody>
      </p:sp>
      <p:pic>
        <p:nvPicPr>
          <p:cNvPr id="6" name="Picture 6"/>
          <p:cNvPicPr>
            <a:picLocks noChangeAspect="1"/>
          </p:cNvPicPr>
          <p:nvPr/>
        </p:nvPicPr>
        <p:blipFill>
          <a:blip r:embed="rId2"/>
          <a:srcRect l="21895" r="2189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扩大疫苗覆盖范围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通过宣传、教育等方式，提高居民对疫苗接种的重视程度和接种意愿。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提高疫苗接种率</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确保疫苗质量和安全，建立疫苗追溯制度，及时处理疫苗接种过程中的问题。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加强疫苗监管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疫苗接种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开展定期筛查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针对高危人群，开展定期的疾病筛查工作，早期发现潜在的健康问题。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提供个性化干预措施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根据筛查结果，为高危人群提供个性化的健康指导和干预措施，降低疾病发生风险。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确定高危人群</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根据疾病特点和流行病学资料，确定社区内的高危人群，如慢性病患者、老年人、孕妇等。</a:t>
            </a:r>
          </a:p>
        </p:txBody>
      </p:sp>
      <p:pic>
        <p:nvPicPr>
          <p:cNvPr id="10" name="Picture 10"/>
          <p:cNvPicPr>
            <a:picLocks noChangeAspect="1"/>
          </p:cNvPicPr>
          <p:nvPr/>
        </p:nvPicPr>
        <p:blipFill>
          <a:blip r:embed="rId2"/>
          <a:srcRect l="3320" r="332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高危人群筛查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https://d.book118.com/565103131140011104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2024-09-14T04:40:05.933</cp:lastPrinted>
  <dcterms:created xsi:type="dcterms:W3CDTF">2024-09-13T20:40:05Z</dcterms:created>
  <dcterms:modified xsi:type="dcterms:W3CDTF">2024-09-13T20:40:08Z</dcterms:modified>
</cp:coreProperties>
</file>