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QMRNR+MS-UIGothic"/>
      <p:regular r:id="rId15"/>
    </p:embeddedFont>
    <p:embeddedFont>
      <p:font typeface="TJALWN+UQSGOL+MicrosoftYaHei-Bold"/>
      <p:regular r:id="rId16"/>
    </p:embeddedFont>
    <p:embeddedFont>
      <p:font typeface="KLSMFU+IOVCJI+ArialMT"/>
      <p:regular r:id="rId17"/>
    </p:embeddedFont>
    <p:embeddedFont>
      <p:font typeface="BGEBWU+PUFQT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F2698-B014-4E6B-A47A-D438F724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E86A8-BB1C-42B8-8DC0-BE46FA32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6E254-59B4-43FC-8219-75E5929F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F5288-4123-4CBB-9118-1834FCEE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48066-D3D3-4091-A75D-D935A820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26B9B-EB53-4FDA-AA9E-20EAD0F4A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4F3170-C8E5-4927-BFA1-D61EA12C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6CBEA-AFB1-43D1-A45A-E1903EF6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CD88C-E054-45F3-96A4-F0CA964E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7A13-A3FA-4517-8B4C-13203344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6CBCF-BD17-4508-A51D-2B30B5A0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03244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76575" y="273573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QMRNR+MS-UIGothic"/>
                <a:cs typeface="JQMRNR+MS-UIGothic"/>
              </a:rPr>
              <a:t>菜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鸟调</a:t>
            </a:r>
            <a:r>
              <a:rPr sz="3600">
                <a:solidFill>
                  <a:srgbClr val="FFFFFF"/>
                </a:solidFill>
                <a:latin typeface="JQMRNR+MS-UIGothic"/>
                <a:cs typeface="JQMRNR+MS-UIGothic"/>
              </a:rPr>
              <a:t>研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3600">
                <a:solidFill>
                  <a:srgbClr val="FFFFFF"/>
                </a:solidFill>
                <a:latin typeface="JQMRNR+MS-UIGothic"/>
                <a:cs typeface="JQMRNR+MS-UIGothic"/>
              </a:rPr>
              <a:t>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JQMRNR+MS-UIGothic"/>
                <a:cs typeface="JQMRNR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JQMRNR+MS-UIGothic"/>
                <a:cs typeface="JQMRNR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LSMFU+IOVCJI+ArialMT"/>
                <a:cs typeface="KLSMFU+IOVCJ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0000"/>
                </a:solidFill>
                <a:latin typeface="JQMRNR+MS-UIGothic"/>
                <a:cs typeface="JQMRNR+MS-UIGothic"/>
              </a:rPr>
              <a:t>研背景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4500">
                <a:solidFill>
                  <a:srgbClr val="59AE93"/>
                </a:solidFill>
                <a:latin typeface="JQMRNR+MS-UIGothic"/>
                <a:cs typeface="JQMRNR+MS-UIGothic"/>
              </a:rPr>
              <a:t>研背景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研目的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2945" y="2188698"/>
            <a:ext cx="35490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了解消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知和使用情况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1495" y="3689838"/>
            <a:ext cx="39433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分析菜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站在物流行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中的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争地位和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54395" y="515795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探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站未来的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展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20202"/>
                </a:solidFill>
                <a:latin typeface="JQMRNR+MS-UIGothic"/>
                <a:cs typeface="JQMRNR+MS-UIGothic"/>
              </a:rPr>
              <a:t>和方向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研范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10204" y="2101350"/>
            <a:ext cx="6519234" cy="13881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80"/>
              </a:lnSpc>
              <a:spcBef>
                <a:spcPct val="0"/>
              </a:spcBef>
              <a:spcAft>
                <a:spcPct val="0"/>
              </a:spcAft>
            </a:pPr>
            <a:r>
              <a:rPr sz="43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01</a:t>
            </a:r>
            <a:r>
              <a:rPr sz="4300" spc="1329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3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02</a:t>
            </a:r>
            <a:r>
              <a:rPr sz="4300" spc="1329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3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60575" y="5073503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全国范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内的菜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32325" y="507350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知和使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7250" y="507350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站与其他物流公司的比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32325" y="5361158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用情况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7250" y="5361158"/>
            <a:ext cx="4286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研方法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问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卷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下渠道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卷，了解消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40830" y="203185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知和使用情况。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40830" y="31546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访谈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349552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与菜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者和管理人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，了解菜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情况和未来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划。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49269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数据分析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27797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对调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研数据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行整理和分析，了解菜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站在物流行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中的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争地位和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JQMRNR+MS-UIGothic"/>
                <a:cs typeface="JQMR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TJALWN+UQSGOL+MicrosoftYaHei-Bold"/>
                <a:cs typeface="TJALWN+UQSGO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4500">
                <a:solidFill>
                  <a:srgbClr val="59AE93"/>
                </a:solidFill>
                <a:latin typeface="JQMRNR+MS-UIGothic"/>
                <a:cs typeface="JQMRNR+MS-UIGothic"/>
              </a:rPr>
              <a:t>研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59AE93"/>
                </a:solidFill>
                <a:latin typeface="JQMRNR+MS-UIGothic"/>
                <a:cs typeface="JQMRNR+MS-UIGothic"/>
              </a:rPr>
              <a:t>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研数据概述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19120" y="353979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BGEBWU+PUFQTK+MicrosoftYaHei"/>
                <a:cs typeface="BGEBWU+PUFQT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50300" y="35232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BGEBWU+PUFQTK+MicrosoftYaHei"/>
                <a:cs typeface="BGEBWU+PUFQTK+MicrosoftYaHei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6765" y="416813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样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本量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75914" y="42214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76195" y="4552803"/>
            <a:ext cx="1656233" cy="685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XXXX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年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月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日</a:t>
            </a:r>
          </a:p>
          <a:p>
            <a:pPr marL="22097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至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月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1500" y="4552803"/>
            <a:ext cx="1630500" cy="685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1000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份有效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卷，</a:t>
            </a:r>
          </a:p>
          <a:p>
            <a:pPr marL="27177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20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位受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99025" y="48313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BGEBWU+PUFQTK+MicrosoftYaHei"/>
                <a:cs typeface="BGEBWU+PUFQTK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99605" y="484281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BGEBWU+PUFQTK+MicrosoftYaHei"/>
                <a:cs typeface="BGEBWU+PUFQTK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25975" y="55848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59AE93"/>
                </a:solidFill>
                <a:latin typeface="JQMRNR+MS-UIGothic"/>
                <a:cs typeface="JQMRNR+MS-UIGothic"/>
              </a:rPr>
              <a:t>象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737350" y="55848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研方式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40884" y="5911067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470015" y="5911067"/>
            <a:ext cx="1571178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上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卷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实</a:t>
            </a:r>
          </a:p>
          <a:p>
            <a:pPr marL="428625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访谈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数据分析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7510" y="26898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用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年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龄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89925" y="26898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使用菜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鸟驿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站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频</a:t>
            </a:r>
            <a:r>
              <a:rPr sz="1550">
                <a:solidFill>
                  <a:srgbClr val="59AE93"/>
                </a:solidFill>
                <a:latin typeface="JQMRNR+MS-UIGothic"/>
                <a:cs typeface="JQMRNR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00564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18-30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岁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31-45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岁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46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岁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以上占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2964540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每周使用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1-3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次占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，每天使用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1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次以上占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926079" y="520636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用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户满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89900" y="5206360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用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户对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菜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鸟驿</a:t>
            </a:r>
            <a:r>
              <a:rPr sz="1550" spc="25">
                <a:solidFill>
                  <a:srgbClr val="59AE93"/>
                </a:solidFill>
                <a:latin typeface="JQMRNR+MS-UIGothic"/>
                <a:cs typeface="JQMRNR+MS-UIGothic"/>
              </a:rPr>
              <a:t>站的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59AE93"/>
                </a:solidFill>
                <a:latin typeface="JQMRNR+MS-UIGothic"/>
                <a:cs typeface="JQMRNR+MS-UIGothic"/>
              </a:rPr>
              <a:t>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289589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便捷性占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务态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度占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价格占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2895995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非常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意占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意占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，一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般占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，不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意占</a:t>
            </a:r>
            <a:r>
              <a:rPr sz="1350">
                <a:solidFill>
                  <a:srgbClr val="000404"/>
                </a:solidFill>
                <a:latin typeface="BGEBWU+PUFQTK+MicrosoftYaHei"/>
                <a:cs typeface="BGEBWU+PUFQTK+MicrosoftYaHei"/>
              </a:rPr>
              <a:t>XX%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JQMRNR+MS-UIGothic"/>
                <a:cs typeface="JQMRNR+MS-UIGothic"/>
              </a:rPr>
              <a:t>果解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814" y="146924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分布广泛，但以年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主，表明菜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站符合年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的需求。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0880" y="146924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使用菜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率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高，表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明菜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站在快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递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配送方面具有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67814" y="4220063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户对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价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均衡，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需要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一步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化各方面服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10880" y="4220063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户对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意度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高，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表明菜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鸟驿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站在服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量和价格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方面表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JQMRNR+MS-UIGothic"/>
                <a:cs typeface="JQMRNR+MS-UIGothic"/>
              </a:rPr>
              <a:t>良好。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https://d.book118.com/565103244030011124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JQMRNR+MS-UIGothic</vt:lpstr>
      <vt:lpstr>SimSun</vt:lpstr>
      <vt:lpstr>TJALWN+UQSGOL+MicrosoftYaHei-Bold</vt:lpstr>
      <vt:lpstr>KLSMFU+IOVCJI+ArialMT</vt:lpstr>
      <vt:lpstr>Times New Roman</vt:lpstr>
      <vt:lpstr>BGEBWU+PUFQTK+MicrosoftYaHei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2024-09-28T07:30:36.722</cp:lastPrinted>
  <dcterms:created xsi:type="dcterms:W3CDTF">2024-09-27T23:30:36Z</dcterms:created>
  <dcterms:modified xsi:type="dcterms:W3CDTF">2024-09-27T23:30:37Z</dcterms:modified>
</cp:coreProperties>
</file>