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0FC467-45E0-4A68-8026-6608E3D3E5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4A5F77-505A-4AB2-ABCC-D10DBC50D4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B256D7-39CB-402F-B542-2E74F03180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56B943-BE39-40CC-BB4F-48265ACA50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1EFD84-75C8-4297-82B4-69F295366C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900D09-7118-4A46-B9DD-103ED53D16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6E6E77-F494-4F52-BF92-6356726CF8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A84763-A8A0-4D17-9729-5DABE34EAB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D10EEC-6CA6-42DF-AA77-A792A49136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AECBB9-3636-4429-9123-13B7022E08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B71DBC-7D11-4FA0-A932-80A22F5A09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5"/>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文本占位符 17"/>
          <p:cNvSpPr>
            <a:spLocks noGrp="1"/>
          </p:cNvSpPr>
          <p:nvPr>
            <p:ph type="body" sz="quarter" idx="11"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
        <p:nvSpPr>
          <p:cNvPr id="5"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2023/11/21</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emf" /><Relationship Id="rId3"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emf" /><Relationship Id="rId3" Type="http://schemas.openxmlformats.org/officeDocument/2006/relationships/image" Target="../media/image5.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512223131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道路桥梁工程技术专业《路面横坡检测》\n## 1.路面横坡检测的基本概念与重要性\n### 1.1路面横坡检测的定义与目的\n### 1.2路面横坡检测的重要性及其对道路桥梁的影响\n### 1.3路面横坡检测的基本原则与方法\n## 2.路面横坡检测的技术要求与标准\n### 2.1路面横坡检测的技术要求\n### 2.2路面横坡检测的国家标准与行业规范\n### 2.3路面横坡检测的精度要求与误差分析\n## 3.路面横坡检测的常用方法与设备\n### 3.1路面横坡检测的常用方法\n### 3.2路面横坡检测设备的种类与选择\n### 3.3路面横坡检测设备的使用方法与注意事项\n## 4.路面横坡检测的实施步骤与操作技巧\n### 4.1路面横坡检测的实施步骤\n### 4.2路面横坡检测的操作技巧与注意事项\n### 4.3路面横坡检测的数据处理与分析方法\n## 5.路面横坡检测的成果验收与质量评定\n### 5.1路面横坡检测的成果验收标准与方法\n### 5.2路面横坡检测的质量评定与等级划分\n### 5.3路面横坡检测的成果报告与资料管理\n## 6.路面横坡检测的实例分析与案例分析\n### 6.1路面横坡检测的实例分析\n### 6.2路面横坡检测的案例分析\n### 6.3路面横坡检测的经验总结与改进措施\n&quot;,&quot;templateId&quot;:&quot;hw9irrrbyjd9jxkh8k6gtgupye&quot;}}"/>
        <p:cNvGrpSpPr/>
        <p:nvPr/>
      </p:nvGrpSpPr>
      <p:grpSpPr>
        <a:xfrm>
          <a:off x="0" y="0"/>
          <a:ext cx="0" cy="0"/>
        </a:xfrm>
      </p:grpSpPr>
      <p:sp>
        <p:nvSpPr>
          <p:cNvPr id="2" name="文本占位符 3"/>
          <p:cNvSpPr>
            <a:spLocks noGrp="1"/>
          </p:cNvSpPr>
          <p:nvPr>
            <p:ph type="body" sz="quarter" idx="11"/>
          </p:nvPr>
        </p:nvSpPr>
        <p:spPr>
          <a:xfrm>
            <a:off x="392698" y="4448586"/>
            <a:ext cx="9226550" cy="647700"/>
          </a:xfrm>
        </p:spPr>
        <p:txBody>
          <a:bodyPr/>
          <a:lstStyle/>
          <a:p>
            <a:r>
              <a:rPr lang="en-US"/>
              <a:t> </a:t>
            </a:r>
            <a:endParaRPr lang="zh-CN" spc="0"/>
          </a:p>
        </p:txBody>
      </p:sp>
      <p:sp>
        <p:nvSpPr>
          <p:cNvPr id="3"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4"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5"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标题 1" descr="{&quot;isTemplate&quot;:true,&quot;type&quot;:&quot;title&quot;,&quot;canOmit&quot;:false,&quot;range&quot;:0}"/>
          <p:cNvSpPr>
            <a:spLocks noGrp="1"/>
          </p:cNvSpPr>
          <p:nvPr>
            <p:ph type="ctrTitle" idx="2147483647"/>
          </p:nvPr>
        </p:nvSpPr>
        <p:spPr>
          <a:xfrm>
            <a:off x="392698" y="5140683"/>
            <a:ext cx="11417300" cy="1301750"/>
          </a:xfrm>
        </p:spPr>
        <p:txBody>
          <a:bodyPr vert="horz" wrap="square" lIns="91440" tIns="45720" rIns="91440" bIns="45720" anchor="t">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pPr>
              <a:buNone/>
            </a:pPr>
            <a:r>
              <a:rPr lang="zh-CN" sz="4400"/>
              <a:t>道路桥梁工程技术专业《路面横坡检测》</a:t>
            </a:r>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descr="{&quot;isTemplate&quot;:true,&quot;type&quot;:2}"/>
        <p:cNvGrpSpPr/>
        <p:nvPr/>
      </p:nvGrpSpPr>
      <p:grpSpPr>
        <a:xfrm>
          <a:off x="0" y="0"/>
          <a:ext cx="0" cy="0"/>
        </a:xfrm>
      </p:grpSpPr>
      <p:sp>
        <p:nvSpPr>
          <p:cNvPr id="74"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路面横坡检测的基本概念与重要性</a:t>
            </a:r>
            <a:endParaRPr/>
          </a:p>
        </p:txBody>
      </p:sp>
      <p:sp>
        <p:nvSpPr>
          <p:cNvPr id="75"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3" name="" descr="{&quot;isTemplate&quot;:true,&quot;type&quot;:3}"/>
        <p:cNvGrpSpPr/>
        <p:nvPr/>
      </p:nvGrpSpPr>
      <p:grpSpPr>
        <a:xfrm>
          <a:off x="0" y="0"/>
          <a:ext cx="0" cy="0"/>
        </a:xfrm>
      </p:grpSpPr>
      <p:grpSp>
        <p:nvGrpSpPr>
          <p:cNvPr id="104"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05" name=""/>
            <p:cNvGrpSpPr/>
            <p:nvPr/>
          </p:nvGrpSpPr>
          <p:grpSpPr>
            <a:xfrm>
              <a:off x="685801" y="3146904"/>
              <a:ext cx="4207178" cy="3287791"/>
              <a:chOff x="685801" y="3146904"/>
              <a:chExt cx="4207178" cy="3287791"/>
            </a:xfrm>
          </p:grpSpPr>
          <p:sp>
            <p:nvSpPr>
              <p:cNvPr id="106"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路面横坡检测是指对道路路面在不同地点的横向坡度进行测量的过程</a:t>
                </a:r>
                <a:endParaRPr kumimoji="1" lang="en-US" altLang="zh-CN" sz="1800" b="1">
                  <a:solidFill>
                    <a:schemeClr val="bg1"/>
                  </a:solidFill>
                  <a:latin typeface="+mj-ea"/>
                  <a:ea typeface="+mj-ea"/>
                </a:endParaRPr>
              </a:p>
            </p:txBody>
          </p:sp>
          <p:sp>
            <p:nvSpPr>
              <p:cNvPr id="107"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横向坡度是指道路路面与水平面之间的夹角</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测量横坡的目的是为了确保道路行驶的</a:t>
                </a:r>
                <a:r>
                  <a:rPr lang="zh-CN" sz="1400" b="1">
                    <a:solidFill>
                      <a:schemeClr val="tx1">
                        <a:lumMod val="50000"/>
                        <a:lumOff val="50000"/>
                        <a:alpha val="100000"/>
                      </a:schemeClr>
                    </a:solidFill>
                    <a:latin typeface="微软雅黑"/>
                    <a:ea typeface="微软雅黑"/>
                  </a:rPr>
                  <a:t>舒适性</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安全性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横坡检测是道路桥梁工程技术中的重要环节</a:t>
                </a:r>
                <a:endParaRPr/>
              </a:p>
            </p:txBody>
          </p:sp>
        </p:grpSp>
        <p:grpSp>
          <p:nvGrpSpPr>
            <p:cNvPr id="108" name=""/>
            <p:cNvGrpSpPr/>
            <p:nvPr/>
          </p:nvGrpSpPr>
          <p:grpSpPr>
            <a:xfrm>
              <a:off x="4408278" y="3146904"/>
              <a:ext cx="3798485" cy="3287791"/>
              <a:chOff x="4408278" y="3146904"/>
              <a:chExt cx="3798485" cy="3287791"/>
            </a:xfrm>
          </p:grpSpPr>
          <p:sp>
            <p:nvSpPr>
              <p:cNvPr id="109"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路面横坡检测可以帮助工程师了解道路的排水和防护性能</a:t>
                </a:r>
                <a:endParaRPr kumimoji="1" lang="en-US" altLang="zh-CN" sz="1800" b="1">
                  <a:solidFill>
                    <a:schemeClr val="bg1"/>
                  </a:solidFill>
                  <a:latin typeface="+mj-ea"/>
                  <a:ea typeface="+mj-ea"/>
                </a:endParaRPr>
              </a:p>
            </p:txBody>
          </p:sp>
          <p:sp>
            <p:nvSpPr>
              <p:cNvPr id="110"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合适的横坡有利于雨水的排放，减少道路积水</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合理的横坡设计可以提高道路的</a:t>
                </a:r>
                <a:r>
                  <a:rPr lang="zh-CN" sz="1400" b="1">
                    <a:solidFill>
                      <a:schemeClr val="tx1">
                        <a:lumMod val="50000"/>
                        <a:lumOff val="50000"/>
                        <a:alpha val="100000"/>
                      </a:schemeClr>
                    </a:solidFill>
                    <a:latin typeface="微软雅黑"/>
                    <a:ea typeface="微软雅黑"/>
                  </a:rPr>
                  <a:t>抗滑</a:t>
                </a:r>
                <a:r>
                  <a:rPr lang="zh-CN" sz="1400">
                    <a:solidFill>
                      <a:schemeClr val="tx1">
                        <a:lumMod val="50000"/>
                        <a:lumOff val="50000"/>
                        <a:alpha val="100000"/>
                      </a:schemeClr>
                    </a:solidFill>
                    <a:latin typeface="微软雅黑"/>
                    <a:ea typeface="微软雅黑"/>
                  </a:rPr>
                  <a:t>性能，减少交通事故</a:t>
                </a:r>
                <a:endParaRPr/>
              </a:p>
            </p:txBody>
          </p:sp>
        </p:grpSp>
        <p:grpSp>
          <p:nvGrpSpPr>
            <p:cNvPr id="111" name=""/>
            <p:cNvGrpSpPr/>
            <p:nvPr/>
          </p:nvGrpSpPr>
          <p:grpSpPr>
            <a:xfrm>
              <a:off x="7707715" y="3146904"/>
              <a:ext cx="3798485" cy="3287791"/>
              <a:chOff x="7707715" y="3146904"/>
              <a:chExt cx="3798485" cy="3287791"/>
            </a:xfrm>
          </p:grpSpPr>
          <p:sp>
            <p:nvSpPr>
              <p:cNvPr id="112"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路面横坡检测还可以为道路养护和维修提供数据支持</a:t>
                </a:r>
                <a:endParaRPr kumimoji="1" lang="en-US" altLang="zh-CN" sz="1800" b="1">
                  <a:solidFill>
                    <a:schemeClr val="bg1"/>
                  </a:solidFill>
                  <a:latin typeface="+mj-ea"/>
                  <a:ea typeface="+mj-ea"/>
                </a:endParaRPr>
              </a:p>
            </p:txBody>
          </p:sp>
          <p:sp>
            <p:nvSpPr>
              <p:cNvPr id="113"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通过对横坡的检测，可以及时发现道路表面的不平整和损坏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为道路养护和维修提供依据，保证道路的正常运行</a:t>
                </a:r>
                <a:endParaRPr/>
              </a:p>
            </p:txBody>
          </p:sp>
        </p:grpSp>
      </p:grpSp>
      <p:sp>
        <p:nvSpPr>
          <p:cNvPr id="11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路面横坡检测的定义与目的</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5" name="" descr="{&quot;isTemplate&quot;:true,&quot;type&quot;:3}"/>
        <p:cNvGrpSpPr/>
        <p:nvPr/>
      </p:nvGrpSpPr>
      <p:grpSpPr>
        <a:xfrm>
          <a:off x="0" y="0"/>
          <a:ext cx="0" cy="0"/>
        </a:xfrm>
      </p:grpSpPr>
      <p:grpSp>
        <p:nvGrpSpPr>
          <p:cNvPr id="116"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17" name=""/>
            <p:cNvGrpSpPr/>
            <p:nvPr/>
          </p:nvGrpSpPr>
          <p:grpSpPr>
            <a:xfrm>
              <a:off x="685801" y="3146904"/>
              <a:ext cx="4207178" cy="3287791"/>
              <a:chOff x="685801" y="3146904"/>
              <a:chExt cx="4207178" cy="3287791"/>
            </a:xfrm>
          </p:grpSpPr>
          <p:sp>
            <p:nvSpPr>
              <p:cNvPr id="118"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路面横坡检测对于保证道路的行驶质量具有重要意义</a:t>
                </a:r>
                <a:endParaRPr kumimoji="1" lang="en-US" altLang="zh-CN" sz="1800" b="1">
                  <a:solidFill>
                    <a:schemeClr val="bg1"/>
                  </a:solidFill>
                  <a:latin typeface="+mj-ea"/>
                  <a:ea typeface="+mj-ea"/>
                </a:endParaRPr>
              </a:p>
            </p:txBody>
          </p:sp>
          <p:sp>
            <p:nvSpPr>
              <p:cNvPr id="119"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合适的横坡可以降低车辆在行驶过程中的</a:t>
                </a:r>
                <a:r>
                  <a:rPr lang="zh-CN" sz="1400" b="1">
                    <a:solidFill>
                      <a:schemeClr val="tx1">
                        <a:lumMod val="50000"/>
                        <a:lumOff val="50000"/>
                        <a:alpha val="100000"/>
                      </a:schemeClr>
                    </a:solidFill>
                    <a:latin typeface="微软雅黑"/>
                    <a:ea typeface="微软雅黑"/>
                  </a:rPr>
                  <a:t>颠簸</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疲劳感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提高道路的</a:t>
                </a:r>
                <a:r>
                  <a:rPr lang="zh-CN" sz="1400" b="1">
                    <a:solidFill>
                      <a:schemeClr val="tx1">
                        <a:lumMod val="50000"/>
                        <a:lumOff val="50000"/>
                        <a:alpha val="100000"/>
                      </a:schemeClr>
                    </a:solidFill>
                    <a:latin typeface="微软雅黑"/>
                    <a:ea typeface="微软雅黑"/>
                  </a:rPr>
                  <a:t>稳定性</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承载能力</a:t>
                </a:r>
                <a:r>
                  <a:rPr lang="zh-CN" sz="1400">
                    <a:solidFill>
                      <a:schemeClr val="tx1">
                        <a:lumMod val="50000"/>
                        <a:lumOff val="50000"/>
                        <a:alpha val="100000"/>
                      </a:schemeClr>
                    </a:solidFill>
                    <a:latin typeface="微软雅黑"/>
                    <a:ea typeface="微软雅黑"/>
                  </a:rPr>
                  <a:t>，减少交通事故</a:t>
                </a:r>
                <a:endParaRPr/>
              </a:p>
            </p:txBody>
          </p:sp>
        </p:grpSp>
        <p:grpSp>
          <p:nvGrpSpPr>
            <p:cNvPr id="120" name=""/>
            <p:cNvGrpSpPr/>
            <p:nvPr/>
          </p:nvGrpSpPr>
          <p:grpSpPr>
            <a:xfrm>
              <a:off x="4408278" y="3146904"/>
              <a:ext cx="3798485" cy="3287791"/>
              <a:chOff x="4408278" y="3146904"/>
              <a:chExt cx="3798485" cy="3287791"/>
            </a:xfrm>
          </p:grpSpPr>
          <p:sp>
            <p:nvSpPr>
              <p:cNvPr id="121"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路面横坡检测对于提高道路的排水性能和防护性能具有重要作用</a:t>
                </a:r>
                <a:endParaRPr kumimoji="1" lang="en-US" altLang="zh-CN" sz="1800" b="1">
                  <a:solidFill>
                    <a:schemeClr val="bg1"/>
                  </a:solidFill>
                  <a:latin typeface="+mj-ea"/>
                  <a:ea typeface="+mj-ea"/>
                </a:endParaRPr>
              </a:p>
            </p:txBody>
          </p:sp>
          <p:sp>
            <p:nvSpPr>
              <p:cNvPr id="122"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合理的横坡设计有利于雨水的排放，减少道路积水</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提高了道路的</a:t>
                </a:r>
                <a:r>
                  <a:rPr lang="zh-CN" sz="1400" b="1">
                    <a:solidFill>
                      <a:schemeClr val="tx1">
                        <a:lumMod val="50000"/>
                        <a:lumOff val="50000"/>
                        <a:alpha val="100000"/>
                      </a:schemeClr>
                    </a:solidFill>
                    <a:latin typeface="微软雅黑"/>
                    <a:ea typeface="微软雅黑"/>
                  </a:rPr>
                  <a:t>抗滑</a:t>
                </a:r>
                <a:r>
                  <a:rPr lang="zh-CN" sz="1400">
                    <a:solidFill>
                      <a:schemeClr val="tx1">
                        <a:lumMod val="50000"/>
                        <a:lumOff val="50000"/>
                        <a:alpha val="100000"/>
                      </a:schemeClr>
                    </a:solidFill>
                    <a:latin typeface="微软雅黑"/>
                    <a:ea typeface="微软雅黑"/>
                  </a:rPr>
                  <a:t>性能，减少交通事故</a:t>
                </a:r>
                <a:endParaRPr/>
              </a:p>
            </p:txBody>
          </p:sp>
        </p:grpSp>
        <p:grpSp>
          <p:nvGrpSpPr>
            <p:cNvPr id="123" name=""/>
            <p:cNvGrpSpPr/>
            <p:nvPr/>
          </p:nvGrpSpPr>
          <p:grpSpPr>
            <a:xfrm>
              <a:off x="7707715" y="3146904"/>
              <a:ext cx="3798485" cy="3287791"/>
              <a:chOff x="7707715" y="3146904"/>
              <a:chExt cx="3798485" cy="3287791"/>
            </a:xfrm>
          </p:grpSpPr>
          <p:sp>
            <p:nvSpPr>
              <p:cNvPr id="124"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路面横坡检测对于道路桥梁的结构安全也具有重要意义</a:t>
                </a:r>
                <a:endParaRPr kumimoji="1" lang="en-US" altLang="zh-CN" sz="1800" b="1">
                  <a:solidFill>
                    <a:schemeClr val="bg1"/>
                  </a:solidFill>
                  <a:latin typeface="+mj-ea"/>
                  <a:ea typeface="+mj-ea"/>
                </a:endParaRPr>
              </a:p>
            </p:txBody>
          </p:sp>
          <p:sp>
            <p:nvSpPr>
              <p:cNvPr id="125"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不合理的横坡可能导致桥梁结构的</a:t>
                </a:r>
                <a:r>
                  <a:rPr lang="zh-CN" sz="1400" b="1">
                    <a:solidFill>
                      <a:schemeClr val="tx1">
                        <a:lumMod val="50000"/>
                        <a:lumOff val="50000"/>
                        <a:alpha val="100000"/>
                      </a:schemeClr>
                    </a:solidFill>
                    <a:latin typeface="微软雅黑"/>
                    <a:ea typeface="微软雅黑"/>
                  </a:rPr>
                  <a:t>应力集中</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变形</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及时发现和纠正横坡问题，保证道路桥梁的安全运行</a:t>
                </a:r>
                <a:endParaRPr/>
              </a:p>
            </p:txBody>
          </p:sp>
        </p:grpSp>
      </p:grpSp>
      <p:sp>
        <p:nvSpPr>
          <p:cNvPr id="12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路面横坡检测的重要性及其对道路桥梁的影响</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7" name="" descr="{&quot;isTemplate&quot;:true,&quot;type&quot;:3}"/>
        <p:cNvGrpSpPr/>
        <p:nvPr/>
      </p:nvGrpSpPr>
      <p:grpSpPr>
        <a:xfrm>
          <a:off x="0" y="0"/>
          <a:ext cx="0" cy="0"/>
        </a:xfrm>
      </p:grpSpPr>
      <p:grpSp>
        <p:nvGrpSpPr>
          <p:cNvPr id="128"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29" name=""/>
            <p:cNvGrpSpPr/>
            <p:nvPr/>
          </p:nvGrpSpPr>
          <p:grpSpPr>
            <a:xfrm>
              <a:off x="685800" y="3146904"/>
              <a:ext cx="5760000" cy="3225487"/>
              <a:chOff x="685800" y="3146904"/>
              <a:chExt cx="5760000" cy="3225487"/>
            </a:xfrm>
          </p:grpSpPr>
          <p:sp>
            <p:nvSpPr>
              <p:cNvPr id="130"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路面横坡检测的基本原则包括准确性、可靠性和实用性</a:t>
                </a:r>
                <a:endParaRPr kumimoji="1" lang="en-US" altLang="zh-CN" sz="1800" b="1">
                  <a:solidFill>
                    <a:schemeClr val="bg1"/>
                  </a:solidFill>
                  <a:latin typeface="+mj-ea"/>
                  <a:ea typeface="+mj-ea"/>
                </a:endParaRPr>
              </a:p>
            </p:txBody>
          </p:sp>
          <p:sp>
            <p:nvSpPr>
              <p:cNvPr id="131"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准确性：测量结果应反映道路路面的真实横坡状况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可靠性：测量设备应具有较高的稳定性和一致性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实用性：测量方法应简便易行，适用于不同道路类型和条件</a:t>
                </a:r>
                <a:endParaRPr/>
              </a:p>
            </p:txBody>
          </p:sp>
        </p:grpSp>
        <p:grpSp>
          <p:nvGrpSpPr>
            <p:cNvPr id="132" name=""/>
            <p:cNvGrpSpPr/>
            <p:nvPr/>
          </p:nvGrpSpPr>
          <p:grpSpPr>
            <a:xfrm>
              <a:off x="6016236" y="3146904"/>
              <a:ext cx="5400000" cy="3225487"/>
              <a:chOff x="6016236" y="3146904"/>
              <a:chExt cx="5400000" cy="3225487"/>
            </a:xfrm>
          </p:grpSpPr>
          <p:sp>
            <p:nvSpPr>
              <p:cNvPr id="133"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路面横坡检测的方法主要有人工测量、仪器测量和无人机测量</a:t>
                </a:r>
                <a:endParaRPr kumimoji="1" lang="en-US" altLang="zh-CN" sz="1800" b="1">
                  <a:solidFill>
                    <a:schemeClr val="bg1"/>
                  </a:solidFill>
                  <a:latin typeface="+mj-ea"/>
                  <a:ea typeface="+mj-ea"/>
                </a:endParaRPr>
              </a:p>
            </p:txBody>
          </p:sp>
          <p:sp>
            <p:nvSpPr>
              <p:cNvPr id="134"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人工测量：采用水准仪、坡度尺等工具进行测量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仪器测量：采用横坡仪、激光测距仪等自动化设备进行测量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无人机测量：利用无人机搭载传感器进行远程测量</a:t>
                </a:r>
                <a:endParaRPr/>
              </a:p>
            </p:txBody>
          </p:sp>
        </p:grpSp>
      </p:grpSp>
      <p:sp>
        <p:nvSpPr>
          <p:cNvPr id="13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路面横坡检测的基本原则与方法</a:t>
            </a:r>
            <a:endParaRPr lang="en-US" sz="28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6" name="" descr="{&quot;isTemplate&quot;:true,&quot;type&quot;:2}"/>
        <p:cNvGrpSpPr/>
        <p:nvPr/>
      </p:nvGrpSpPr>
      <p:grpSpPr>
        <a:xfrm>
          <a:off x="0" y="0"/>
          <a:ext cx="0" cy="0"/>
        </a:xfrm>
      </p:grpSpPr>
      <p:sp>
        <p:nvSpPr>
          <p:cNvPr id="137"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路面横坡检测的技术要求与标准</a:t>
            </a:r>
            <a:endParaRPr/>
          </a:p>
        </p:txBody>
      </p:sp>
      <p:sp>
        <p:nvSpPr>
          <p:cNvPr id="138"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9" name="" descr="{&quot;isTemplate&quot;:true,&quot;type&quot;:3}"/>
        <p:cNvGrpSpPr/>
        <p:nvPr/>
      </p:nvGrpSpPr>
      <p:grpSpPr>
        <a:xfrm>
          <a:off x="0" y="0"/>
          <a:ext cx="0" cy="0"/>
        </a:xfrm>
      </p:grpSpPr>
      <p:sp>
        <p:nvSpPr>
          <p:cNvPr id="140"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路面横坡检测的技术要求</a:t>
            </a:r>
            <a:endParaRPr lang="en-US" sz="3600" b="1">
              <a:latin typeface="微软雅黑"/>
              <a:ea typeface="微软雅黑"/>
            </a:endParaRPr>
          </a:p>
        </p:txBody>
      </p:sp>
      <p:sp>
        <p:nvSpPr>
          <p:cNvPr id="141"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路面横坡检测的技术要求包括</a:t>
            </a:r>
            <a:r>
              <a:rPr lang="zh-CN" sz="1400" b="1" spc="300">
                <a:solidFill>
                  <a:schemeClr val="tx1">
                    <a:lumMod val="50000"/>
                    <a:lumOff val="50000"/>
                    <a:alpha val="100000"/>
                  </a:schemeClr>
                </a:solidFill>
                <a:latin typeface="微软雅黑"/>
                <a:ea typeface="微软雅黑"/>
              </a:rPr>
              <a:t>测量精度</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测量范围</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测量频率</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测量精度：横坡测量结果的误差应满足一定的要求</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测量范围：测量设备应能适应不同长度和宽度的道路路面</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测量频率：根据道路类型和交通量，确定合适的测量周期</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路面横坡检测还应考虑</a:t>
            </a:r>
            <a:r>
              <a:rPr lang="zh-CN" sz="1400" b="1" spc="300">
                <a:solidFill>
                  <a:schemeClr val="tx1">
                    <a:lumMod val="50000"/>
                    <a:lumOff val="50000"/>
                    <a:alpha val="100000"/>
                  </a:schemeClr>
                </a:solidFill>
                <a:latin typeface="微软雅黑"/>
                <a:ea typeface="微软雅黑"/>
              </a:rPr>
              <a:t>道路类型</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交通量</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环境条件</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道路类型：不同道路类型（如高速公路、城市道路等）的横坡要求不同</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交通量：交通量大的道路需要更高的测量频率和精度</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环境条件：恶劣环境下的路面横坡检测需要考虑设备的稳定性和安全性</a:t>
            </a:r>
            <a:endParaRPr/>
          </a:p>
        </p:txBody>
      </p:sp>
      <p:cxnSp>
        <p:nvCxnSpPr>
          <p:cNvPr id="142"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3"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4" name="" descr="{&quot;isTemplate&quot;:true,&quot;type&quot;:3}"/>
        <p:cNvGrpSpPr/>
        <p:nvPr/>
      </p:nvGrpSpPr>
      <p:grpSpPr>
        <a:xfrm>
          <a:off x="0" y="0"/>
          <a:ext cx="0" cy="0"/>
        </a:xfrm>
      </p:grpSpPr>
      <p:sp>
        <p:nvSpPr>
          <p:cNvPr id="145"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路面横坡检测的国家标准与行业规范</a:t>
            </a:r>
            <a:endParaRPr lang="en-US" sz="3600" b="1">
              <a:latin typeface="微软雅黑"/>
              <a:ea typeface="微软雅黑"/>
            </a:endParaRPr>
          </a:p>
        </p:txBody>
      </p:sp>
      <p:grpSp>
        <p:nvGrpSpPr>
          <p:cNvPr id="146" name="" descr="{&quot;isTemplate&quot;:true,&quot;type&quot;:&quot;list&quot;,&quot;alignment&quot;:&quot;left&quot;,&quot;alignmentVertical&quot;:&quot;top&quot;,&quot;canOmit&quot;:false,&quot;scalable&quot;:false,&quot;minItemsCount&quot;:-1}"/>
          <p:cNvGrpSpPr/>
          <p:nvPr/>
        </p:nvGrpSpPr>
        <p:grpSpPr>
          <a:xfrm>
            <a:off x="2826111" y="2144759"/>
            <a:ext cx="6539782" cy="4397325"/>
            <a:chOff x="2826110" y="2144759"/>
            <a:chExt cx="6539782" cy="4397325"/>
          </a:xfrm>
        </p:grpSpPr>
        <p:grpSp>
          <p:nvGrpSpPr>
            <p:cNvPr id="147" name=""/>
            <p:cNvGrpSpPr/>
            <p:nvPr/>
          </p:nvGrpSpPr>
          <p:grpSpPr>
            <a:xfrm>
              <a:off x="2826110" y="2144759"/>
              <a:ext cx="2880000" cy="4397325"/>
              <a:chOff x="2826109" y="2144759"/>
              <a:chExt cx="2880000" cy="4397325"/>
            </a:xfrm>
          </p:grpSpPr>
          <p:sp>
            <p:nvSpPr>
              <p:cNvPr id="148" name="椭圆 10" descr="{&quot;isTemplate&quot;:true,&quot;type&quot;:&quot;title&quot;,&quot;canOmit&quot;:false,&quot;range&quot;:0}"/>
              <p:cNvSpPr>
                <a:spLocks noChangeAspect="1"/>
              </p:cNvSpPr>
              <p:nvPr/>
            </p:nvSpPr>
            <p:spPr>
              <a:xfrm>
                <a:off x="2826109"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路面横坡检测的国家标准主要包括GB/T 50344-2004和JTG E60-2008</a:t>
                </a:r>
                <a:endParaRPr kumimoji="1" lang="en-US" altLang="zh-CN" sz="2200" b="1">
                  <a:solidFill>
                    <a:schemeClr val="bg1"/>
                  </a:solidFill>
                  <a:latin typeface="+mj-ea"/>
                  <a:ea typeface="+mj-ea"/>
                </a:endParaRPr>
              </a:p>
            </p:txBody>
          </p:sp>
          <p:sp>
            <p:nvSpPr>
              <p:cNvPr id="149" name="Tencent" descr="{&quot;isTemplate&quot;:true,&quot;type&quot;:&quot;content&quot;,&quot;canOmit&quot;:true,&quot;range&quot;:0}"/>
              <p:cNvSpPr txBox="1"/>
              <p:nvPr/>
            </p:nvSpPr>
            <p:spPr>
              <a:xfrm>
                <a:off x="3006109"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GB/T 50344-2004：道路工程术语标准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JTG E60-2008：公路养护技术规范</a:t>
                </a:r>
                <a:endParaRPr/>
              </a:p>
            </p:txBody>
          </p:sp>
          <p:sp>
            <p:nvSpPr>
              <p:cNvPr id="150" name="Tencent"/>
              <p:cNvSpPr/>
              <p:nvPr/>
            </p:nvSpPr>
            <p:spPr>
              <a:xfrm>
                <a:off x="4015079"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151" name=""/>
            <p:cNvGrpSpPr/>
            <p:nvPr/>
          </p:nvGrpSpPr>
          <p:grpSpPr>
            <a:xfrm>
              <a:off x="6485892" y="2144759"/>
              <a:ext cx="2880000" cy="4397325"/>
              <a:chOff x="6485892" y="2144759"/>
              <a:chExt cx="2880000" cy="4397325"/>
            </a:xfrm>
          </p:grpSpPr>
          <p:sp>
            <p:nvSpPr>
              <p:cNvPr id="152" name="椭圆 11" descr="{&quot;isTemplate&quot;:true,&quot;type&quot;:&quot;title&quot;,&quot;canOmit&quot;:false,&quot;range&quot;:0}"/>
              <p:cNvSpPr>
                <a:spLocks noChangeAspect="1"/>
              </p:cNvSpPr>
              <p:nvPr/>
            </p:nvSpPr>
            <p:spPr>
              <a:xfrm>
                <a:off x="6485892"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行业规范主要包括JT/T 801-2011和JT/T 802-2011</a:t>
                </a:r>
                <a:endParaRPr kumimoji="1" lang="en-US" altLang="zh-CN" sz="2200" b="1">
                  <a:solidFill>
                    <a:schemeClr val="bg1"/>
                  </a:solidFill>
                  <a:latin typeface="+mj-ea"/>
                  <a:ea typeface="+mj-ea"/>
                </a:endParaRPr>
              </a:p>
            </p:txBody>
          </p:sp>
          <p:sp>
            <p:nvSpPr>
              <p:cNvPr id="153" name="Tencent" descr="{&quot;isTemplate&quot;:true,&quot;type&quot;:&quot;content&quot;,&quot;canOmit&quot;:true,&quot;range&quot;:0}"/>
              <p:cNvSpPr txBox="1"/>
              <p:nvPr/>
            </p:nvSpPr>
            <p:spPr>
              <a:xfrm>
                <a:off x="6665892"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JT/T 801-2011：公路工程质量检验评定标准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JT/T 802-2011：公路养护工程质量检验评定标准</a:t>
                </a:r>
                <a:endParaRPr/>
              </a:p>
            </p:txBody>
          </p:sp>
          <p:sp>
            <p:nvSpPr>
              <p:cNvPr id="154" name="Tencent"/>
              <p:cNvSpPr/>
              <p:nvPr/>
            </p:nvSpPr>
            <p:spPr>
              <a:xfrm>
                <a:off x="7674862"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5" name="" descr="{&quot;isTemplate&quot;:true,&quot;type&quot;:3}"/>
        <p:cNvGrpSpPr/>
        <p:nvPr/>
      </p:nvGrpSpPr>
      <p:grpSpPr>
        <a:xfrm>
          <a:off x="0" y="0"/>
          <a:ext cx="0" cy="0"/>
        </a:xfrm>
      </p:grpSpPr>
      <p:grpSp>
        <p:nvGrpSpPr>
          <p:cNvPr id="156"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57" name="Group 628"/>
            <p:cNvGrpSpPr/>
            <p:nvPr/>
          </p:nvGrpSpPr>
          <p:grpSpPr>
            <a:xfrm>
              <a:off x="1197254" y="3971227"/>
              <a:ext cx="11008530" cy="2106887"/>
              <a:chOff x="1197254" y="3971227"/>
              <a:chExt cx="11008530" cy="2106887"/>
            </a:xfrm>
          </p:grpSpPr>
          <p:sp>
            <p:nvSpPr>
              <p:cNvPr id="158"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9"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0"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1"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62"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路面横坡检测的精度要求主要包括纵向精度和横向精度</a:t>
                </a:r>
                <a:endParaRPr/>
              </a:p>
            </p:txBody>
          </p:sp>
          <p:sp>
            <p:nvSpPr>
              <p:cNvPr id="163"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纵向精度：沿道路长度方向的精度要求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横向精度：沿道路宽度方向的精度要求</a:t>
                </a:r>
                <a:endParaRPr/>
              </a:p>
            </p:txBody>
          </p:sp>
        </p:grpSp>
        <p:grpSp>
          <p:nvGrpSpPr>
            <p:cNvPr id="164" name="Group 635"/>
            <p:cNvGrpSpPr/>
            <p:nvPr/>
          </p:nvGrpSpPr>
          <p:grpSpPr>
            <a:xfrm>
              <a:off x="3499345" y="1423099"/>
              <a:ext cx="11008530" cy="2005901"/>
              <a:chOff x="3499345" y="1423099"/>
              <a:chExt cx="11008530" cy="2005901"/>
            </a:xfrm>
          </p:grpSpPr>
          <p:sp>
            <p:nvSpPr>
              <p:cNvPr id="165"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误差分析主要包括系统误差、随机误差和误差传播</a:t>
                </a:r>
                <a:endParaRPr/>
              </a:p>
            </p:txBody>
          </p:sp>
          <p:sp>
            <p:nvSpPr>
              <p:cNvPr id="166"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系统误差：由测量设备、测量方法等因素引起的误差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随机误差：由测量过程中的随机因素引起的误差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误差传播：误差在测量过程中的传递和累积</a:t>
                </a:r>
                <a:endParaRPr/>
              </a:p>
            </p:txBody>
          </p:sp>
          <p:sp>
            <p:nvSpPr>
              <p:cNvPr id="167"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8"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9"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0"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7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路面横坡检测的精度要求与误差分析</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路面横坡检测的常用方法与设备</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2"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路面横坡检测的常用方法</a:t>
            </a:r>
            <a:endParaRPr lang="en-US" sz="3600" b="1">
              <a:latin typeface="微软雅黑"/>
              <a:ea typeface="微软雅黑"/>
            </a:endParaRPr>
          </a:p>
        </p:txBody>
      </p:sp>
      <p:sp>
        <p:nvSpPr>
          <p:cNvPr id="13"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路面横坡检测的常用方法包括</a:t>
            </a:r>
            <a:r>
              <a:rPr lang="zh-CN" sz="1400" b="1" spc="300">
                <a:solidFill>
                  <a:schemeClr val="tx1">
                    <a:lumMod val="50000"/>
                    <a:lumOff val="50000"/>
                    <a:alpha val="100000"/>
                  </a:schemeClr>
                </a:solidFill>
                <a:latin typeface="微软雅黑"/>
                <a:ea typeface="微软雅黑"/>
              </a:rPr>
              <a:t>人工测量法</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仪器测量法</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无人机测量法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人工测量法：采用水准仪、坡度尺等工具进行测量</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仪器测量法：采用横坡仪、激光测距仪等自动化设备进行测量</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无人机测量法：利用无人机搭载传感器进行远程测量</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各种测量方法在实际应用中各有优缺点，需要根据具体情况选择</a:t>
            </a:r>
            <a:endParaRPr/>
          </a:p>
        </p:txBody>
      </p:sp>
      <p:cxnSp>
        <p:nvCxnSpPr>
          <p:cNvPr id="14"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5"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 name="" descr="{&quot;isTemplate&quot;:true,&quot;type&quot;:3}"/>
        <p:cNvGrpSpPr/>
        <p:nvPr/>
      </p:nvGrpSpPr>
      <p:grpSpPr>
        <a:xfrm>
          <a:off x="0" y="0"/>
          <a:ext cx="0" cy="0"/>
        </a:xfrm>
      </p:grpSpPr>
      <p:sp>
        <p:nvSpPr>
          <p:cNvPr id="17"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8"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路面横坡检测设备的种类与选择</a:t>
            </a:r>
            <a:endParaRPr lang="en-US" sz="3600" b="1">
              <a:latin typeface="微软雅黑"/>
              <a:ea typeface="微软雅黑"/>
            </a:endParaRPr>
          </a:p>
        </p:txBody>
      </p:sp>
      <p:sp>
        <p:nvSpPr>
          <p:cNvPr id="19"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路面横坡检测设备主要有</a:t>
            </a:r>
            <a:r>
              <a:rPr lang="zh-CN" sz="1400" b="1" spc="300">
                <a:solidFill>
                  <a:schemeClr val="tx1">
                    <a:lumMod val="50000"/>
                    <a:lumOff val="50000"/>
                    <a:alpha val="100000"/>
                  </a:schemeClr>
                </a:solidFill>
                <a:latin typeface="微软雅黑"/>
                <a:ea typeface="微软雅黑"/>
              </a:rPr>
              <a:t>水准仪</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坡度尺</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横坡仪</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激光测距仪</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无人机</a:t>
            </a:r>
            <a:r>
              <a:rPr lang="zh-CN" sz="1400" spc="300">
                <a:solidFill>
                  <a:schemeClr val="tx1">
                    <a:lumMod val="50000"/>
                    <a:lumOff val="50000"/>
                    <a:alpha val="100000"/>
                  </a:schemeClr>
                </a:solidFill>
                <a:latin typeface="微软雅黑"/>
                <a:ea typeface="微软雅黑"/>
              </a:rPr>
              <a:t>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水准仪：用于测量道路路面的高程，计算横坡</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坡度尺：用于直接测量道路路面的横坡角度</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横坡仪：用于自动测量道路路面的横坡角度和坡度</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激光测距仪：用于测量道路路面的长度、宽度和高度，计算横坡</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无人机：用于远程测量道路路面的横坡，适用于复杂地形和恶劣环境</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设备选择应根据路面横坡检测的需求、预算和条件进行</a:t>
            </a:r>
            <a:endParaRPr/>
          </a:p>
        </p:txBody>
      </p:sp>
      <p:cxnSp>
        <p:nvCxnSpPr>
          <p:cNvPr id="20"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1"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 name="" descr="{&quot;isTemplate&quot;:true,&quot;type&quot;:3}"/>
        <p:cNvGrpSpPr/>
        <p:nvPr/>
      </p:nvGrpSpPr>
      <p:grpSpPr>
        <a:xfrm>
          <a:off x="0" y="0"/>
          <a:ext cx="0" cy="0"/>
        </a:xfrm>
      </p:grpSpPr>
      <p:grpSp>
        <p:nvGrpSpPr>
          <p:cNvPr id="23"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4" name=""/>
            <p:cNvGrpSpPr/>
            <p:nvPr/>
          </p:nvGrpSpPr>
          <p:grpSpPr>
            <a:xfrm>
              <a:off x="685800" y="3146904"/>
              <a:ext cx="5760000" cy="3225487"/>
              <a:chOff x="685800" y="3146904"/>
              <a:chExt cx="5760000" cy="3225487"/>
            </a:xfrm>
          </p:grpSpPr>
          <p:sp>
            <p:nvSpPr>
              <p:cNvPr id="25"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路面横坡检测设备的使用方法主要包括设备架设、数据采集和数据处理</a:t>
                </a:r>
                <a:endParaRPr kumimoji="1" lang="en-US" altLang="zh-CN" sz="1800" b="1">
                  <a:solidFill>
                    <a:schemeClr val="bg1"/>
                  </a:solidFill>
                  <a:latin typeface="+mj-ea"/>
                  <a:ea typeface="+mj-ea"/>
                </a:endParaRPr>
              </a:p>
            </p:txBody>
          </p:sp>
          <p:sp>
            <p:nvSpPr>
              <p:cNvPr id="26"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设备架设：根据设备类型和道路条件，选择合适的架设位置和方式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数据采集：按照设备操作规范，进行测量和记录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数据处理：对采集的数据进行分析处理，计算横坡结果</a:t>
                </a:r>
                <a:endParaRPr/>
              </a:p>
            </p:txBody>
          </p:sp>
        </p:grpSp>
        <p:grpSp>
          <p:nvGrpSpPr>
            <p:cNvPr id="27" name=""/>
            <p:cNvGrpSpPr/>
            <p:nvPr/>
          </p:nvGrpSpPr>
          <p:grpSpPr>
            <a:xfrm>
              <a:off x="6016236" y="3146904"/>
              <a:ext cx="5400000" cy="3225487"/>
              <a:chOff x="6016236" y="3146904"/>
              <a:chExt cx="5400000" cy="3225487"/>
            </a:xfrm>
          </p:grpSpPr>
          <p:sp>
            <p:nvSpPr>
              <p:cNvPr id="28"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使用路面横坡检测设备时需要注意设备安全、数据准确和操作规范</a:t>
                </a:r>
                <a:endParaRPr kumimoji="1" lang="en-US" altLang="zh-CN" sz="1800" b="1">
                  <a:solidFill>
                    <a:schemeClr val="bg1"/>
                  </a:solidFill>
                  <a:latin typeface="+mj-ea"/>
                  <a:ea typeface="+mj-ea"/>
                </a:endParaRPr>
              </a:p>
            </p:txBody>
          </p:sp>
          <p:sp>
            <p:nvSpPr>
              <p:cNvPr id="29"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设备安全：确保设备在测量过程中不受损坏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数据准确：保证测量数据的可靠性和准确性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操作规范：遵守设备操作规范，避免人为误差</a:t>
                </a:r>
                <a:endParaRPr/>
              </a:p>
            </p:txBody>
          </p:sp>
        </p:grpSp>
      </p:grpSp>
      <p:sp>
        <p:nvSpPr>
          <p:cNvPr id="3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路面横坡检测设备的使用方法与注意事项</a:t>
            </a:r>
            <a:endParaRPr lang="en-US" sz="2800" b="1">
              <a:latin typeface="微软雅黑"/>
              <a:ea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https://d.book118.com/565122231311011111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purple">
      <a:dk1>
        <a:srgbClr val="000000"/>
      </a:dk1>
      <a:lt1>
        <a:srgbClr val="FFFFFF"/>
      </a:lt1>
      <a:dk2>
        <a:srgbClr val="291540"/>
      </a:dk2>
      <a:lt2>
        <a:srgbClr val="FFE2FA"/>
      </a:lt2>
      <a:accent1>
        <a:srgbClr val="DD5CBF"/>
      </a:accent1>
      <a:accent2>
        <a:srgbClr val="F595DA"/>
      </a:accent2>
      <a:accent3>
        <a:srgbClr val="92317B"/>
      </a:accent3>
      <a:accent4>
        <a:srgbClr val="BA71F0"/>
      </a:accent4>
      <a:accent5>
        <a:srgbClr val="9135CE"/>
      </a:accent5>
      <a:accent6>
        <a:srgbClr val="5A107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道路桥梁工程技术专业《路面横坡检测》</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2024-09-17T18:16:55.161</cp:lastPrinted>
  <dcterms:created xsi:type="dcterms:W3CDTF">2024-09-17T10:16:55Z</dcterms:created>
  <dcterms:modified xsi:type="dcterms:W3CDTF">2024-09-17T10:16:57Z</dcterms:modified>
</cp:coreProperties>
</file>