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5F6CC54-93E8-470E-BC7C-FACDC7D8401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EFD80E-87CA-4F7F-9FFC-28308DBB5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F48555-FF0A-4778-992F-01DAECC01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69C9E3-EB6A-41D1-B5E2-DAEBBA262E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234F5D-4047-4419-8E5D-2F6DAE2EBA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DEB031-B7E7-4167-B74B-CAD9EEF6DA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0D7B4F-D6EE-414D-A9A7-B054A713B1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F13ADD-0430-4FEA-A163-E1C620A652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1FAA84-DEA8-48B6-A599-2F3C5EA673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B98549-ED05-4F8F-8FAD-8A02D656EC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0C726F-8A42-4476-96C4-2165563B9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715EC1-1430-4A9A-8056-DE1FD5D55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1A5D0DE-988E-4C58-99BA-F3AE424AA64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42C8F21-4722-4806-B308-DB4D2960EBF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143234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有效提高售后服务绩效的步骤指导</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FFFFFF"/>
              </a:solidFill>
              <a:latin typeface="Arial"/>
            </a:endParaRPr>
          </a:p>
          <a:p>
            <a:pPr defTabSz="914400">
              <a:lnSpc>
                <a:spcPct val="100000"/>
              </a:lnSpc>
            </a:pP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有效提高售后服务绩效的必要性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售后服务绩效提升的关键步骤</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优化售后服务流程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提升售后服务人员素质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整合技术支持与创新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有效提高售后服务绩效的必要性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为什么售后服务绩效对企业至关重要</a:t>
            </a:r>
            <a:endParaRPr lang="en-US" sz="3600" b="0" strike="noStrike" spc="-1">
              <a:solidFill>
                <a:schemeClr val="dk1"/>
              </a:solidFill>
              <a:latin typeface="Arial"/>
            </a:endParaRPr>
          </a:p>
        </p:txBody>
      </p:sp>
      <p:sp>
        <p:nvSpPr>
          <p:cNvPr id="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提高产品和服务质量</a:t>
            </a:r>
            <a:endParaRPr lang="en-US" sz="1500" b="0" strike="noStrike" spc="-1">
              <a:solidFill>
                <a:srgbClr val="000000"/>
              </a:solidFill>
              <a:latin typeface="Arial"/>
            </a:endParaRPr>
          </a:p>
        </p:txBody>
      </p:sp>
      <p:sp>
        <p:nvSpPr>
          <p:cNvPr id="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提升客户满意度</a:t>
            </a:r>
            <a:endParaRPr lang="en-US" sz="2200" b="0" strike="noStrike" spc="-1">
              <a:solidFill>
                <a:srgbClr val="000000"/>
              </a:solidFill>
              <a:latin typeface="Arial"/>
            </a:endParaRPr>
          </a:p>
        </p:txBody>
      </p:sp>
      <p:sp>
        <p:nvSpPr>
          <p:cNvPr id="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增加客户黏性</a:t>
            </a:r>
            <a:endParaRPr lang="en-US" sz="1500" b="0" strike="noStrike" spc="-1">
              <a:solidFill>
                <a:srgbClr val="000000"/>
              </a:solidFill>
              <a:latin typeface="Arial"/>
            </a:endParaRPr>
          </a:p>
        </p:txBody>
      </p:sp>
      <p:sp>
        <p:nvSpPr>
          <p:cNvPr id="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建立品牌忠诚度</a:t>
            </a:r>
            <a:endParaRPr lang="en-US" sz="2200" b="0" strike="noStrike" spc="-1">
              <a:solidFill>
                <a:srgbClr val="000000"/>
              </a:solidFill>
              <a:latin typeface="Arial"/>
            </a:endParaRPr>
          </a:p>
        </p:txBody>
      </p:sp>
      <p:sp>
        <p:nvSpPr>
          <p:cNvPr id="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促进企业销售增长</a:t>
            </a:r>
            <a:endParaRPr lang="en-US" sz="1500" b="0" strike="noStrike" spc="-1">
              <a:solidFill>
                <a:srgbClr val="000000"/>
              </a:solidFill>
              <a:latin typeface="Arial"/>
            </a:endParaRPr>
          </a:p>
        </p:txBody>
      </p:sp>
      <p:sp>
        <p:nvSpPr>
          <p:cNvPr id="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增加再购买率</a:t>
            </a:r>
            <a:endParaRPr lang="en-US" sz="2200" b="0" strike="noStrike" spc="-1">
              <a:solidFill>
                <a:srgbClr val="000000"/>
              </a:solidFill>
              <a:latin typeface="Arial"/>
            </a:endParaRPr>
          </a:p>
        </p:txBody>
      </p:sp>
      <p:sp>
        <p:nvSpPr>
          <p:cNvPr id="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8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流程不规范</a:t>
            </a:r>
            <a:endParaRPr lang="en-US" sz="2200" b="0" strike="noStrike" spc="-1">
              <a:solidFill>
                <a:srgbClr val="000000"/>
              </a:solidFill>
              <a:latin typeface="Arial"/>
            </a:endParaRPr>
          </a:p>
        </p:txBody>
      </p:sp>
      <p:sp>
        <p:nvSpPr>
          <p:cNvPr id="9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效率低下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信息不畅通</a:t>
            </a:r>
            <a:endParaRPr lang="en-US" sz="1500" b="0" strike="noStrike" spc="-1">
              <a:solidFill>
                <a:srgbClr val="000000"/>
              </a:solidFill>
              <a:latin typeface="Arial"/>
            </a:endParaRPr>
          </a:p>
        </p:txBody>
      </p:sp>
      <p:sp>
        <p:nvSpPr>
          <p:cNvPr id="9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技术支持不足</a:t>
            </a:r>
            <a:endParaRPr lang="en-US" sz="2200" b="0" strike="noStrike" spc="-1">
              <a:solidFill>
                <a:srgbClr val="000000"/>
              </a:solidFill>
              <a:latin typeface="Arial"/>
            </a:endParaRPr>
          </a:p>
        </p:txBody>
      </p:sp>
      <p:sp>
        <p:nvSpPr>
          <p:cNvPr id="9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缺乏新技术应用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升级维护困难</a:t>
            </a:r>
            <a:endParaRPr lang="en-US" sz="1500" b="0" strike="noStrike" spc="-1">
              <a:solidFill>
                <a:srgbClr val="000000"/>
              </a:solidFill>
              <a:latin typeface="Arial"/>
            </a:endParaRPr>
          </a:p>
        </p:txBody>
      </p:sp>
      <p:sp>
        <p:nvSpPr>
          <p:cNvPr id="9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当前售后服务绩效的挑战</a:t>
            </a:r>
            <a:endParaRPr lang="en-US" sz="3600" b="0" strike="noStrike" spc="-1">
              <a:solidFill>
                <a:schemeClr val="dk1"/>
              </a:solidFill>
              <a:latin typeface="Arial"/>
            </a:endParaRPr>
          </a:p>
        </p:txBody>
      </p:sp>
      <p:sp>
        <p:nvSpPr>
          <p:cNvPr id="9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人员素质不高</a:t>
            </a:r>
            <a:endParaRPr lang="en-US" sz="2200" b="0" strike="noStrike" spc="-1">
              <a:solidFill>
                <a:srgbClr val="000000"/>
              </a:solidFill>
              <a:latin typeface="Arial"/>
            </a:endParaRPr>
          </a:p>
        </p:txBody>
      </p:sp>
      <p:sp>
        <p:nvSpPr>
          <p:cNvPr id="10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缺乏专业技能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沟通能力差</a:t>
            </a:r>
            <a:endParaRPr lang="en-US" sz="1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如何提高售后服务绩效</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优化售后流程，提升效率</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建立完善的售后服务体系</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激励员工持续提升服务水平</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制定绩效考核机制</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提升员工专业技能和服务意识</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加强人员培训</a:t>
            </a:r>
            <a:endParaRPr lang="en-US" sz="3000" b="0" strike="noStrike" spc="-1">
              <a:solidFill>
                <a:srgbClr val="000000"/>
              </a:solidFill>
              <a:latin typeface="Arial"/>
            </a:endParaRPr>
          </a:p>
        </p:txBody>
      </p:sp>
      <p:sp>
        <p:nvSpPr>
          <p:cNvPr id="11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1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成功案例分享</a:t>
            </a:r>
            <a:endParaRPr lang="en-US" sz="3500" b="0" strike="noStrike" spc="-1">
              <a:solidFill>
                <a:srgbClr val="000000"/>
              </a:solidFill>
              <a:latin typeface="Arial"/>
            </a:endParaRPr>
          </a:p>
        </p:txBody>
      </p:sp>
      <p:sp>
        <p:nvSpPr>
          <p:cNvPr id="11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2500" b="0" strike="noStrike" spc="148">
                <a:solidFill>
                  <a:schemeClr val="dk1"/>
                </a:solidFill>
                <a:latin typeface="Arial"/>
                <a:ea typeface="微软雅黑"/>
              </a:rPr>
              <a:t>XXX</a:t>
            </a:r>
            <a:r>
              <a:rPr lang="zh-CN" sz="2500" b="0" strike="noStrike" spc="148">
                <a:solidFill>
                  <a:schemeClr val="dk1"/>
                </a:solidFill>
                <a:latin typeface="Arial"/>
                <a:ea typeface="微软雅黑"/>
              </a:rPr>
              <a:t>公司通过提升售后服务绩效，实现了销售额的翻倍增长。另外，</a:t>
            </a:r>
            <a:r>
              <a:rPr lang="en-US" sz="2500" b="0" strike="noStrike" spc="148">
                <a:solidFill>
                  <a:schemeClr val="dk1"/>
                </a:solidFill>
                <a:latin typeface="Arial"/>
                <a:ea typeface="微软雅黑"/>
              </a:rPr>
              <a:t>XXX</a:t>
            </a:r>
            <a:r>
              <a:rPr lang="zh-CN" sz="2500" b="0" strike="noStrike" spc="148">
                <a:solidFill>
                  <a:schemeClr val="dk1"/>
                </a:solidFill>
                <a:latin typeface="Arial"/>
                <a:ea typeface="微软雅黑"/>
              </a:rPr>
              <a:t>公司通过优化售后服务流程，节约了大量成本。这些成功案例表明，提高售后服务绩效对企业发展至关重要。</a:t>
            </a:r>
            <a:endParaRPr lang="en-US" sz="2500" b="0" strike="noStrike" spc="-1">
              <a:solidFill>
                <a:srgbClr val="000000"/>
              </a:solidFill>
              <a:latin typeface="Arial"/>
            </a:endParaRPr>
          </a:p>
        </p:txBody>
      </p:sp>
      <p:sp>
        <p:nvSpPr>
          <p:cNvPr id="1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更多成功案例</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提高产品质量，快速响应服务需求</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YYY</a:t>
            </a:r>
            <a:r>
              <a:rPr lang="zh-CN" sz="2200" b="1" strike="noStrike" spc="-1">
                <a:solidFill>
                  <a:schemeClr val="dk1"/>
                </a:solidFill>
                <a:latin typeface="微软雅黑"/>
                <a:ea typeface="微软雅黑"/>
              </a:rPr>
              <a:t>公司售后服务绩效提升，客户满意度大增</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精简流程，提高效率</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ZZZ</a:t>
            </a:r>
            <a:r>
              <a:rPr lang="zh-CN" sz="2200" b="1" strike="noStrike" spc="-1">
                <a:solidFill>
                  <a:schemeClr val="dk1"/>
                </a:solidFill>
                <a:latin typeface="微软雅黑"/>
                <a:ea typeface="微软雅黑"/>
              </a:rPr>
              <a:t>公司售后服务流程优化，降低成本</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激励机制明确，奖惩分明</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WWW</a:t>
            </a:r>
            <a:r>
              <a:rPr lang="zh-CN" sz="2200" b="1" strike="noStrike" spc="-1">
                <a:solidFill>
                  <a:schemeClr val="dk1"/>
                </a:solidFill>
                <a:latin typeface="微软雅黑"/>
                <a:ea typeface="微软雅黑"/>
              </a:rPr>
              <a:t>公司制定绩效考核机制，员工积极性高</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售后服务绩效提升的关键步骤</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2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设定具体的达成时间</a:t>
            </a:r>
            <a:endParaRPr lang="en-US" sz="2200" b="0" strike="noStrike" spc="-1">
              <a:solidFill>
                <a:srgbClr val="000000"/>
              </a:solidFill>
              <a:latin typeface="Arial"/>
            </a:endParaRPr>
          </a:p>
        </p:txBody>
      </p:sp>
      <p:sp>
        <p:nvSpPr>
          <p:cNvPr id="13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短期目标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中期目标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长期目标</a:t>
            </a:r>
            <a:endParaRPr lang="en-US" sz="1500" b="0" strike="noStrike" spc="-1">
              <a:solidFill>
                <a:srgbClr val="000000"/>
              </a:solidFill>
              <a:latin typeface="Arial"/>
            </a:endParaRPr>
          </a:p>
        </p:txBody>
      </p:sp>
      <p:sp>
        <p:nvSpPr>
          <p:cNvPr id="13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设立明确的绩效目标</a:t>
            </a:r>
            <a:endParaRPr lang="en-US" sz="3600" b="0" strike="noStrike" spc="-1">
              <a:solidFill>
                <a:schemeClr val="dk1"/>
              </a:solidFill>
              <a:latin typeface="Arial"/>
            </a:endParaRPr>
          </a:p>
        </p:txBody>
      </p:sp>
      <p:sp>
        <p:nvSpPr>
          <p:cNvPr id="13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确定关键指标</a:t>
            </a:r>
            <a:endParaRPr lang="en-US" sz="2200" b="0" strike="noStrike" spc="-1">
              <a:solidFill>
                <a:srgbClr val="000000"/>
              </a:solidFill>
              <a:latin typeface="Arial"/>
            </a:endParaRPr>
          </a:p>
        </p:txBody>
      </p:sp>
      <p:sp>
        <p:nvSpPr>
          <p:cNvPr id="14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销售量</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客户满意度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处理时效</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建立科学的绩效考核体系</a:t>
            </a:r>
            <a:endParaRPr lang="en-US" sz="3600" b="0" strike="noStrike" spc="-1">
              <a:solidFill>
                <a:schemeClr val="dk1"/>
              </a:solidFill>
              <a:latin typeface="Arial"/>
            </a:endParaRPr>
          </a:p>
        </p:txBody>
      </p:sp>
      <p:sp>
        <p:nvSpPr>
          <p:cNvPr id="14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基于数据的量化评估</a:t>
            </a:r>
            <a:endParaRPr lang="en-US" sz="1500" b="0" strike="noStrike" spc="-1">
              <a:solidFill>
                <a:srgbClr val="000000"/>
              </a:solidFill>
              <a:latin typeface="Arial"/>
            </a:endParaRPr>
          </a:p>
        </p:txBody>
      </p:sp>
      <p:sp>
        <p:nvSpPr>
          <p:cNvPr id="14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量化考核标准</a:t>
            </a:r>
            <a:endParaRPr lang="en-US" sz="2200" b="0" strike="noStrike" spc="-1">
              <a:solidFill>
                <a:srgbClr val="000000"/>
              </a:solidFill>
              <a:latin typeface="Arial"/>
            </a:endParaRPr>
          </a:p>
        </p:txBody>
      </p:sp>
      <p:sp>
        <p:nvSpPr>
          <p:cNvPr id="14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持续优化绩效考核体系</a:t>
            </a:r>
            <a:endParaRPr lang="en-US" sz="1500" b="0" strike="noStrike" spc="-1">
              <a:solidFill>
                <a:srgbClr val="000000"/>
              </a:solidFill>
              <a:latin typeface="Arial"/>
            </a:endParaRPr>
          </a:p>
        </p:txBody>
      </p:sp>
      <p:sp>
        <p:nvSpPr>
          <p:cNvPr id="14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定期评估与调整</a:t>
            </a:r>
            <a:endParaRPr lang="en-US" sz="2200" b="0" strike="noStrike" spc="-1">
              <a:solidFill>
                <a:srgbClr val="000000"/>
              </a:solidFill>
              <a:latin typeface="Arial"/>
            </a:endParaRPr>
          </a:p>
        </p:txBody>
      </p:sp>
      <p:sp>
        <p:nvSpPr>
          <p:cNvPr id="14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加强团队协作与沟通</a:t>
            </a:r>
            <a:endParaRPr lang="en-US" sz="3600" b="0" strike="noStrike" spc="-1">
              <a:solidFill>
                <a:schemeClr val="dk1"/>
              </a:solidFill>
              <a:latin typeface="Arial"/>
            </a:endParaRPr>
          </a:p>
        </p:txBody>
      </p:sp>
      <p:sp>
        <p:nvSpPr>
          <p:cNvPr id="15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跨部门共享数据和资源</a:t>
            </a:r>
            <a:endParaRPr lang="en-US" sz="2000" b="0" strike="noStrike" spc="-1">
              <a:solidFill>
                <a:srgbClr val="000000"/>
              </a:solidFill>
              <a:latin typeface="Arial"/>
            </a:endParaRPr>
          </a:p>
        </p:txBody>
      </p:sp>
      <p:sp>
        <p:nvSpPr>
          <p:cNvPr id="15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建立信息共享机制</a:t>
            </a:r>
            <a:endParaRPr lang="en-US" sz="3000" b="0" strike="noStrike" spc="-1">
              <a:solidFill>
                <a:srgbClr val="000000"/>
              </a:solidFill>
              <a:latin typeface="Arial"/>
            </a:endParaRPr>
          </a:p>
        </p:txBody>
      </p:sp>
      <p:sp>
        <p:nvSpPr>
          <p:cNvPr id="15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协作解决问题，提升效率</a:t>
            </a:r>
            <a:endParaRPr lang="en-US" sz="2000" b="0" strike="noStrike" spc="-1">
              <a:solidFill>
                <a:srgbClr val="000000"/>
              </a:solidFill>
              <a:latin typeface="Arial"/>
            </a:endParaRPr>
          </a:p>
        </p:txBody>
      </p:sp>
      <p:sp>
        <p:nvSpPr>
          <p:cNvPr id="15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促进团队合作</a:t>
            </a:r>
            <a:endParaRPr lang="en-US" sz="3000" b="0" strike="noStrike" spc="-1">
              <a:solidFill>
                <a:srgbClr val="000000"/>
              </a:solidFill>
              <a:latin typeface="Arial"/>
            </a:endParaRPr>
          </a:p>
        </p:txBody>
      </p:sp>
      <p:sp>
        <p:nvSpPr>
          <p:cNvPr id="15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激励员工积极性</a:t>
            </a:r>
            <a:endParaRPr lang="en-US" sz="3600" b="0" strike="noStrike" spc="-1">
              <a:solidFill>
                <a:schemeClr val="dk1"/>
              </a:solidFill>
              <a:latin typeface="Arial"/>
            </a:endParaRPr>
          </a:p>
        </p:txBody>
      </p:sp>
      <p:sp>
        <p:nvSpPr>
          <p:cNvPr id="16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员工的积极性直接影响售后服务绩效，设立奖励机制和提供培训与晋升机会可以激发员工的工作热情和创造力，从而提升整体绩效水平。</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建立科学的绩效考核体系</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建立科学的绩效考核体系是售后服务绩效提升的重要步骤。量化考核标准能够客观评估员工的表现，定期评估与调整可以及时发现问题并做出改进。</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促进团队合作</a:t>
            </a:r>
            <a:endParaRPr lang="en-US" sz="2200" b="0" strike="noStrike" spc="-1">
              <a:solidFill>
                <a:srgbClr val="000000"/>
              </a:solidFill>
              <a:latin typeface="Arial"/>
            </a:endParaRPr>
          </a:p>
        </p:txBody>
      </p:sp>
      <p:sp>
        <p:nvSpPr>
          <p:cNvPr id="16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定期会议</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目标协商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团队建设</a:t>
            </a:r>
            <a:endParaRPr lang="en-US" sz="1500" b="0" strike="noStrike" spc="-1">
              <a:solidFill>
                <a:srgbClr val="000000"/>
              </a:solidFill>
              <a:latin typeface="Arial"/>
            </a:endParaRPr>
          </a:p>
        </p:txBody>
      </p:sp>
      <p:sp>
        <p:nvSpPr>
          <p:cNvPr id="16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跨部门合作</a:t>
            </a:r>
            <a:endParaRPr lang="en-US" sz="2200" b="0" strike="noStrike" spc="-1">
              <a:solidFill>
                <a:srgbClr val="000000"/>
              </a:solidFill>
              <a:latin typeface="Arial"/>
            </a:endParaRPr>
          </a:p>
        </p:txBody>
      </p:sp>
      <p:sp>
        <p:nvSpPr>
          <p:cNvPr id="17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协同解决问题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资源共享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共同目标</a:t>
            </a:r>
            <a:endParaRPr lang="en-US" sz="1500" b="0" strike="noStrike" spc="-1">
              <a:solidFill>
                <a:srgbClr val="000000"/>
              </a:solidFill>
              <a:latin typeface="Arial"/>
            </a:endParaRPr>
          </a:p>
        </p:txBody>
      </p:sp>
      <p:sp>
        <p:nvSpPr>
          <p:cNvPr id="17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加强团队协作与沟通</a:t>
            </a:r>
            <a:endParaRPr lang="en-US" sz="3600" b="0" strike="noStrike" spc="-1">
              <a:solidFill>
                <a:schemeClr val="dk1"/>
              </a:solidFill>
              <a:latin typeface="Arial"/>
            </a:endParaRPr>
          </a:p>
        </p:txBody>
      </p:sp>
      <p:sp>
        <p:nvSpPr>
          <p:cNvPr id="17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建立信息共享机制</a:t>
            </a:r>
            <a:endParaRPr lang="en-US" sz="2200" b="0" strike="noStrike" spc="-1">
              <a:solidFill>
                <a:srgbClr val="000000"/>
              </a:solidFill>
              <a:latin typeface="Arial"/>
            </a:endParaRPr>
          </a:p>
        </p:txBody>
      </p:sp>
      <p:sp>
        <p:nvSpPr>
          <p:cNvPr id="17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共享数据</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实时沟通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协作项目</a:t>
            </a:r>
            <a:endParaRPr lang="en-US" sz="1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激励员工积极性</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工资奖金、福利待遇</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设立奖励机制</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专业技能培训、晋升路径规划</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提供培训与晋升机会</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设立明确的绩效目标</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销售量、客户满意度</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确定关键指标</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短期目标、长期目标</a:t>
            </a:r>
            <a:endParaRPr lang="en-US" sz="2000" b="0" strike="noStrike" spc="-1">
              <a:solidFill>
                <a:srgbClr val="000000"/>
              </a:solidFill>
              <a:latin typeface="Arial"/>
            </a:endParaRPr>
          </a:p>
        </p:txBody>
      </p:sp>
      <p:sp>
        <p:nvSpPr>
          <p:cNvPr id="19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设定达成时间</a:t>
            </a:r>
            <a:endParaRPr lang="en-US" sz="3000" b="0" strike="noStrike" spc="-1">
              <a:solidFill>
                <a:srgbClr val="000000"/>
              </a:solidFill>
              <a:latin typeface="Arial"/>
            </a:endParaRPr>
          </a:p>
        </p:txBody>
      </p:sp>
      <p:sp>
        <p:nvSpPr>
          <p:cNvPr id="19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9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9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优化售后服务流程</a:t>
            </a:r>
            <a:endParaRPr lang="en-US" sz="3600" b="0" strike="noStrike" spc="-1">
              <a:solidFill>
                <a:schemeClr val="dk1"/>
              </a:solidFill>
              <a:latin typeface="Arial"/>
            </a:endParaRPr>
          </a:p>
        </p:txBody>
      </p:sp>
      <p:sp>
        <p:nvSpPr>
          <p:cNvPr id="20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流程中出现的瓶颈</a:t>
            </a:r>
            <a:endParaRPr lang="en-US" sz="2200" b="0" strike="noStrike" spc="-1">
              <a:solidFill>
                <a:srgbClr val="000000"/>
              </a:solidFill>
              <a:latin typeface="Arial"/>
            </a:endParaRPr>
          </a:p>
        </p:txBody>
      </p:sp>
      <p:sp>
        <p:nvSpPr>
          <p:cNvPr id="2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分析现有流程存在的问题</a:t>
            </a:r>
            <a:endParaRPr lang="en-US" sz="3600" b="0" strike="noStrike" spc="-1">
              <a:solidFill>
                <a:schemeClr val="dk1"/>
              </a:solidFill>
              <a:latin typeface="Arial"/>
            </a:endParaRPr>
          </a:p>
        </p:txBody>
      </p:sp>
      <p:sp>
        <p:nvSpPr>
          <p:cNvPr id="2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引起客户抱怨的痛点</a:t>
            </a:r>
            <a:endParaRPr lang="en-US" sz="2200" b="0" strike="noStrike" spc="-1">
              <a:solidFill>
                <a:srgbClr val="000000"/>
              </a:solidFill>
              <a:latin typeface="Arial"/>
            </a:endParaRPr>
          </a:p>
        </p:txBody>
      </p:sp>
      <p:sp>
        <p:nvSpPr>
          <p:cNvPr id="2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21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设计高效的售后服务流程</a:t>
            </a:r>
            <a:endParaRPr lang="en-US" sz="3600" b="0" strike="noStrike" spc="-1">
              <a:solidFill>
                <a:schemeClr val="dk1"/>
              </a:solidFill>
              <a:latin typeface="Arial"/>
            </a:endParaRPr>
          </a:p>
        </p:txBody>
      </p:sp>
      <p:sp>
        <p:nvSpPr>
          <p:cNvPr id="21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简化操作流程，提高效率</a:t>
            </a:r>
            <a:endParaRPr lang="en-US" sz="2000" b="0" strike="noStrike" spc="-1">
              <a:solidFill>
                <a:srgbClr val="000000"/>
              </a:solidFill>
              <a:latin typeface="Arial"/>
            </a:endParaRPr>
          </a:p>
        </p:txBody>
      </p:sp>
      <p:sp>
        <p:nvSpPr>
          <p:cNvPr id="21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精简流程，避免繁琐步骤</a:t>
            </a:r>
            <a:endParaRPr lang="en-US" sz="3000" b="0" strike="noStrike" spc="-1">
              <a:solidFill>
                <a:srgbClr val="000000"/>
              </a:solidFill>
              <a:latin typeface="Arial"/>
            </a:endParaRPr>
          </a:p>
        </p:txBody>
      </p:sp>
      <p:sp>
        <p:nvSpPr>
          <p:cNvPr id="21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1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22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规范服务流程，确保质量</a:t>
            </a:r>
            <a:endParaRPr lang="en-US" sz="2000" b="0" strike="noStrike" spc="-1">
              <a:solidFill>
                <a:srgbClr val="000000"/>
              </a:solidFill>
              <a:latin typeface="Arial"/>
            </a:endParaRPr>
          </a:p>
        </p:txBody>
      </p:sp>
      <p:sp>
        <p:nvSpPr>
          <p:cNvPr id="22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制定清晰的处理标准和时限</a:t>
            </a:r>
            <a:endParaRPr lang="en-US" sz="3000" b="0" strike="noStrike" spc="-1">
              <a:solidFill>
                <a:srgbClr val="000000"/>
              </a:solidFill>
              <a:latin typeface="Arial"/>
            </a:endParaRPr>
          </a:p>
        </p:txBody>
      </p:sp>
      <p:sp>
        <p:nvSpPr>
          <p:cNvPr id="22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采用信息化工具提升效率</a:t>
            </a:r>
            <a:endParaRPr lang="en-US" sz="3600" b="0" strike="noStrike" spc="-1">
              <a:solidFill>
                <a:schemeClr val="dk1"/>
              </a:solidFill>
              <a:latin typeface="Arial"/>
            </a:endParaRPr>
          </a:p>
        </p:txBody>
      </p:sp>
      <p:sp>
        <p:nvSpPr>
          <p:cNvPr id="2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集中客户信息，提高服务质量</a:t>
            </a:r>
            <a:endParaRPr lang="en-US" sz="1500" b="0" strike="noStrike" spc="-1">
              <a:solidFill>
                <a:srgbClr val="000000"/>
              </a:solidFill>
              <a:latin typeface="Arial"/>
            </a:endParaRPr>
          </a:p>
        </p:txBody>
      </p:sp>
      <p:sp>
        <p:nvSpPr>
          <p:cNvPr id="2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引入</a:t>
            </a:r>
            <a:r>
              <a:rPr lang="en-US" sz="2200" b="1" strike="noStrike" spc="-1">
                <a:solidFill>
                  <a:schemeClr val="dk1"/>
                </a:solidFill>
                <a:latin typeface="微软雅黑"/>
                <a:ea typeface="微软雅黑"/>
              </a:rPr>
              <a:t>CRM</a:t>
            </a:r>
            <a:r>
              <a:rPr lang="zh-CN" sz="2200" b="1" strike="noStrike" spc="-1">
                <a:solidFill>
                  <a:schemeClr val="dk1"/>
                </a:solidFill>
                <a:latin typeface="微软雅黑"/>
                <a:ea typeface="微软雅黑"/>
              </a:rPr>
              <a:t>系统进行客户管理</a:t>
            </a:r>
            <a:endParaRPr lang="en-US" sz="2200" b="0" strike="noStrike" spc="-1">
              <a:solidFill>
                <a:srgbClr val="000000"/>
              </a:solidFill>
              <a:latin typeface="Arial"/>
            </a:endParaRPr>
          </a:p>
        </p:txBody>
      </p:sp>
      <p:sp>
        <p:nvSpPr>
          <p:cNvPr id="2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数据驱动决策，提升运营效率</a:t>
            </a:r>
            <a:endParaRPr lang="en-US" sz="1500" b="0" strike="noStrike" spc="-1">
              <a:solidFill>
                <a:srgbClr val="000000"/>
              </a:solidFill>
              <a:latin typeface="Arial"/>
            </a:endParaRPr>
          </a:p>
        </p:txBody>
      </p:sp>
      <p:sp>
        <p:nvSpPr>
          <p:cNvPr id="2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利用大数据分析优化流程</a:t>
            </a:r>
            <a:endParaRPr lang="en-US" sz="2200" b="0" strike="noStrike" spc="-1">
              <a:solidFill>
                <a:srgbClr val="000000"/>
              </a:solidFill>
              <a:latin typeface="Arial"/>
            </a:endParaRPr>
          </a:p>
        </p:txBody>
      </p:sp>
      <p:sp>
        <p:nvSpPr>
          <p:cNvPr id="2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23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持续改进售后服务流程</a:t>
            </a:r>
            <a:endParaRPr lang="en-US" sz="3500" b="0" strike="noStrike" spc="-1">
              <a:solidFill>
                <a:srgbClr val="000000"/>
              </a:solidFill>
              <a:latin typeface="Arial"/>
            </a:endParaRPr>
          </a:p>
        </p:txBody>
      </p:sp>
      <p:sp>
        <p:nvSpPr>
          <p:cNvPr id="23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持续改进是售后服务的关键，定期召开流程改进会议可以及时发现问题并解决。同时，关注客户反馈意见，及时调整流程，保持售后服务的优质水平。</a:t>
            </a:r>
            <a:endParaRPr lang="en-US" sz="2500" b="0" strike="noStrike" spc="-1">
              <a:solidFill>
                <a:srgbClr val="000000"/>
              </a:solidFill>
              <a:latin typeface="Arial"/>
            </a:endParaRPr>
          </a:p>
        </p:txBody>
      </p:sp>
      <p:sp>
        <p:nvSpPr>
          <p:cNvPr id="23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https://d.book118.com/565143234013011130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166</Paragraphs>
  <Slides>23</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有效提高售后服务绩效的步骤指导</vt:lpstr>
      <vt:lpstr>目录</vt:lpstr>
      <vt:lpstr>第1章 有效提高售后服务绩效的必要性</vt:lpstr>
      <vt:lpstr>为什么售后服务绩效对企业至关重要</vt:lpstr>
      <vt:lpstr>当前售后服务绩效的挑战</vt:lpstr>
      <vt:lpstr>如何提高售后服务绩效</vt:lpstr>
      <vt:lpstr> </vt:lpstr>
      <vt:lpstr>更多成功案例</vt:lpstr>
      <vt:lpstr>第2章 售后服务绩效提升的关键步骤</vt:lpstr>
      <vt:lpstr>设立明确的绩效目标</vt:lpstr>
      <vt:lpstr>建立科学的绩效考核体系</vt:lpstr>
      <vt:lpstr>加强团队协作与沟通</vt:lpstr>
      <vt:lpstr>激励员工积极性</vt:lpstr>
      <vt:lpstr> </vt:lpstr>
      <vt:lpstr>加强团队协作与沟通</vt:lpstr>
      <vt:lpstr>激励员工积极性</vt:lpstr>
      <vt:lpstr>设立明确的绩效目标</vt:lpstr>
      <vt:lpstr>第3章 优化售后服务流程</vt:lpstr>
      <vt:lpstr>分析现有流程存在的问题</vt:lpstr>
      <vt:lpstr>设计高效的售后服务流程</vt:lpstr>
      <vt:lpstr>采用信息化工具提升效率</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2024-09-29T14:15:04.985</cp:lastPrinted>
  <dcterms:created xsi:type="dcterms:W3CDTF">2024-09-29T06:15:05Z</dcterms:created>
  <dcterms:modified xsi:type="dcterms:W3CDTF">2024-09-29T06:15:07Z</dcterms:modified>
</cp:coreProperties>
</file>