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2"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2" r:id="rId21"/>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tags" Target="tags/tag1.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6CC1874-248D-4013-8F0F-EEC8C8284BC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0A6BAB5-9425-4095-8D0D-2E8ADE86E1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2B32DFF-F95F-46B8-B420-6D5F2530E8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B30466E-147D-47AD-A4D6-EED333C1A70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658770D-FC05-48E3-A710-D1ED6151FB8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78F7EA2-3A7B-40A9-8D45-EF156BB9B4C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7A88DD2-EB5F-4EC0-9614-48F657F0C05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64B64CD-8BE5-4ACE-811D-CC1048E6AF6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6BAF656-6D17-45BA-B031-C0D3E07C89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3FBE36A-4456-4D67-B2C6-188BE141273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A466FAF-B829-4C53-944A-E4C9C1C2BD6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AD3777E-A810-4AB9-9164-8A35CA91FB68}" type="datetimeFigureOut">
              <a:rPr lang="zh-CN" altLang="en-US">
                <a:solidFill>
                  <a:prstClr val="black">
                    <a:tint val="75000"/>
                  </a:prstClr>
                </a:solidFill>
              </a:rPr>
              <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397B7494-9C04-4A59-BAFA-581AC75AD96E}" type="slidenum">
              <a:rPr lang="zh-CN" altLang="en-US">
                <a:solidFill>
                  <a:prstClr val="black">
                    <a:tint val="75000"/>
                  </a:prstClr>
                </a:solidFill>
              </a:rPr>
              <a:t/>
            </a:fld>
            <a:endParaRPr lang="zh-CN" altLang="en-US">
              <a:solidFill>
                <a:prstClr val="black">
                  <a:tint val="75000"/>
                </a:prstClr>
              </a:solidFill>
            </a:endParaRP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AD3777E-A810-4AB9-9164-8A35CA91FB68}" type="datetimeFigureOut">
              <a:rPr lang="zh-CN" altLang="en-US">
                <a:solidFill>
                  <a:prstClr val="black">
                    <a:tint val="75000"/>
                  </a:prstClr>
                </a:solidFill>
              </a:rPr>
              <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397B7494-9C04-4A59-BAFA-581AC75AD96E}" type="slidenum">
              <a:rPr lang="zh-CN" altLang="en-US">
                <a:solidFill>
                  <a:prstClr val="black">
                    <a:tint val="75000"/>
                  </a:prstClr>
                </a:solidFill>
              </a:rPr>
              <a:t/>
            </a:fld>
            <a:endParaRPr lang="zh-CN" altLang="en-US">
              <a:solidFill>
                <a:prstClr val="black">
                  <a:tint val="75000"/>
                </a:prstClr>
              </a:solidFill>
            </a:endParaRP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BAD3777E-A810-4AB9-9164-8A35CA91FB68}" type="datetimeFigureOut">
              <a:rPr lang="zh-CN" altLang="en-US">
                <a:solidFill>
                  <a:prstClr val="black">
                    <a:tint val="75000"/>
                  </a:prstClr>
                </a:solidFill>
              </a:rPr>
              <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397B7494-9C04-4A59-BAFA-581AC75AD96E}" type="slidenum">
              <a:rPr lang="zh-CN" altLang="en-US">
                <a:solidFill>
                  <a:prstClr val="black">
                    <a:tint val="75000"/>
                  </a:prstClr>
                </a:solidFill>
              </a:rPr>
              <a:t/>
            </a:fld>
            <a:endParaRPr lang="zh-CN" altLang="en-US">
              <a:solidFill>
                <a:prstClr val="black">
                  <a:tint val="75000"/>
                </a:prstClr>
              </a:solidFill>
            </a:endParaRP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AD3777E-A810-4AB9-9164-8A35CA91FB68}" type="datetimeFigureOut">
              <a:rPr lang="zh-CN" altLang="en-US">
                <a:solidFill>
                  <a:prstClr val="black">
                    <a:tint val="75000"/>
                  </a:prstClr>
                </a:solidFill>
              </a:rPr>
              <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397B7494-9C04-4A59-BAFA-581AC75AD96E}" type="slidenum">
              <a:rPr lang="zh-CN" altLang="en-US">
                <a:solidFill>
                  <a:prstClr val="black">
                    <a:tint val="75000"/>
                  </a:prstClr>
                </a:solidFill>
              </a:rPr>
              <a:t/>
            </a:fld>
            <a:endParaRPr lang="zh-CN" altLang="en-US">
              <a:solidFill>
                <a:prstClr val="black">
                  <a:tint val="75000"/>
                </a:prstClr>
              </a:solidFill>
            </a:endParaRP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AD3777E-A810-4AB9-9164-8A35CA91FB68}" type="datetimeFigureOut">
              <a:rPr lang="zh-CN" altLang="en-US">
                <a:solidFill>
                  <a:prstClr val="black">
                    <a:tint val="75000"/>
                  </a:prstClr>
                </a:solidFill>
              </a:rPr>
              <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397B7494-9C04-4A59-BAFA-581AC75AD96E}" type="slidenum">
              <a:rPr lang="zh-CN" altLang="en-US">
                <a:solidFill>
                  <a:prstClr val="black">
                    <a:tint val="75000"/>
                  </a:prstClr>
                </a:solidFill>
              </a:rPr>
              <a:t/>
            </a:fld>
            <a:endParaRPr lang="zh-CN" altLang="en-US">
              <a:solidFill>
                <a:prstClr val="black">
                  <a:tint val="75000"/>
                </a:prstClr>
              </a:solidFill>
            </a:endParaRP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AD3777E-A810-4AB9-9164-8A35CA91FB68}" type="datetimeFigureOut">
              <a:rPr lang="zh-CN" altLang="en-US">
                <a:solidFill>
                  <a:prstClr val="black">
                    <a:tint val="75000"/>
                  </a:prstClr>
                </a:solidFill>
              </a:rPr>
              <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397B7494-9C04-4A59-BAFA-581AC75AD96E}" type="slidenum">
              <a:rPr lang="zh-CN" altLang="en-US">
                <a:solidFill>
                  <a:prstClr val="black">
                    <a:tint val="75000"/>
                  </a:prstClr>
                </a:solidFill>
              </a:rPr>
              <a:t/>
            </a:fld>
            <a:endParaRPr lang="zh-CN" altLang="en-US">
              <a:solidFill>
                <a:prstClr val="black">
                  <a:tint val="75000"/>
                </a:prstClr>
              </a:solidFill>
            </a:endParaRP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BAD3777E-A810-4AB9-9164-8A35CA91FB68}" type="datetimeFigureOut">
              <a:rPr lang="zh-CN" altLang="en-US">
                <a:solidFill>
                  <a:prstClr val="black">
                    <a:tint val="75000"/>
                  </a:prstClr>
                </a:solidFill>
              </a:rPr>
              <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397B7494-9C04-4A59-BAFA-581AC75AD96E}" type="slidenum">
              <a:rPr lang="zh-CN" altLang="en-US">
                <a:solidFill>
                  <a:prstClr val="black">
                    <a:tint val="75000"/>
                  </a:prstClr>
                </a:solidFill>
              </a:rPr>
              <a:t/>
            </a:fld>
            <a:endParaRPr lang="zh-CN" altLang="en-US">
              <a:solidFill>
                <a:prstClr val="black">
                  <a:tint val="75000"/>
                </a:prstClr>
              </a:solidFill>
            </a:endParaRP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BAD3777E-A810-4AB9-9164-8A35CA91FB68}" type="datetimeFigureOut">
              <a:rPr lang="zh-CN" altLang="en-US">
                <a:solidFill>
                  <a:prstClr val="black">
                    <a:tint val="75000"/>
                  </a:prstClr>
                </a:solidFill>
              </a:rPr>
              <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397B7494-9C04-4A59-BAFA-581AC75AD96E}" type="slidenum">
              <a:rPr lang="zh-CN" altLang="en-US">
                <a:solidFill>
                  <a:prstClr val="black">
                    <a:tint val="75000"/>
                  </a:prstClr>
                </a:solidFill>
              </a:rPr>
              <a:t/>
            </a:fld>
            <a:endParaRPr lang="zh-CN" altLang="en-US">
              <a:solidFill>
                <a:prstClr val="black">
                  <a:tint val="75000"/>
                </a:prstClr>
              </a:solidFill>
            </a:endParaRP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BAD3777E-A810-4AB9-9164-8A35CA91FB68}" type="datetimeFigureOut">
              <a:rPr lang="zh-CN" altLang="en-US">
                <a:solidFill>
                  <a:prstClr val="black">
                    <a:tint val="75000"/>
                  </a:prstClr>
                </a:solidFill>
              </a:rPr>
              <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397B7494-9C04-4A59-BAFA-581AC75AD96E}" type="slidenum">
              <a:rPr lang="zh-CN" altLang="en-US">
                <a:solidFill>
                  <a:prstClr val="black">
                    <a:tint val="75000"/>
                  </a:prstClr>
                </a:solidFill>
              </a:rPr>
              <a:t/>
            </a:fld>
            <a:endParaRPr lang="zh-CN" altLang="en-US">
              <a:solidFill>
                <a:prstClr val="black">
                  <a:tint val="75000"/>
                </a:prstClr>
              </a:solidFill>
            </a:endParaRP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AD3777E-A810-4AB9-9164-8A35CA91FB68}" type="datetimeFigureOut">
              <a:rPr lang="zh-CN" altLang="en-US">
                <a:solidFill>
                  <a:prstClr val="black">
                    <a:tint val="75000"/>
                  </a:prstClr>
                </a:solidFill>
              </a:rPr>
              <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397B7494-9C04-4A59-BAFA-581AC75AD96E}" type="slidenum">
              <a:rPr lang="zh-CN" altLang="en-US">
                <a:solidFill>
                  <a:prstClr val="black">
                    <a:tint val="75000"/>
                  </a:prstClr>
                </a:solidFill>
              </a:rPr>
              <a:t/>
            </a:fld>
            <a:endParaRPr lang="zh-CN" altLang="en-US">
              <a:solidFill>
                <a:prstClr val="black">
                  <a:tint val="75000"/>
                </a:prstClr>
              </a:solidFill>
            </a:endParaRP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 文本">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AD3777E-A810-4AB9-9164-8A35CA91FB68}" type="datetimeFigureOut">
              <a:rPr lang="zh-CN" altLang="en-US">
                <a:solidFill>
                  <a:prstClr val="black">
                    <a:tint val="75000"/>
                  </a:prstClr>
                </a:solidFill>
              </a:rPr>
              <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397B7494-9C04-4A59-BAFA-581AC75AD96E}" type="slidenum">
              <a:rPr lang="zh-CN" altLang="en-US">
                <a:solidFill>
                  <a:prstClr val="black">
                    <a:tint val="75000"/>
                  </a:prstClr>
                </a:solidFill>
              </a:rPr>
              <a:t/>
            </a:fld>
            <a:endParaRPr lang="zh-CN" altLang="en-US">
              <a:solidFill>
                <a:prstClr val="black">
                  <a:tint val="75000"/>
                </a:prstClr>
              </a:solidFill>
            </a:endParaRP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_节标题">
    <p:spTree>
      <p:nvGrpSpPr>
        <p:cNvPr id="1" name=""/>
        <p:cNvGrpSpPr/>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image" Target="file:///D:\qq&#25991;&#20214;\712321467\Image\C2C\Image2\%7b75232B38-A165-1FB7-499C-2E1C792CACB5%7d.png" TargetMode="External" /><Relationship Id="rId14" Type="http://schemas.openxmlformats.org/officeDocument/2006/relationships/image" Target="../media/image1.png" /><Relationship Id="rId15" Type="http://schemas.openxmlformats.org/officeDocument/2006/relationships/image" Target="../media/image2.jpeg" /><Relationship Id="rId16"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dpi="0" rotWithShape="1">
          <a:blip r:embed="rId15">
            <a:lum/>
          </a:blip>
          <a:stretch>
            <a:fillRect/>
          </a:stretch>
        </a:blipFill>
        <a:effectLst/>
      </p:bgPr>
    </p:bg>
    <p:spTree>
      <p:nvGrpSpPr>
        <p:cNvPr id="1" name=""/>
        <p:cNvGrpSpPr/>
        <p:nvPr/>
      </p:nvGrpSpPr>
      <p:grpSpPr>
        <a:xfrm>
          <a:off x="0" y="0"/>
          <a: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AD3777E-A810-4AB9-9164-8A35CA91FB68}" type="datetimeFigureOut">
              <a:rPr lang="zh-CN" altLang="en-US">
                <a:solidFill>
                  <a:prstClr val="black">
                    <a:tint val="75000"/>
                  </a:prstClr>
                </a:solidFill>
              </a:rPr>
              <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7B7494-9C04-4A59-BAFA-581AC75AD96E}" type="slidenum">
              <a:rPr lang="zh-CN" altLang="en-US">
                <a:solidFill>
                  <a:prstClr val="black">
                    <a:tint val="75000"/>
                  </a:prstClr>
                </a:solidFill>
              </a:rPr>
              <a:t/>
            </a:fld>
            <a:endParaRPr lang="zh-CN" altLang="en-US">
              <a:solidFill>
                <a:prstClr val="black">
                  <a:tint val="75000"/>
                </a:prstClr>
              </a:solidFill>
            </a:endParaRPr>
          </a:p>
        </p:txBody>
      </p:sp>
      <p:pic>
        <p:nvPicPr>
          <p:cNvPr id="7" name="图片 1073743875" descr="学科网 zxxk.com"/>
          <p:cNvPicPr>
            <a:picLocks noChangeAspect="1"/>
          </p:cNvPicPr>
          <p:nvPr/>
        </p:nvPicPr>
        <p:blipFill>
          <a:blip r:embed="rId14" r:link="rId13"/>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 Id="rId3"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65204001113011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ctrTitle"/>
          </p:nvPr>
        </p:nvSpPr>
        <p:spPr/>
        <p:txBody>
          <a:bodyPr>
            <a:normAutofit/>
          </a:bodyPr>
          <a:lstStyle/>
          <a:p>
            <a:r>
              <a:rPr lang="zh-CN" altLang="en-US" sz="8000" smtClean="0"/>
              <a:t>第二讲</a:t>
            </a:r>
            <a:endParaRPr lang="zh-CN" altLang="en-US" sz="8000"/>
          </a:p>
        </p:txBody>
      </p:sp>
      <p:sp>
        <p:nvSpPr>
          <p:cNvPr id="3" name="副标题 2"/>
          <p:cNvSpPr>
            <a:spLocks noGrp="1"/>
          </p:cNvSpPr>
          <p:nvPr>
            <p:ph type="subTitle" idx="1"/>
          </p:nvPr>
        </p:nvSpPr>
        <p:spPr>
          <a:xfrm>
            <a:off x="1720947" y="3995133"/>
            <a:ext cx="9144000" cy="1093763"/>
          </a:xfrm>
        </p:spPr>
        <p:txBody>
          <a:bodyPr>
            <a:normAutofit/>
          </a:bodyPr>
          <a:lstStyle/>
          <a:p>
            <a:r>
              <a:rPr lang="zh-CN" altLang="en-US" sz="6600" smtClean="0">
                <a:solidFill>
                  <a:srgbClr val="FF0000"/>
                </a:solidFill>
              </a:rPr>
              <a:t>分析结构思路</a:t>
            </a:r>
            <a:endParaRPr lang="zh-CN" altLang="en-US" sz="6600">
              <a:solidFill>
                <a:srgbClr val="FF0000"/>
              </a:solidFill>
            </a:endParaRPr>
          </a:p>
        </p:txBody>
      </p:sp>
      <p:sp>
        <p:nvSpPr>
          <p:cNvPr id="4" name="文本框 3"/>
          <p:cNvSpPr txBox="1"/>
          <p:nvPr/>
        </p:nvSpPr>
        <p:spPr>
          <a:xfrm>
            <a:off x="422031" y="52418"/>
            <a:ext cx="602097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a:solidFill>
                  <a:srgbClr val="00B050"/>
                </a:solidFill>
              </a:rPr>
              <a:t>高三一轮复习之散文阅读</a:t>
            </a:r>
            <a:endParaRPr lang="zh-CN" altLang="en-US" sz="3200" b="1">
              <a:solidFill>
                <a:srgbClr val="00B050"/>
              </a:solidFil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pPr algn="ctr"/>
            <a:r>
              <a:rPr lang="zh-CN" altLang="en-US" smtClean="0"/>
              <a:t>主要题型及解答</a:t>
            </a:r>
            <a:endParaRPr lang="zh-CN" altLang="en-US"/>
          </a:p>
        </p:txBody>
      </p:sp>
      <p:pic>
        <p:nvPicPr>
          <p:cNvPr id="4" name="内容占位符 3"/>
          <p:cNvPicPr>
            <a:picLocks noGrp="1" noChangeAspect="1"/>
          </p:cNvPicPr>
          <p:nvPr>
            <p:ph idx="1"/>
          </p:nvPr>
        </p:nvPicPr>
        <p:blipFill>
          <a:blip r:embed="rId2"/>
          <a:stretch>
            <a:fillRect/>
          </a:stretch>
        </p:blipFill>
        <p:spPr>
          <a:xfrm>
            <a:off x="1772529" y="1313383"/>
            <a:ext cx="9172135" cy="5374051"/>
          </a:xfrm>
          <a:prstGeom prst="rect">
            <a:avLst/>
          </a:prstGeom>
        </p:spPr>
      </p:pic>
      <p:pic>
        <p:nvPicPr>
          <p:cNvPr id="3" name="Picture 3"/>
          <p:cNvPicPr>
            <a:picLocks noChangeAspect="1"/>
          </p:cNvPicPr>
          <p:nvPr/>
        </p:nvPicPr>
        <p:blipFill>
          <a:blip r:embed="rId3"/>
          <a:stretch>
            <a:fillRect/>
          </a:stretch>
        </p:blipFill>
        <p:spPr>
          <a:xfrm flipH="1">
            <a:off x="12357100" y="11925300"/>
            <a:ext cx="0" cy="0"/>
          </a:xfrm>
          <a:prstGeom prst="rect">
            <a:avLst/>
          </a:prstGeom>
          <a:ln>
            <a:noFill/>
          </a:ln>
        </p:spPr>
      </p:pic>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 name="矩形 7"/>
          <p:cNvSpPr/>
          <p:nvPr/>
        </p:nvSpPr>
        <p:spPr>
          <a:xfrm>
            <a:off x="408684" y="453371"/>
            <a:ext cx="11374631" cy="984832"/>
          </a:xfrm>
          <a:prstGeom prst="rect">
            <a:avLst/>
          </a:prstGeom>
        </p:spPr>
        <p:txBody>
          <a:bodyPr wrap="square" lIns="121870" tIns="60934" rIns="121870" bIns="60934">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tabLst>
                <a:tab pos="2070100"/>
              </a:tabLst>
            </a:pPr>
            <a:r>
              <a:rPr lang="zh-CN" altLang="en-US" sz="4000" b="1" kern="100" smtClean="0">
                <a:latin typeface="Times New Roman" panose="02020603050405020304" pitchFamily="18" charset="0"/>
                <a:ea typeface="方正中等线简体" panose="03000509000000000000" pitchFamily="65" charset="-122"/>
                <a:cs typeface="Times New Roman" panose="02020603050405020304" pitchFamily="18" charset="0"/>
              </a:rPr>
              <a:t>（一</a:t>
            </a:r>
            <a:r>
              <a:rPr lang="zh-CN" altLang="en-US" sz="4000" b="1" kern="100">
                <a:latin typeface="Times New Roman" panose="02020603050405020304" pitchFamily="18" charset="0"/>
                <a:ea typeface="方正中等线简体" panose="03000509000000000000" pitchFamily="65" charset="-122"/>
                <a:cs typeface="Times New Roman" panose="02020603050405020304" pitchFamily="18" charset="0"/>
              </a:rPr>
              <a:t>）</a:t>
            </a:r>
            <a:r>
              <a:rPr lang="zh-CN" altLang="en-US" sz="4000" b="1" kern="100" smtClean="0">
                <a:latin typeface="Times New Roman" panose="02020603050405020304" pitchFamily="18" charset="0"/>
                <a:ea typeface="方正中等线简体" panose="03000509000000000000" pitchFamily="65" charset="-122"/>
                <a:cs typeface="Times New Roman" panose="02020603050405020304" pitchFamily="18" charset="0"/>
              </a:rPr>
              <a:t>理清</a:t>
            </a:r>
            <a:r>
              <a:rPr lang="zh-CN" altLang="zh-CN" sz="4000" b="1" kern="100" smtClean="0">
                <a:latin typeface="Times New Roman" panose="02020603050405020304" pitchFamily="18" charset="0"/>
                <a:ea typeface="方正中等线简体" panose="03000509000000000000" pitchFamily="65" charset="-122"/>
                <a:cs typeface="Times New Roman" panose="02020603050405020304" pitchFamily="18" charset="0"/>
              </a:rPr>
              <a:t>行文</a:t>
            </a:r>
            <a:r>
              <a:rPr lang="zh-CN" altLang="zh-CN" sz="4000" b="1" kern="100">
                <a:latin typeface="Times New Roman" panose="02020603050405020304" pitchFamily="18" charset="0"/>
                <a:ea typeface="方正中等线简体" panose="03000509000000000000" pitchFamily="65" charset="-122"/>
                <a:cs typeface="Times New Roman" panose="02020603050405020304" pitchFamily="18" charset="0"/>
              </a:rPr>
              <a:t>思路</a:t>
            </a:r>
            <a:endParaRPr lang="en-US" altLang="zh-CN" sz="4000" kern="100">
              <a:latin typeface="Times New Roman" panose="02020603050405020304" pitchFamily="18" charset="0"/>
              <a:ea typeface="方正中等线简体" panose="03000509000000000000" pitchFamily="65" charset="-122"/>
              <a:cs typeface="Times New Roman" panose="02020603050405020304" pitchFamily="18" charset="0"/>
            </a:endParaRPr>
          </a:p>
        </p:txBody>
      </p:sp>
      <p:graphicFrame>
        <p:nvGraphicFramePr>
          <p:cNvPr id="3" name="表格 2"/>
          <p:cNvGraphicFramePr>
            <a:graphicFrameLocks noGrp="1"/>
          </p:cNvGraphicFramePr>
          <p:nvPr/>
        </p:nvGraphicFramePr>
        <p:xfrm>
          <a:off x="552667" y="2565104"/>
          <a:ext cx="11230648" cy="4181856"/>
        </p:xfrm>
        <a:graphic>
          <a:graphicData uri="http://schemas.openxmlformats.org/drawingml/2006/table">
            <a:tbl>
              <a:tblPr/>
              <a:tblGrid>
                <a:gridCol w="1295844"/>
                <a:gridCol w="9934804"/>
              </a:tblGrid>
              <a:tr h="597270">
                <a:tc>
                  <a:txBody>
                    <a:bodyPr vert="horz" wrap="square"/>
                    <a:lstStyle/>
                    <a:p>
                      <a:pPr algn="ctr">
                        <a:lnSpc>
                          <a:spcPct val="140000"/>
                        </a:lnSpc>
                        <a:spcAft>
                          <a:spcPct val="0"/>
                        </a:spcAft>
                        <a:tabLst>
                          <a:tab pos="2070735"/>
                        </a:tabLs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类别</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23314" marR="23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40000"/>
                        </a:lnSpc>
                        <a:spcAft>
                          <a:spcPct val="0"/>
                        </a:spcAft>
                        <a:tabLst>
                          <a:tab pos="2070735"/>
                        </a:tabLs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行文思路</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23314" marR="23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94539">
                <a:tc>
                  <a:txBody>
                    <a:bodyPr vert="horz" wrap="square"/>
                    <a:lstStyle/>
                    <a:p>
                      <a:pPr algn="ctr">
                        <a:lnSpc>
                          <a:spcPct val="140000"/>
                        </a:lnSpc>
                        <a:spcAft>
                          <a:spcPct val="0"/>
                        </a:spcAft>
                        <a:tabLst>
                          <a:tab pos="2070735"/>
                        </a:tabLs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写景状物散文</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23314" marR="23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marL="71755" algn="l">
                        <a:lnSpc>
                          <a:spcPct val="140000"/>
                        </a:lnSpc>
                        <a:spcAft>
                          <a:spcPct val="0"/>
                        </a:spcAft>
                        <a:tabLst>
                          <a:tab pos="2070735"/>
                        </a:tabLs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引出写作对象</a:t>
                      </a:r>
                      <a:r>
                        <a:rPr lang="en-US" sz="28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状景咏物，时空拓展</a:t>
                      </a:r>
                      <a:r>
                        <a:rPr lang="en-US" sz="28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穿插其他景物，对比反衬</a:t>
                      </a:r>
                      <a:r>
                        <a:rPr lang="en-US" sz="28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由自然之物作拟人化延伸议论</a:t>
                      </a:r>
                      <a:r>
                        <a:rPr lang="en-US" sz="28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抒情议论，升华主旨</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23314" marR="23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94539">
                <a:tc>
                  <a:txBody>
                    <a:bodyPr vert="horz" wrap="square"/>
                    <a:lstStyle/>
                    <a:p>
                      <a:pPr algn="ctr">
                        <a:lnSpc>
                          <a:spcPct val="140000"/>
                        </a:lnSpc>
                        <a:spcAft>
                          <a:spcPct val="0"/>
                        </a:spcAft>
                        <a:tabLst>
                          <a:tab pos="2070735"/>
                        </a:tabLs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写人叙事散文</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23314" marR="23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40000"/>
                        </a:lnSpc>
                        <a:spcAft>
                          <a:spcPct val="0"/>
                        </a:spcAft>
                        <a:tabLst>
                          <a:tab pos="2070735"/>
                        </a:tabLs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写作缘起</a:t>
                      </a:r>
                      <a:r>
                        <a:rPr lang="en-US" sz="28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写人记事</a:t>
                      </a:r>
                      <a:r>
                        <a:rPr lang="en-US" sz="28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穿插场景、细节</a:t>
                      </a:r>
                      <a:r>
                        <a:rPr lang="en-US" sz="28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抒发情感，总结感悟</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23314" marR="23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94539">
                <a:tc>
                  <a:txBody>
                    <a:bodyPr vert="horz" wrap="square"/>
                    <a:lstStyle/>
                    <a:p>
                      <a:pPr algn="ctr">
                        <a:lnSpc>
                          <a:spcPct val="140000"/>
                        </a:lnSpc>
                        <a:spcAft>
                          <a:spcPct val="0"/>
                        </a:spcAft>
                        <a:tabLst>
                          <a:tab pos="2070735"/>
                        </a:tabLs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议论说理散文</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23314" marR="23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marL="71755" algn="l">
                        <a:lnSpc>
                          <a:spcPct val="140000"/>
                        </a:lnSpc>
                        <a:spcAft>
                          <a:spcPct val="0"/>
                        </a:spcAft>
                        <a:tabLst>
                          <a:tab pos="2070735"/>
                        </a:tabLs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对现实的事、物有触动</a:t>
                      </a:r>
                      <a:r>
                        <a:rPr lang="en-US" sz="2800" kern="10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触发点</a:t>
                      </a:r>
                      <a:r>
                        <a:rPr lang="en-US" sz="2800" kern="100">
                          <a:effectLst/>
                          <a:latin typeface="Times New Roman" panose="02020603050405020304" pitchFamily="18" charset="0"/>
                          <a:ea typeface="方正中等线简体" panose="03000509000000000000" pitchFamily="65" charset="-122"/>
                          <a:cs typeface="Courier New" panose="02070309020205020404" pitchFamily="49" charset="0"/>
                        </a:rPr>
                        <a:t>)</a:t>
                      </a:r>
                      <a:r>
                        <a:rPr lang="en-US" sz="28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类似事情相近或相反联想议论</a:t>
                      </a:r>
                      <a:r>
                        <a:rPr lang="en-US" sz="2800" kern="10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联系点</a:t>
                      </a:r>
                      <a:r>
                        <a:rPr lang="en-US" sz="2800" kern="100">
                          <a:effectLst/>
                          <a:latin typeface="Times New Roman" panose="02020603050405020304" pitchFamily="18" charset="0"/>
                          <a:ea typeface="方正中等线简体" panose="03000509000000000000" pitchFamily="65" charset="-122"/>
                          <a:cs typeface="Courier New" panose="02070309020205020404" pitchFamily="49" charset="0"/>
                        </a:rPr>
                        <a:t>)</a:t>
                      </a:r>
                      <a:r>
                        <a:rPr lang="en-US" sz="28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点出道理</a:t>
                      </a:r>
                      <a:r>
                        <a:rPr lang="en-US" sz="2800" kern="10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感悟点</a:t>
                      </a:r>
                      <a:r>
                        <a:rPr lang="en-US" sz="2800" kern="100">
                          <a:effectLst/>
                          <a:latin typeface="Times New Roman" panose="02020603050405020304" pitchFamily="18" charset="0"/>
                          <a:ea typeface="方正中等线简体" panose="03000509000000000000" pitchFamily="65" charset="-122"/>
                          <a:cs typeface="Courier New" panose="02070309020205020404" pitchFamily="49" charset="0"/>
                        </a:rPr>
                        <a:t>)</a:t>
                      </a:r>
                      <a:r>
                        <a:rPr lang="en-US" sz="28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结合现实，议论升华</a:t>
                      </a:r>
                      <a:r>
                        <a:rPr lang="en-US" sz="2800" kern="10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升华点</a:t>
                      </a:r>
                      <a:r>
                        <a:rPr lang="en-US" sz="2800" kern="10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23314" marR="23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 name="文本框 1"/>
          <p:cNvSpPr txBox="1"/>
          <p:nvPr/>
        </p:nvSpPr>
        <p:spPr>
          <a:xfrm>
            <a:off x="2644726" y="1678488"/>
            <a:ext cx="6527409"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600" smtClean="0"/>
              <a:t>1</a:t>
            </a:r>
            <a:r>
              <a:rPr lang="zh-CN" altLang="en-US" sz="3600" smtClean="0"/>
              <a:t>、不同散文行文思路</a:t>
            </a:r>
            <a:endParaRPr lang="zh-CN" altLang="en-US" sz="36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normAutofit/>
          </a:bodyPr>
          <a:lstStyle/>
          <a:p>
            <a:pPr algn="ctr"/>
            <a:r>
              <a:rPr lang="zh-CN" altLang="en-US" sz="3600" smtClean="0"/>
              <a:t>常用结构思路</a:t>
            </a:r>
            <a:endParaRPr lang="zh-CN" altLang="en-US" sz="3600"/>
          </a:p>
        </p:txBody>
      </p:sp>
      <p:graphicFrame>
        <p:nvGraphicFramePr>
          <p:cNvPr id="4" name="内容占位符 3"/>
          <p:cNvGraphicFramePr>
            <a:graphicFrameLocks noGrp="1"/>
          </p:cNvGraphicFramePr>
          <p:nvPr>
            <p:ph idx="1"/>
          </p:nvPr>
        </p:nvGraphicFramePr>
        <p:xfrm>
          <a:off x="838200" y="1825625"/>
          <a:ext cx="10515600" cy="4632960"/>
        </p:xfrm>
        <a:graphic>
          <a:graphicData uri="http://schemas.openxmlformats.org/drawingml/2006/table">
            <a:tbl>
              <a:tblPr firstRow="1" bandRow="1">
                <a:tableStyleId>{5940675A-B579-460E-94D1-54222C63F5DA}</a:tableStyleId>
              </a:tblPr>
              <a:tblGrid>
                <a:gridCol w="1229751"/>
                <a:gridCol w="5780649"/>
                <a:gridCol w="3505200"/>
              </a:tblGrid>
              <a:tr h="370840">
                <a:tc>
                  <a:txBody>
                    <a:bodyPr vert="horz" wrap="square"/>
                    <a:lstStyle/>
                    <a:p>
                      <a:pPr algn="ctr"/>
                      <a:r>
                        <a:rPr lang="zh-CN" altLang="en-US" sz="2800" smtClean="0"/>
                        <a:t>类别</a:t>
                      </a:r>
                      <a:endParaRPr lang="zh-CN" altLang="en-US" sz="2800"/>
                    </a:p>
                  </a:txBody>
                  <a:tcPr anchor="ctr"/>
                </a:tc>
                <a:tc>
                  <a:txBody>
                    <a:bodyPr vert="horz" wrap="square"/>
                    <a:lstStyle/>
                    <a:p>
                      <a:pPr algn="ctr"/>
                      <a:r>
                        <a:rPr lang="zh-CN" altLang="en-US" sz="2800" smtClean="0"/>
                        <a:t>阐释</a:t>
                      </a:r>
                      <a:endParaRPr lang="zh-CN" altLang="en-US" sz="2800"/>
                    </a:p>
                  </a:txBody>
                  <a:tcPr anchor="ctr"/>
                </a:tc>
                <a:tc>
                  <a:txBody>
                    <a:bodyPr vert="horz" wrap="square"/>
                    <a:lstStyle/>
                    <a:p>
                      <a:pPr algn="ctr"/>
                      <a:endParaRPr lang="zh-CN" altLang="en-US" sz="2800"/>
                    </a:p>
                  </a:txBody>
                  <a:tcPr anchor="ctr"/>
                </a:tc>
              </a:tr>
              <a:tr h="370840">
                <a:tc>
                  <a:txBody>
                    <a:bodyPr vert="horz" wrap="square"/>
                    <a:lstStyle/>
                    <a:p>
                      <a:pPr algn="ctr"/>
                      <a:r>
                        <a:rPr lang="zh-CN" altLang="en-US" sz="2800" smtClean="0"/>
                        <a:t>静赏式</a:t>
                      </a:r>
                      <a:endParaRPr lang="zh-CN" altLang="en-US" sz="2800"/>
                    </a:p>
                  </a:txBody>
                  <a:tcPr anchor="ctr"/>
                </a:tc>
                <a:tc>
                  <a:txBody>
                    <a:bodyPr vert="horz" wrap="square"/>
                    <a:lstStyle/>
                    <a:p>
                      <a:pPr algn="l"/>
                      <a:r>
                        <a:rPr lang="zh-CN" altLang="en-US" sz="2800" smtClean="0"/>
                        <a:t>     先交代赏景的缘由，暗示主题；多角度写景；使用联想，用抒情方式深化主题。</a:t>
                      </a:r>
                      <a:endParaRPr lang="zh-CN" altLang="en-US" sz="2800"/>
                    </a:p>
                  </a:txBody>
                  <a:tcPr anchor="ctr"/>
                </a:tc>
                <a:tc>
                  <a:txBody>
                    <a:bodyPr vert="horz" wrap="square"/>
                    <a:lstStyle/>
                    <a:p>
                      <a:pPr algn="l"/>
                      <a:r>
                        <a:rPr lang="zh-CN" altLang="en-US" sz="2800" smtClean="0"/>
                        <a:t>   景点概述</a:t>
                      </a:r>
                      <a:r>
                        <a:rPr lang="en-US" altLang="zh-CN" sz="2800" smtClean="0"/>
                        <a:t>—</a:t>
                      </a:r>
                      <a:r>
                        <a:rPr lang="zh-CN" altLang="en-US" sz="2800" smtClean="0"/>
                        <a:t>景点静赏</a:t>
                      </a:r>
                      <a:r>
                        <a:rPr lang="en-US" altLang="zh-CN" sz="2800" smtClean="0"/>
                        <a:t>—</a:t>
                      </a:r>
                      <a:r>
                        <a:rPr lang="zh-CN" altLang="en-US" sz="2800" smtClean="0"/>
                        <a:t>景点联想。</a:t>
                      </a:r>
                      <a:endParaRPr lang="zh-CN" altLang="en-US" sz="2800"/>
                    </a:p>
                  </a:txBody>
                  <a:tcPr anchor="ctr"/>
                </a:tc>
              </a:tr>
              <a:tr h="370840">
                <a:tc>
                  <a:txBody>
                    <a:bodyPr vert="horz" wrap="square"/>
                    <a:lstStyle/>
                    <a:p>
                      <a:pPr algn="ctr"/>
                      <a:r>
                        <a:rPr lang="zh-CN" altLang="en-US" sz="2800" smtClean="0"/>
                        <a:t>参游式</a:t>
                      </a:r>
                      <a:endParaRPr lang="zh-CN" altLang="en-US" sz="2800"/>
                    </a:p>
                  </a:txBody>
                  <a:tcPr anchor="ct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2800" smtClean="0"/>
                        <a:t>     移步换景，因空间转换而景色不同，情感因之而变化；有时虚实相间，适当联想，篇末暗示主旨。</a:t>
                      </a:r>
                      <a:endParaRPr lang="zh-CN" altLang="en-US" sz="2800" smtClean="0"/>
                    </a:p>
                  </a:txBody>
                  <a:tcPr anchor="ctr"/>
                </a:tc>
                <a:tc>
                  <a:txBody>
                    <a:bodyPr vert="horz" wrap="square"/>
                    <a:lstStyle/>
                    <a:p>
                      <a:pPr algn="l"/>
                      <a:r>
                        <a:rPr lang="zh-CN" altLang="en-US" sz="2800" smtClean="0"/>
                        <a:t>   进入景点</a:t>
                      </a:r>
                      <a:r>
                        <a:rPr lang="en-US" altLang="zh-CN" sz="2800" smtClean="0"/>
                        <a:t>—</a:t>
                      </a:r>
                      <a:r>
                        <a:rPr lang="zh-CN" altLang="en-US" sz="2800" smtClean="0"/>
                        <a:t>依次欣赏</a:t>
                      </a:r>
                      <a:r>
                        <a:rPr lang="en-US" altLang="zh-CN" sz="2800" smtClean="0"/>
                        <a:t>—</a:t>
                      </a:r>
                      <a:r>
                        <a:rPr lang="zh-CN" altLang="en-US" sz="2800" smtClean="0"/>
                        <a:t>赏景联想</a:t>
                      </a:r>
                      <a:r>
                        <a:rPr lang="en-US" altLang="zh-CN" sz="2800" smtClean="0"/>
                        <a:t>—</a:t>
                      </a:r>
                      <a:r>
                        <a:rPr lang="zh-CN" altLang="en-US" sz="2800" smtClean="0"/>
                        <a:t>离开景点。</a:t>
                      </a:r>
                      <a:endParaRPr lang="zh-CN" altLang="en-US" sz="2800"/>
                    </a:p>
                  </a:txBody>
                  <a:tcPr anchor="ctr"/>
                </a:tc>
              </a:tr>
              <a:tr h="370840">
                <a:tc>
                  <a:txBody>
                    <a:bodyPr vert="horz" wrap="square"/>
                    <a:lstStyle/>
                    <a:p>
                      <a:pPr algn="ctr"/>
                      <a:r>
                        <a:rPr lang="zh-CN" altLang="en-US" sz="2800" smtClean="0"/>
                        <a:t>象征式</a:t>
                      </a:r>
                      <a:endParaRPr lang="zh-CN" altLang="en-US" sz="2800"/>
                    </a:p>
                  </a:txBody>
                  <a:tcPr anchor="ctr"/>
                </a:tc>
                <a:tc>
                  <a:txBody>
                    <a:bodyPr vert="horz" wrap="square"/>
                    <a:lstStyle/>
                    <a:p>
                      <a:pPr algn="l"/>
                      <a:r>
                        <a:rPr lang="zh-CN" altLang="en-US" sz="2800" smtClean="0"/>
                        <a:t>     详细描写物，目的是以物象征人，形在写物，旨在写象征之人；卒章显志；篇末深化（升华）主题。</a:t>
                      </a:r>
                      <a:endParaRPr lang="zh-CN" altLang="en-US" sz="2800"/>
                    </a:p>
                  </a:txBody>
                  <a:tcPr anchor="ctr"/>
                </a:tc>
                <a:tc>
                  <a:txBody>
                    <a:bodyPr vert="horz" wrap="square"/>
                    <a:lstStyle/>
                    <a:p>
                      <a:pPr algn="l"/>
                      <a:r>
                        <a:rPr lang="zh-CN" altLang="en-US" sz="2800" smtClean="0"/>
                        <a:t>物的描述</a:t>
                      </a:r>
                      <a:r>
                        <a:rPr lang="en-US" altLang="zh-CN" sz="2800" smtClean="0"/>
                        <a:t>—</a:t>
                      </a:r>
                      <a:r>
                        <a:rPr lang="zh-CN" altLang="en-US" sz="2800" smtClean="0"/>
                        <a:t>物的特征</a:t>
                      </a:r>
                      <a:r>
                        <a:rPr lang="en-US" altLang="zh-CN" sz="2800" smtClean="0"/>
                        <a:t>—</a:t>
                      </a:r>
                      <a:r>
                        <a:rPr lang="zh-CN" altLang="en-US" sz="2800" smtClean="0"/>
                        <a:t>由物及人</a:t>
                      </a:r>
                      <a:r>
                        <a:rPr lang="en-US" altLang="zh-CN" sz="2800" smtClean="0"/>
                        <a:t>—</a:t>
                      </a:r>
                      <a:r>
                        <a:rPr lang="zh-CN" altLang="en-US" sz="2800" smtClean="0"/>
                        <a:t>表达志向。</a:t>
                      </a:r>
                      <a:endParaRPr lang="zh-CN" altLang="en-US" sz="2800"/>
                    </a:p>
                  </a:txBody>
                  <a:tcPr anchor="ctr"/>
                </a:tc>
              </a:tr>
            </a:tbl>
          </a:graphicData>
        </a:graphic>
      </p:graphicFrame>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4" name="内容占位符 3"/>
          <p:cNvGraphicFramePr>
            <a:graphicFrameLocks noGrp="1"/>
          </p:cNvGraphicFramePr>
          <p:nvPr>
            <p:ph idx="1"/>
          </p:nvPr>
        </p:nvGraphicFramePr>
        <p:xfrm>
          <a:off x="542779" y="259080"/>
          <a:ext cx="10515600" cy="6339840"/>
        </p:xfrm>
        <a:graphic>
          <a:graphicData uri="http://schemas.openxmlformats.org/drawingml/2006/table">
            <a:tbl>
              <a:tblPr firstRow="1" bandRow="1">
                <a:tableStyleId>{5940675A-B579-460E-94D1-54222C63F5DA}</a:tableStyleId>
              </a:tblPr>
              <a:tblGrid>
                <a:gridCol w="1229751"/>
                <a:gridCol w="5780649"/>
                <a:gridCol w="3505200"/>
              </a:tblGrid>
              <a:tr h="370840">
                <a:tc>
                  <a:txBody>
                    <a:bodyPr vert="horz" wrap="square"/>
                    <a:lstStyle/>
                    <a:p>
                      <a:pPr algn="ctr"/>
                      <a:r>
                        <a:rPr lang="zh-CN" altLang="en-US" sz="2800" smtClean="0"/>
                        <a:t>类别</a:t>
                      </a:r>
                      <a:endParaRPr lang="zh-CN" altLang="en-US" sz="2800"/>
                    </a:p>
                  </a:txBody>
                  <a:tcPr anchor="ctr"/>
                </a:tc>
                <a:tc>
                  <a:txBody>
                    <a:bodyPr vert="horz" wrap="square"/>
                    <a:lstStyle/>
                    <a:p>
                      <a:pPr algn="ctr"/>
                      <a:r>
                        <a:rPr lang="zh-CN" altLang="en-US" sz="2800" smtClean="0"/>
                        <a:t>阐释</a:t>
                      </a:r>
                      <a:endParaRPr lang="zh-CN" altLang="en-US" sz="2800"/>
                    </a:p>
                  </a:txBody>
                  <a:tcPr anchor="ctr"/>
                </a:tc>
                <a:tc>
                  <a:txBody>
                    <a:bodyPr vert="horz" wrap="square"/>
                    <a:lstStyle/>
                    <a:p>
                      <a:pPr algn="ctr"/>
                      <a:endParaRPr lang="zh-CN" altLang="en-US" sz="2800"/>
                    </a:p>
                  </a:txBody>
                  <a:tcPr anchor="ctr"/>
                </a:tc>
              </a:tr>
              <a:tr h="370840">
                <a:tc>
                  <a:txBody>
                    <a:bodyPr vert="horz" wrap="square"/>
                    <a:lstStyle/>
                    <a:p>
                      <a:pPr algn="ctr"/>
                      <a:r>
                        <a:rPr lang="zh-CN" altLang="en-US" sz="2800" smtClean="0"/>
                        <a:t>叙史式</a:t>
                      </a:r>
                      <a:endParaRPr lang="zh-CN" altLang="en-US" sz="2800"/>
                    </a:p>
                  </a:txBody>
                  <a:tcPr anchor="ctr"/>
                </a:tc>
                <a:tc>
                  <a:txBody>
                    <a:bodyPr vert="horz" wrap="square"/>
                    <a:lstStyle/>
                    <a:p>
                      <a:pPr algn="l"/>
                      <a:r>
                        <a:rPr lang="zh-CN" altLang="en-US" sz="2800" smtClean="0"/>
                        <a:t>     追叙史实，侧重与现实有某种程度上的契合；联系现实，追昔是为了抚今，表达对现实社会的思考、感慨。</a:t>
                      </a:r>
                      <a:endParaRPr lang="zh-CN" altLang="en-US" sz="2800"/>
                    </a:p>
                  </a:txBody>
                  <a:tcPr anchor="ctr"/>
                </a:tc>
                <a:tc>
                  <a:txBody>
                    <a:bodyPr vert="horz" wrap="square"/>
                    <a:lstStyle/>
                    <a:p>
                      <a:pPr algn="l"/>
                      <a:r>
                        <a:rPr lang="zh-CN" altLang="en-US" sz="2800" smtClean="0"/>
                        <a:t>    一语统篇</a:t>
                      </a:r>
                      <a:r>
                        <a:rPr lang="en-US" altLang="zh-CN" sz="2800" smtClean="0"/>
                        <a:t>—</a:t>
                      </a:r>
                      <a:r>
                        <a:rPr lang="zh-CN" altLang="en-US" sz="2800" smtClean="0"/>
                        <a:t>追述史实</a:t>
                      </a:r>
                      <a:r>
                        <a:rPr lang="en-US" altLang="zh-CN" sz="2800" smtClean="0"/>
                        <a:t>—</a:t>
                      </a:r>
                      <a:r>
                        <a:rPr lang="zh-CN" altLang="en-US" sz="2800" smtClean="0"/>
                        <a:t>抚今而感慨、抒情。</a:t>
                      </a:r>
                      <a:endParaRPr lang="zh-CN" altLang="en-US" sz="2800"/>
                    </a:p>
                  </a:txBody>
                  <a:tcPr anchor="ctr"/>
                </a:tc>
              </a:tr>
              <a:tr h="370840">
                <a:tc>
                  <a:txBody>
                    <a:bodyPr vert="horz" wrap="square"/>
                    <a:lstStyle/>
                    <a:p>
                      <a:pPr algn="ctr"/>
                      <a:r>
                        <a:rPr lang="zh-CN" altLang="en-US" sz="2800" smtClean="0"/>
                        <a:t>怀念式</a:t>
                      </a:r>
                      <a:endParaRPr lang="zh-CN" altLang="en-US" sz="2800"/>
                    </a:p>
                  </a:txBody>
                  <a:tcPr anchor="ct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2800" smtClean="0"/>
                        <a:t>     借联想和想象写怀念之物，表达寄托的情思；抓住景物的主要特征，从一景联想到相关的另一景（人、事），且另一景（人、事）中寄托着作者的主要情感。</a:t>
                      </a:r>
                      <a:endParaRPr lang="zh-CN" altLang="en-US" sz="2800" smtClean="0"/>
                    </a:p>
                  </a:txBody>
                  <a:tcPr anchor="ctr"/>
                </a:tc>
                <a:tc>
                  <a:txBody>
                    <a:bodyPr vert="horz" wrap="square"/>
                    <a:lstStyle/>
                    <a:p>
                      <a:pPr algn="l"/>
                      <a:r>
                        <a:rPr lang="zh-CN" altLang="en-US" sz="2800" smtClean="0"/>
                        <a:t>    睹眼前景</a:t>
                      </a:r>
                      <a:r>
                        <a:rPr lang="en-US" altLang="zh-CN" sz="2800" smtClean="0"/>
                        <a:t>—</a:t>
                      </a:r>
                      <a:r>
                        <a:rPr lang="zh-CN" altLang="en-US" sz="2800" smtClean="0"/>
                        <a:t>思从前景（人、事）</a:t>
                      </a:r>
                      <a:r>
                        <a:rPr lang="en-US" altLang="zh-CN" sz="2800" smtClean="0"/>
                        <a:t>—</a:t>
                      </a:r>
                      <a:r>
                        <a:rPr lang="zh-CN" altLang="en-US" sz="2800" smtClean="0"/>
                        <a:t>抒怀念情。</a:t>
                      </a:r>
                      <a:endParaRPr lang="zh-CN" altLang="en-US" sz="2800"/>
                    </a:p>
                  </a:txBody>
                  <a:tcPr anchor="ctr"/>
                </a:tc>
              </a:tr>
              <a:tr h="370840">
                <a:tc>
                  <a:txBody>
                    <a:bodyPr vert="horz" wrap="square"/>
                    <a:lstStyle/>
                    <a:p>
                      <a:pPr algn="ctr"/>
                      <a:r>
                        <a:rPr lang="zh-CN" altLang="en-US" sz="2800" smtClean="0"/>
                        <a:t>感悟式</a:t>
                      </a:r>
                      <a:endParaRPr lang="zh-CN" altLang="en-US" sz="2800"/>
                    </a:p>
                  </a:txBody>
                  <a:tcPr anchor="ct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2800" smtClean="0"/>
                        <a:t>     撷取日常生活片段，以情感或见闻为线索，描写相关场景、人物，表达生活感悟。</a:t>
                      </a:r>
                      <a:endParaRPr lang="zh-CN" altLang="en-US" sz="2800" smtClean="0"/>
                    </a:p>
                  </a:txBody>
                  <a:tcPr anchor="ct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2800" smtClean="0"/>
                        <a:t>   抒情触媒</a:t>
                      </a:r>
                      <a:r>
                        <a:rPr lang="en-US" altLang="zh-CN" sz="2800" smtClean="0"/>
                        <a:t>—</a:t>
                      </a:r>
                      <a:r>
                        <a:rPr lang="zh-CN" altLang="en-US" sz="2800" smtClean="0"/>
                        <a:t>相关场景</a:t>
                      </a:r>
                      <a:r>
                        <a:rPr lang="en-US" altLang="zh-CN" sz="2800" smtClean="0"/>
                        <a:t>—</a:t>
                      </a:r>
                      <a:r>
                        <a:rPr lang="zh-CN" altLang="en-US" sz="2800" smtClean="0"/>
                        <a:t>相关人物</a:t>
                      </a:r>
                      <a:r>
                        <a:rPr lang="en-US" altLang="zh-CN" sz="2800" smtClean="0"/>
                        <a:t>—</a:t>
                      </a:r>
                      <a:r>
                        <a:rPr lang="zh-CN" altLang="en-US" sz="2800" smtClean="0"/>
                        <a:t>生活感悟。</a:t>
                      </a:r>
                      <a:endParaRPr lang="zh-CN" altLang="en-US" sz="2800" smtClean="0"/>
                    </a:p>
                    <a:p>
                      <a:pPr algn="l"/>
                      <a:endParaRPr lang="zh-CN" altLang="en-US" sz="2800"/>
                    </a:p>
                  </a:txBody>
                  <a:tcPr anchor="ctr"/>
                </a:tc>
              </a:tr>
            </a:tbl>
          </a:graphicData>
        </a:graphic>
      </p:graphicFrame>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normAutofit/>
          </a:bodyPr>
          <a:lstStyle/>
          <a:p>
            <a:pPr algn="ctr"/>
            <a:r>
              <a:rPr lang="en-US" altLang="zh-CN" sz="3600" smtClean="0"/>
              <a:t>2</a:t>
            </a:r>
            <a:r>
              <a:rPr lang="zh-CN" altLang="en-US" sz="3600" smtClean="0"/>
              <a:t>、方法</a:t>
            </a:r>
            <a:endParaRPr lang="zh-CN" altLang="en-US" sz="3600"/>
          </a:p>
        </p:txBody>
      </p:sp>
      <p:sp>
        <p:nvSpPr>
          <p:cNvPr id="3" name="内容占位符 2"/>
          <p:cNvSpPr>
            <a:spLocks noGrp="1"/>
          </p:cNvSpPr>
          <p:nvPr>
            <p:ph idx="1"/>
          </p:nvPr>
        </p:nvSpPr>
        <p:spPr/>
        <p:txBody>
          <a:bodyPr>
            <a:normAutofit/>
          </a:bodyPr>
          <a:lstStyle/>
          <a:p>
            <a:r>
              <a:rPr lang="zh-CN" altLang="en-US" sz="3600" smtClean="0"/>
              <a:t>（</a:t>
            </a:r>
            <a:r>
              <a:rPr lang="en-US" altLang="zh-CN" sz="3600" smtClean="0"/>
              <a:t>1</a:t>
            </a:r>
            <a:r>
              <a:rPr lang="zh-CN" altLang="en-US" sz="3600" smtClean="0"/>
              <a:t>）明确</a:t>
            </a:r>
            <a:r>
              <a:rPr lang="zh-CN" altLang="en-US" sz="3600"/>
              <a:t>文体，推知</a:t>
            </a:r>
            <a:r>
              <a:rPr lang="zh-CN" altLang="en-US" sz="3600" smtClean="0"/>
              <a:t>思路</a:t>
            </a:r>
            <a:endParaRPr lang="en-US" altLang="zh-CN" sz="3600" smtClean="0"/>
          </a:p>
          <a:p>
            <a:r>
              <a:rPr lang="en-US" altLang="zh-CN" sz="3600"/>
              <a:t> </a:t>
            </a:r>
            <a:r>
              <a:rPr lang="en-US" altLang="zh-CN" sz="3600" smtClean="0"/>
              <a:t>     </a:t>
            </a:r>
            <a:r>
              <a:rPr lang="zh-CN" altLang="en-US" sz="3600" smtClean="0"/>
              <a:t>通过</a:t>
            </a:r>
            <a:r>
              <a:rPr lang="zh-CN" altLang="en-US" sz="3600"/>
              <a:t>研判标题、浏览全文，大体确定散文的类型，依类型规律推知结构思路。写景散文多按照时间、空间、中心事件顺序进行，状物散文多按照由物到情（理）的顺序进行，议论性散文多以逻辑认识为序，写人散文多以作者与他人交往的过程为序等。</a:t>
            </a:r>
            <a:endParaRPr lang="zh-CN" altLang="en-US" sz="36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532863" y="421827"/>
            <a:ext cx="11126273" cy="4351338"/>
          </a:xfrm>
        </p:spPr>
        <p:txBody>
          <a:bodyPr/>
          <a:lstStyle/>
          <a:p>
            <a:r>
              <a:rPr lang="zh-CN" altLang="en-US" sz="3600" smtClean="0"/>
              <a:t>（</a:t>
            </a:r>
            <a:r>
              <a:rPr lang="en-US" altLang="zh-CN" sz="3600" smtClean="0"/>
              <a:t>2</a:t>
            </a:r>
            <a:r>
              <a:rPr lang="zh-CN" altLang="en-US" sz="3600" smtClean="0"/>
              <a:t>）寻找</a:t>
            </a:r>
            <a:r>
              <a:rPr lang="zh-CN" altLang="en-US" sz="3600"/>
              <a:t>关键</a:t>
            </a:r>
            <a:r>
              <a:rPr lang="zh-CN" altLang="en-US" sz="3600" smtClean="0"/>
              <a:t>词句，梳理思路。</a:t>
            </a:r>
            <a:endParaRPr lang="en-US" altLang="zh-CN" sz="3600" smtClean="0"/>
          </a:p>
          <a:p>
            <a:r>
              <a:rPr lang="en-US" altLang="zh-CN" sz="3600"/>
              <a:t> </a:t>
            </a:r>
            <a:r>
              <a:rPr lang="en-US" altLang="zh-CN" sz="3600" smtClean="0"/>
              <a:t>    </a:t>
            </a:r>
            <a:r>
              <a:rPr lang="zh-CN" altLang="en-US" sz="3600" smtClean="0"/>
              <a:t>画</a:t>
            </a:r>
            <a:r>
              <a:rPr lang="zh-CN" altLang="en-US" sz="3600"/>
              <a:t>出各段落中的中心句、首括句、尾结句，在文章结构上起过渡、连续作用的词语、句子、段落，以及画龙点睛的句子，再将关键词句串联起来，从而把握文章的思路脉络</a:t>
            </a:r>
            <a:r>
              <a:rPr lang="zh-CN" altLang="en-US" sz="3600" smtClean="0"/>
              <a:t>。</a:t>
            </a:r>
            <a:endParaRPr lang="en-US" altLang="zh-CN" sz="3600" smtClean="0"/>
          </a:p>
          <a:p>
            <a:endParaRPr lang="zh-CN" altLang="en-US" sz="3600"/>
          </a:p>
          <a:p>
            <a:r>
              <a:rPr lang="zh-CN" altLang="en-US" sz="3600" smtClean="0"/>
              <a:t>（</a:t>
            </a:r>
            <a:r>
              <a:rPr lang="en-US" altLang="zh-CN" sz="3600" smtClean="0"/>
              <a:t>3</a:t>
            </a:r>
            <a:r>
              <a:rPr lang="zh-CN" altLang="en-US" sz="3600" smtClean="0"/>
              <a:t>）划分</a:t>
            </a:r>
            <a:r>
              <a:rPr lang="zh-CN" altLang="en-US" sz="3600"/>
              <a:t>层次，概括层</a:t>
            </a:r>
            <a:r>
              <a:rPr lang="zh-CN" altLang="en-US" sz="3600" smtClean="0"/>
              <a:t>意，理清思路。</a:t>
            </a:r>
            <a:endParaRPr lang="en-US" altLang="zh-CN" sz="3600" smtClean="0"/>
          </a:p>
          <a:p>
            <a:r>
              <a:rPr lang="en-US" altLang="zh-CN" sz="3600"/>
              <a:t> </a:t>
            </a:r>
            <a:r>
              <a:rPr lang="en-US" altLang="zh-CN" sz="3600" smtClean="0"/>
              <a:t>    </a:t>
            </a:r>
            <a:r>
              <a:rPr lang="zh-CN" altLang="en-US" sz="3600" smtClean="0"/>
              <a:t>每</a:t>
            </a:r>
            <a:r>
              <a:rPr lang="zh-CN" altLang="en-US" sz="3600"/>
              <a:t>读一段，都概括段意，有助于把握文章内在的脉络。之后分析段落之间的内在联系，划分文章层次。划分时要重视具有前后衔接、勾连、照应作用的语言标志。在此基础上综合研判该文的思路结构特点。</a:t>
            </a:r>
            <a:endParaRPr lang="zh-CN" altLang="en-US" sz="36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normAutofit/>
          </a:bodyPr>
          <a:lstStyle/>
          <a:p>
            <a:pPr algn="ctr"/>
            <a:r>
              <a:rPr lang="en-US" altLang="zh-CN" sz="3600" smtClean="0"/>
              <a:t>3</a:t>
            </a:r>
            <a:r>
              <a:rPr lang="zh-CN" altLang="en-US" sz="3600" smtClean="0"/>
              <a:t>、步骤</a:t>
            </a:r>
            <a:endParaRPr lang="zh-CN" altLang="en-US" sz="3600"/>
          </a:p>
        </p:txBody>
      </p:sp>
      <p:sp>
        <p:nvSpPr>
          <p:cNvPr id="3" name="内容占位符 2"/>
          <p:cNvSpPr>
            <a:spLocks noGrp="1"/>
          </p:cNvSpPr>
          <p:nvPr>
            <p:ph idx="1"/>
          </p:nvPr>
        </p:nvSpPr>
        <p:spPr/>
        <p:txBody>
          <a:bodyPr>
            <a:noAutofit/>
          </a:bodyPr>
          <a:lstStyle/>
          <a:p>
            <a:r>
              <a:rPr lang="zh-CN" altLang="en-US" sz="3200"/>
              <a:t>第一步：审读题干，把握</a:t>
            </a:r>
            <a:r>
              <a:rPr lang="zh-CN" altLang="en-US" sz="3200" smtClean="0"/>
              <a:t>要求</a:t>
            </a:r>
            <a:endParaRPr lang="en-US" altLang="zh-CN" sz="3200" smtClean="0"/>
          </a:p>
          <a:p>
            <a:r>
              <a:rPr lang="en-US" altLang="zh-CN" sz="3200"/>
              <a:t> </a:t>
            </a:r>
            <a:r>
              <a:rPr lang="en-US" altLang="zh-CN" sz="3200" smtClean="0"/>
              <a:t>     </a:t>
            </a:r>
            <a:r>
              <a:rPr lang="zh-CN" altLang="en-US" sz="3200" smtClean="0"/>
              <a:t>根据</a:t>
            </a:r>
            <a:r>
              <a:rPr lang="zh-CN" altLang="en-US" sz="3200"/>
              <a:t>题干中的关键词，确认题目是要求直接梳理行文思路，还是要求梳理人物心理（感情）变化</a:t>
            </a:r>
            <a:r>
              <a:rPr lang="zh-CN" altLang="en-US" sz="3200" smtClean="0"/>
              <a:t>。</a:t>
            </a:r>
            <a:endParaRPr lang="en-US" altLang="zh-CN" sz="3200" smtClean="0"/>
          </a:p>
          <a:p>
            <a:r>
              <a:rPr lang="zh-CN" altLang="en-US" sz="3200" smtClean="0"/>
              <a:t>第二</a:t>
            </a:r>
            <a:r>
              <a:rPr lang="zh-CN" altLang="en-US" sz="3200"/>
              <a:t>步</a:t>
            </a:r>
            <a:r>
              <a:rPr lang="zh-CN" altLang="en-US" sz="3200" smtClean="0"/>
              <a:t>：运用方法，</a:t>
            </a:r>
            <a:r>
              <a:rPr lang="zh-CN" altLang="en-US" sz="3200"/>
              <a:t>梳理</a:t>
            </a:r>
            <a:r>
              <a:rPr lang="zh-CN" altLang="en-US" sz="3200" smtClean="0"/>
              <a:t>结构</a:t>
            </a:r>
            <a:endParaRPr lang="en-US" altLang="zh-CN" sz="3200" smtClean="0"/>
          </a:p>
          <a:p>
            <a:r>
              <a:rPr lang="en-US" altLang="zh-CN" sz="3200"/>
              <a:t> </a:t>
            </a:r>
            <a:r>
              <a:rPr lang="en-US" altLang="zh-CN" sz="3200" smtClean="0"/>
              <a:t>  </a:t>
            </a:r>
            <a:r>
              <a:rPr lang="zh-CN" altLang="en-US" sz="3200"/>
              <a:t> </a:t>
            </a:r>
            <a:r>
              <a:rPr lang="zh-CN" altLang="en-US" sz="3200" smtClean="0"/>
              <a:t>  要</a:t>
            </a:r>
            <a:r>
              <a:rPr lang="zh-CN" altLang="en-US" sz="3200"/>
              <a:t>根据题目要求和文本具体内容，或侧重划分层次，或侧重找寻线索，或侧重梳理心理（感情）变化。梳理时要注意勾画圈点关键词或关键句，尤其是梳理心理（感情）变化，更要注意提炼出</a:t>
            </a:r>
            <a:r>
              <a:rPr lang="en-US" altLang="zh-CN" sz="3200"/>
              <a:t>"</a:t>
            </a:r>
            <a:r>
              <a:rPr lang="zh-CN" altLang="en-US" sz="3200"/>
              <a:t>心理词（感情词）</a:t>
            </a:r>
            <a:r>
              <a:rPr lang="en-US" altLang="zh-CN" sz="3200"/>
              <a:t>"</a:t>
            </a:r>
            <a:r>
              <a:rPr lang="zh-CN" altLang="en-US" sz="3200" smtClean="0"/>
              <a:t>。</a:t>
            </a:r>
            <a:endParaRPr lang="zh-CN" altLang="en-US" sz="32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580623" y="1944710"/>
            <a:ext cx="10515600" cy="3330732"/>
          </a:xfrm>
        </p:spPr>
        <p:txBody>
          <a:bodyPr>
            <a:normAutofit/>
          </a:bodyPr>
          <a:lstStyle/>
          <a:p>
            <a:r>
              <a:rPr lang="zh-CN" altLang="en-US" sz="3200"/>
              <a:t>第三步：分条陈述，规范</a:t>
            </a:r>
            <a:r>
              <a:rPr lang="zh-CN" altLang="en-US" sz="3200" smtClean="0"/>
              <a:t>作答</a:t>
            </a:r>
            <a:endParaRPr lang="en-US" altLang="zh-CN" sz="3200" smtClean="0"/>
          </a:p>
          <a:p>
            <a:r>
              <a:rPr lang="en-US" altLang="zh-CN" sz="3200"/>
              <a:t> </a:t>
            </a:r>
            <a:r>
              <a:rPr lang="en-US" altLang="zh-CN" sz="3200" smtClean="0"/>
              <a:t>    </a:t>
            </a:r>
            <a:r>
              <a:rPr lang="zh-CN" altLang="en-US" sz="3200" smtClean="0"/>
              <a:t>模式</a:t>
            </a:r>
            <a:r>
              <a:rPr lang="zh-CN" altLang="en-US" sz="3200"/>
              <a:t>一（采用表次序的词语表述）：文章围绕 </a:t>
            </a:r>
            <a:r>
              <a:rPr lang="en-US" altLang="zh-CN" sz="3200"/>
              <a:t>xxx </a:t>
            </a:r>
            <a:r>
              <a:rPr lang="zh-CN" altLang="en-US" sz="3200"/>
              <a:t>（线索），首先写了 </a:t>
            </a:r>
            <a:r>
              <a:rPr lang="en-US" altLang="zh-CN" sz="3200"/>
              <a:t>xxx </a:t>
            </a:r>
            <a:r>
              <a:rPr lang="zh-CN" altLang="en-US" sz="3200"/>
              <a:t>，其次写了 </a:t>
            </a:r>
            <a:r>
              <a:rPr lang="en-US" altLang="zh-CN" sz="3200"/>
              <a:t>xxx </a:t>
            </a:r>
            <a:r>
              <a:rPr lang="zh-CN" altLang="en-US" sz="3200"/>
              <a:t>，最后写了 </a:t>
            </a:r>
            <a:r>
              <a:rPr lang="en-US" altLang="zh-CN" sz="3200"/>
              <a:t>xxx </a:t>
            </a:r>
            <a:r>
              <a:rPr lang="zh-CN" altLang="en-US" sz="3200" smtClean="0"/>
              <a:t>。</a:t>
            </a:r>
            <a:endParaRPr lang="en-US" altLang="zh-CN" sz="3200" smtClean="0"/>
          </a:p>
          <a:p>
            <a:r>
              <a:rPr lang="en-US" altLang="zh-CN" sz="3200"/>
              <a:t> </a:t>
            </a:r>
            <a:r>
              <a:rPr lang="en-US" altLang="zh-CN" sz="3200" smtClean="0"/>
              <a:t>    </a:t>
            </a:r>
            <a:r>
              <a:rPr lang="zh-CN" altLang="en-US" sz="3200" smtClean="0"/>
              <a:t>模式</a:t>
            </a:r>
            <a:r>
              <a:rPr lang="zh-CN" altLang="en-US" sz="3200"/>
              <a:t>二（采用分条表述）</a:t>
            </a:r>
            <a:r>
              <a:rPr lang="en-US" altLang="zh-CN" sz="3200"/>
              <a:t>:①</a:t>
            </a:r>
            <a:r>
              <a:rPr lang="zh-CN" altLang="en-US" sz="3200"/>
              <a:t>写 </a:t>
            </a:r>
            <a:r>
              <a:rPr lang="en-US" altLang="zh-CN" sz="3200"/>
              <a:t>xxx ;②</a:t>
            </a:r>
            <a:r>
              <a:rPr lang="zh-CN" altLang="en-US" sz="3200"/>
              <a:t>写 </a:t>
            </a:r>
            <a:r>
              <a:rPr lang="en-US" altLang="zh-CN" sz="3200"/>
              <a:t>xxx ;③</a:t>
            </a:r>
            <a:r>
              <a:rPr lang="zh-CN" altLang="en-US" sz="3200"/>
              <a:t>写 </a:t>
            </a:r>
            <a:r>
              <a:rPr lang="en-US" altLang="zh-CN" sz="3200"/>
              <a:t>xxx ;④</a:t>
            </a:r>
            <a:r>
              <a:rPr lang="zh-CN" altLang="en-US" sz="3200"/>
              <a:t>全文整体上写 </a:t>
            </a:r>
            <a:r>
              <a:rPr lang="en-US" altLang="zh-CN" sz="3200"/>
              <a:t>xxx </a:t>
            </a:r>
            <a:r>
              <a:rPr lang="zh-CN" altLang="en-US" sz="3200"/>
              <a:t>。</a:t>
            </a:r>
            <a:endParaRPr lang="zh-CN" altLang="en-US" sz="3200"/>
          </a:p>
          <a:p>
            <a:endParaRPr lang="zh-CN" altLang="en-US" sz="32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3" name="表格 2"/>
          <p:cNvGraphicFramePr>
            <a:graphicFrameLocks noGrp="1"/>
          </p:cNvGraphicFramePr>
          <p:nvPr/>
        </p:nvGraphicFramePr>
        <p:xfrm>
          <a:off x="734401" y="1595908"/>
          <a:ext cx="10723197" cy="4901274"/>
        </p:xfrm>
        <a:graphic>
          <a:graphicData uri="http://schemas.openxmlformats.org/drawingml/2006/table">
            <a:tbl>
              <a:tblPr/>
              <a:tblGrid>
                <a:gridCol w="1611512"/>
                <a:gridCol w="9111685"/>
              </a:tblGrid>
              <a:tr h="639932">
                <a:tc>
                  <a:txBody>
                    <a:bodyPr vert="horz" wrap="square"/>
                    <a:lstStyle/>
                    <a:p>
                      <a:pPr algn="ctr">
                        <a:lnSpc>
                          <a:spcPct val="150000"/>
                        </a:lnSpc>
                        <a:spcAft>
                          <a:spcPct val="0"/>
                        </a:spcAft>
                        <a:tabLst>
                          <a:tab pos="2070735"/>
                        </a:tabLs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篇名</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50000"/>
                        </a:lnSpc>
                        <a:spcAft>
                          <a:spcPct val="0"/>
                        </a:spcAft>
                        <a:tabLst>
                          <a:tab pos="2070735"/>
                        </a:tabLs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行文思路</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02084">
                <a:tc>
                  <a:txBody>
                    <a:bodyPr vert="horz" wrap="square"/>
                    <a:lstStyle/>
                    <a:p>
                      <a:pPr algn="ctr">
                        <a:lnSpc>
                          <a:spcPct val="150000"/>
                        </a:lnSpc>
                        <a:spcAft>
                          <a:spcPct val="0"/>
                        </a:spcAft>
                        <a:tabLst>
                          <a:tab pos="2070735"/>
                        </a:tabLst>
                      </a:pPr>
                      <a:r>
                        <a:rPr lang="zh-CN" sz="28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《荷塘</a:t>
                      </a:r>
                      <a:endParaRPr lang="en-US" altLang="zh-CN" sz="2800" kern="10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p>
                      <a:pPr algn="ctr">
                        <a:lnSpc>
                          <a:spcPct val="150000"/>
                        </a:lnSpc>
                        <a:spcAft>
                          <a:spcPct val="0"/>
                        </a:spcAft>
                        <a:tabLst>
                          <a:tab pos="2070735"/>
                        </a:tabLst>
                      </a:pPr>
                      <a:r>
                        <a:rPr lang="zh-CN" sz="28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月色》</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marL="71755" algn="l">
                        <a:lnSpc>
                          <a:spcPct val="150000"/>
                        </a:lnSpc>
                        <a:spcAft>
                          <a:spcPct val="0"/>
                        </a:spcAft>
                        <a:tabLst>
                          <a:tab pos="2070735"/>
                        </a:tabLst>
                      </a:pP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26524">
                <a:tc>
                  <a:txBody>
                    <a:bodyPr vert="horz" wrap="square"/>
                    <a:lstStyle/>
                    <a:p>
                      <a:pPr algn="ctr">
                        <a:lnSpc>
                          <a:spcPct val="150000"/>
                        </a:lnSpc>
                        <a:spcAft>
                          <a:spcPct val="0"/>
                        </a:spcAft>
                        <a:tabLst>
                          <a:tab pos="2070735"/>
                        </a:tabLst>
                      </a:pPr>
                      <a:r>
                        <a:rPr lang="zh-CN" sz="28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《我与</a:t>
                      </a:r>
                      <a:endParaRPr lang="en-US" altLang="zh-CN" sz="2800" kern="10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p>
                      <a:pPr algn="ctr">
                        <a:lnSpc>
                          <a:spcPct val="150000"/>
                        </a:lnSpc>
                        <a:spcAft>
                          <a:spcPct val="0"/>
                        </a:spcAft>
                        <a:tabLst>
                          <a:tab pos="2070735"/>
                        </a:tabLst>
                      </a:pPr>
                      <a:r>
                        <a:rPr lang="zh-CN" sz="28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地坛》</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marL="71755" algn="l">
                        <a:lnSpc>
                          <a:spcPct val="150000"/>
                        </a:lnSpc>
                        <a:spcAft>
                          <a:spcPct val="0"/>
                        </a:spcAft>
                        <a:tabLst>
                          <a:tab pos="2070735"/>
                        </a:tabLst>
                      </a:pP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32586">
                <a:tc>
                  <a:txBody>
                    <a:bodyPr vert="horz" wrap="square"/>
                    <a:lstStyle/>
                    <a:p>
                      <a:pPr algn="ctr">
                        <a:lnSpc>
                          <a:spcPct val="150000"/>
                        </a:lnSpc>
                        <a:spcAft>
                          <a:spcPct val="0"/>
                        </a:spcAft>
                        <a:tabLst>
                          <a:tab pos="2070735"/>
                        </a:tabLst>
                      </a:pPr>
                      <a:r>
                        <a:rPr lang="zh-CN" sz="28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《记念刘</a:t>
                      </a:r>
                      <a:endParaRPr lang="en-US" altLang="zh-CN" sz="2800" kern="10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p>
                      <a:pPr algn="ctr">
                        <a:lnSpc>
                          <a:spcPct val="150000"/>
                        </a:lnSpc>
                        <a:spcAft>
                          <a:spcPct val="0"/>
                        </a:spcAft>
                        <a:tabLst>
                          <a:tab pos="2070735"/>
                        </a:tabLst>
                      </a:pPr>
                      <a:r>
                        <a:rPr lang="zh-CN" sz="28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和珍君》</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marL="71755" algn="l">
                        <a:lnSpc>
                          <a:spcPct val="150000"/>
                        </a:lnSpc>
                        <a:spcAft>
                          <a:spcPct val="0"/>
                        </a:spcAft>
                        <a:tabLst>
                          <a:tab pos="2070735"/>
                        </a:tabLst>
                      </a:pP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 name="文本框 1"/>
          <p:cNvSpPr txBox="1"/>
          <p:nvPr/>
        </p:nvSpPr>
        <p:spPr>
          <a:xfrm>
            <a:off x="4353059" y="90152"/>
            <a:ext cx="3129566"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smtClean="0"/>
              <a:t>4</a:t>
            </a:r>
            <a:r>
              <a:rPr lang="zh-CN" altLang="en-US" sz="3600" smtClean="0"/>
              <a:t>、练习</a:t>
            </a:r>
            <a:endParaRPr lang="zh-CN" altLang="en-US" sz="3600"/>
          </a:p>
        </p:txBody>
      </p:sp>
      <p:sp>
        <p:nvSpPr>
          <p:cNvPr id="4" name="文本框 3"/>
          <p:cNvSpPr txBox="1"/>
          <p:nvPr/>
        </p:nvSpPr>
        <p:spPr>
          <a:xfrm>
            <a:off x="2395470" y="2239505"/>
            <a:ext cx="8628845" cy="138499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1755">
              <a:lnSpc>
                <a:spcPct val="150000"/>
              </a:lnSpc>
              <a:tabLst>
                <a:tab pos="2070735"/>
              </a:tabLst>
            </a:pPr>
            <a:r>
              <a:rPr lang="en-US" altLang="zh-CN" sz="2800" kern="100" smtClean="0">
                <a:solidFill>
                  <a:srgbClr val="FF0000"/>
                </a:solidFill>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smtClean="0">
                <a:solidFill>
                  <a:srgbClr val="FF0000"/>
                </a:solidFill>
                <a:latin typeface="Times New Roman" panose="02020603050405020304" pitchFamily="18" charset="0"/>
                <a:ea typeface="方正中等线简体" panose="03000509000000000000" pitchFamily="65" charset="-122"/>
                <a:cs typeface="Times New Roman" panose="02020603050405020304" pitchFamily="18" charset="0"/>
              </a:rPr>
              <a:t>先</a:t>
            </a:r>
            <a:r>
              <a:rPr lang="zh-CN" altLang="zh-CN" sz="2800" kern="100">
                <a:solidFill>
                  <a:srgbClr val="FF0000"/>
                </a:solidFill>
                <a:latin typeface="Times New Roman" panose="02020603050405020304" pitchFamily="18" charset="0"/>
                <a:ea typeface="方正中等线简体" panose="03000509000000000000" pitchFamily="65" charset="-122"/>
                <a:cs typeface="Times New Roman" panose="02020603050405020304" pitchFamily="18" charset="0"/>
              </a:rPr>
              <a:t>从内心不宁静出门走走写起，再转到路上及荷塘景色，接着联想过去采莲事，最后回到家中</a:t>
            </a:r>
            <a:endParaRPr lang="zh-CN" altLang="zh-CN" sz="2800" kern="100">
              <a:solidFill>
                <a:srgbClr val="FF0000"/>
              </a:solidFill>
              <a:latin typeface="宋体" panose="02010600030101010101" pitchFamily="2" charset="-122"/>
              <a:cs typeface="Courier New" panose="02070309020205020404" pitchFamily="49" charset="0"/>
            </a:endParaRPr>
          </a:p>
        </p:txBody>
      </p:sp>
      <p:sp>
        <p:nvSpPr>
          <p:cNvPr id="5" name="文本框 4"/>
          <p:cNvSpPr txBox="1"/>
          <p:nvPr/>
        </p:nvSpPr>
        <p:spPr>
          <a:xfrm>
            <a:off x="2717442" y="3761323"/>
            <a:ext cx="8306873" cy="107721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smtClean="0">
                <a:solidFill>
                  <a:srgbClr val="FF0000"/>
                </a:solidFill>
              </a:rPr>
              <a:t>    先</a:t>
            </a:r>
            <a:r>
              <a:rPr lang="zh-CN" altLang="en-US" sz="3200">
                <a:solidFill>
                  <a:srgbClr val="FF0000"/>
                </a:solidFill>
              </a:rPr>
              <a:t>写“我”在地坛中的观察思考，再写“我”对母亲的感性认识</a:t>
            </a:r>
            <a:endParaRPr lang="zh-CN" altLang="en-US" sz="3200">
              <a:solidFill>
                <a:srgbClr val="FF0000"/>
              </a:solidFill>
            </a:endParaRPr>
          </a:p>
        </p:txBody>
      </p:sp>
      <p:sp>
        <p:nvSpPr>
          <p:cNvPr id="6" name="文本框 5"/>
          <p:cNvSpPr txBox="1"/>
          <p:nvPr/>
        </p:nvSpPr>
        <p:spPr>
          <a:xfrm>
            <a:off x="2498501" y="5112187"/>
            <a:ext cx="8680361" cy="138499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mtClean="0"/>
              <a:t>    </a:t>
            </a:r>
            <a:r>
              <a:rPr lang="zh-CN" altLang="en-US" sz="2800" smtClean="0">
                <a:solidFill>
                  <a:srgbClr val="FF0000"/>
                </a:solidFill>
              </a:rPr>
              <a:t>写作</a:t>
            </a:r>
            <a:r>
              <a:rPr lang="zh-CN" altLang="en-US" sz="2800">
                <a:solidFill>
                  <a:srgbClr val="FF0000"/>
                </a:solidFill>
              </a:rPr>
              <a:t>缘起</a:t>
            </a:r>
            <a:r>
              <a:rPr lang="en-US" altLang="zh-CN" sz="2800">
                <a:solidFill>
                  <a:srgbClr val="FF0000"/>
                </a:solidFill>
              </a:rPr>
              <a:t>(</a:t>
            </a:r>
            <a:r>
              <a:rPr lang="zh-CN" altLang="en-US" sz="2800">
                <a:solidFill>
                  <a:srgbClr val="FF0000"/>
                </a:solidFill>
              </a:rPr>
              <a:t>为何要为刘和珍写纪念文章</a:t>
            </a:r>
            <a:r>
              <a:rPr lang="en-US" altLang="zh-CN" sz="2800">
                <a:solidFill>
                  <a:srgbClr val="FF0000"/>
                </a:solidFill>
              </a:rPr>
              <a:t>)→</a:t>
            </a:r>
            <a:r>
              <a:rPr lang="zh-CN" altLang="en-US" sz="2800">
                <a:solidFill>
                  <a:srgbClr val="FF0000"/>
                </a:solidFill>
              </a:rPr>
              <a:t>写人记事</a:t>
            </a:r>
            <a:r>
              <a:rPr lang="en-US" altLang="zh-CN" sz="2800">
                <a:solidFill>
                  <a:srgbClr val="FF0000"/>
                </a:solidFill>
              </a:rPr>
              <a:t>(</a:t>
            </a:r>
            <a:r>
              <a:rPr lang="zh-CN" altLang="en-US" sz="2800">
                <a:solidFill>
                  <a:srgbClr val="FF0000"/>
                </a:solidFill>
              </a:rPr>
              <a:t>写与刘和珍有关的事</a:t>
            </a:r>
            <a:r>
              <a:rPr lang="en-US" altLang="zh-CN" sz="2800">
                <a:solidFill>
                  <a:srgbClr val="FF0000"/>
                </a:solidFill>
              </a:rPr>
              <a:t>)→</a:t>
            </a:r>
            <a:r>
              <a:rPr lang="zh-CN" altLang="en-US" sz="2800">
                <a:solidFill>
                  <a:srgbClr val="FF0000"/>
                </a:solidFill>
              </a:rPr>
              <a:t>抒发情感</a:t>
            </a:r>
            <a:r>
              <a:rPr lang="en-US" altLang="zh-CN" sz="2800">
                <a:solidFill>
                  <a:srgbClr val="FF0000"/>
                </a:solidFill>
              </a:rPr>
              <a:t>(</a:t>
            </a:r>
            <a:r>
              <a:rPr lang="zh-CN" altLang="en-US" sz="2800">
                <a:solidFill>
                  <a:srgbClr val="FF0000"/>
                </a:solidFill>
              </a:rPr>
              <a:t>总结“刘和珍们”的价值意义</a:t>
            </a:r>
            <a:r>
              <a:rPr lang="en-US" altLang="zh-CN" sz="2800">
                <a:solidFill>
                  <a:srgbClr val="FF0000"/>
                </a:solidFill>
              </a:rPr>
              <a:t>)</a:t>
            </a:r>
            <a:r>
              <a:rPr lang="zh-CN" altLang="en-US" sz="2800">
                <a:solidFill>
                  <a:srgbClr val="FF0000"/>
                </a:solidFill>
              </a:rPr>
              <a:t>　</a:t>
            </a:r>
            <a:endParaRPr lang="zh-CN" altLang="en-US" sz="2800">
              <a:solidFill>
                <a:srgbClr val="FF0000"/>
              </a:solidFill>
            </a:endParaRPr>
          </a:p>
        </p:txBody>
      </p:sp>
      <p:sp>
        <p:nvSpPr>
          <p:cNvPr id="7" name="文本框 6"/>
          <p:cNvSpPr txBox="1"/>
          <p:nvPr/>
        </p:nvSpPr>
        <p:spPr>
          <a:xfrm>
            <a:off x="734401" y="895551"/>
            <a:ext cx="6915650"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smtClean="0"/>
              <a:t>练习</a:t>
            </a:r>
            <a:r>
              <a:rPr lang="en-US" altLang="zh-CN" sz="3200" smtClean="0"/>
              <a:t>1</a:t>
            </a:r>
            <a:r>
              <a:rPr lang="zh-CN" altLang="en-US" sz="3200" smtClean="0"/>
              <a:t>：写出下面各篇散文的行文思路</a:t>
            </a:r>
            <a:endParaRPr lang="zh-CN" altLang="en-US" sz="32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p:stCondLst>
                              <p:cond delay="0"/>
                            </p:stCondLst>
                            <p:childTnLst>
                              <p:par>
                                <p:cTn id="12" presetID="2" presetClass="entr" presetSubtype="4" dur="50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additive="base">
                                        <p:cTn id="14"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p:stCondLst>
                              <p:cond delay="0"/>
                            </p:stCondLst>
                            <p:childTnLst>
                              <p:par>
                                <p:cTn id="18" presetID="42" presetClass="entr" presetSubtype="0" dur="1000" fill="hold"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1000"/>
                                        <p:tgtEl>
                                          <p:spTgt spid="6">
                                            <p:txEl>
                                              <p:pRg st="0" end="0"/>
                                            </p:txEl>
                                          </p:spTgt>
                                        </p:tgtEl>
                                      </p:cBhvr>
                                    </p:animEffect>
                                    <p:anim calcmode="lin" valueType="num">
                                      <p:cBhvr>
                                        <p:cTn id="21"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593502" y="743800"/>
            <a:ext cx="10515600" cy="4351338"/>
          </a:xfrm>
        </p:spPr>
        <p:txBody>
          <a:bodyPr/>
          <a:lstStyle/>
          <a:p>
            <a:r>
              <a:rPr lang="zh-CN" altLang="en-US" sz="3600" smtClean="0"/>
              <a:t>练习</a:t>
            </a:r>
            <a:r>
              <a:rPr lang="en-US" altLang="zh-CN" sz="3600" smtClean="0"/>
              <a:t>2</a:t>
            </a:r>
            <a:r>
              <a:rPr lang="zh-CN" altLang="en-US" sz="3600" smtClean="0"/>
              <a:t>：（</a:t>
            </a:r>
            <a:r>
              <a:rPr lang="en-US" altLang="zh-CN" sz="3600" smtClean="0"/>
              <a:t>2020·</a:t>
            </a:r>
            <a:r>
              <a:rPr lang="zh-CN" altLang="en-US" sz="3600" smtClean="0"/>
              <a:t>全国</a:t>
            </a:r>
            <a:r>
              <a:rPr lang="en-US" altLang="zh-CN" sz="3600" smtClean="0"/>
              <a:t>3</a:t>
            </a:r>
            <a:r>
              <a:rPr lang="zh-CN" altLang="en-US" sz="3600" smtClean="0"/>
              <a:t>卷）</a:t>
            </a:r>
            <a:r>
              <a:rPr lang="en-US" altLang="zh-CN" sz="3600" smtClean="0"/>
              <a:t>【《</a:t>
            </a:r>
            <a:r>
              <a:rPr lang="zh-CN" altLang="en-US" sz="3600" smtClean="0"/>
              <a:t>记忆里的光</a:t>
            </a:r>
            <a:r>
              <a:rPr lang="en-US" altLang="zh-CN" sz="3600" smtClean="0"/>
              <a:t>》</a:t>
            </a:r>
            <a:r>
              <a:rPr lang="zh-CN" altLang="en-US" sz="3600" smtClean="0"/>
              <a:t>第</a:t>
            </a:r>
            <a:r>
              <a:rPr lang="en-US" altLang="zh-CN" sz="3600" smtClean="0"/>
              <a:t>8</a:t>
            </a:r>
            <a:r>
              <a:rPr lang="zh-CN" altLang="en-US" sz="3600" smtClean="0"/>
              <a:t>题</a:t>
            </a:r>
            <a:r>
              <a:rPr lang="en-US" altLang="zh-CN" sz="3600" smtClean="0"/>
              <a:t>】</a:t>
            </a:r>
            <a:r>
              <a:rPr lang="zh-CN" altLang="en-US" sz="3600" smtClean="0"/>
              <a:t>作者</a:t>
            </a:r>
            <a:r>
              <a:rPr lang="zh-CN" altLang="en-US" sz="3600"/>
              <a:t>对儿时看火车经历的叙述很有层次感，请结合作品具体分析。</a:t>
            </a:r>
            <a:endParaRPr lang="zh-CN" altLang="en-US" sz="3600"/>
          </a:p>
          <a:p>
            <a:r>
              <a:rPr lang="zh-CN" altLang="en-US" smtClean="0"/>
              <a:t>    </a:t>
            </a:r>
            <a:r>
              <a:rPr lang="zh-CN" altLang="en-US" sz="3200" smtClean="0">
                <a:solidFill>
                  <a:srgbClr val="FF0000"/>
                </a:solidFill>
              </a:rPr>
              <a:t>①</a:t>
            </a:r>
            <a:r>
              <a:rPr lang="zh-CN" altLang="en-US" sz="3200">
                <a:solidFill>
                  <a:srgbClr val="FF0000"/>
                </a:solidFill>
              </a:rPr>
              <a:t>萌生念头：大同学对火车形象的描述，让“我”明生看火车的念头</a:t>
            </a:r>
            <a:r>
              <a:rPr lang="zh-CN" altLang="en-US" sz="3200" smtClean="0">
                <a:solidFill>
                  <a:srgbClr val="FF0000"/>
                </a:solidFill>
              </a:rPr>
              <a:t>；</a:t>
            </a:r>
            <a:endParaRPr lang="zh-CN" altLang="en-US" sz="3200">
              <a:solidFill>
                <a:srgbClr val="FF0000"/>
              </a:solidFill>
            </a:endParaRPr>
          </a:p>
          <a:p>
            <a:r>
              <a:rPr lang="zh-CN" altLang="en-US" sz="3200" smtClean="0">
                <a:solidFill>
                  <a:srgbClr val="FF0000"/>
                </a:solidFill>
              </a:rPr>
              <a:t>    ②</a:t>
            </a:r>
            <a:r>
              <a:rPr lang="zh-CN" altLang="en-US" sz="3200">
                <a:solidFill>
                  <a:srgbClr val="FF0000"/>
                </a:solidFill>
              </a:rPr>
              <a:t>付诸行动：夜间穿过坟场，耳朵贴在铁轨上，写出“我”看火车时的兴奋与好奇</a:t>
            </a:r>
            <a:r>
              <a:rPr lang="zh-CN" altLang="en-US" sz="3200" smtClean="0">
                <a:solidFill>
                  <a:srgbClr val="FF0000"/>
                </a:solidFill>
              </a:rPr>
              <a:t>；</a:t>
            </a:r>
            <a:endParaRPr lang="zh-CN" altLang="en-US" sz="3200">
              <a:solidFill>
                <a:srgbClr val="FF0000"/>
              </a:solidFill>
            </a:endParaRPr>
          </a:p>
          <a:p>
            <a:r>
              <a:rPr lang="zh-CN" altLang="en-US" sz="3200" smtClean="0">
                <a:solidFill>
                  <a:srgbClr val="FF0000"/>
                </a:solidFill>
              </a:rPr>
              <a:t>    ③</a:t>
            </a:r>
            <a:r>
              <a:rPr lang="zh-CN" altLang="en-US" sz="3200">
                <a:solidFill>
                  <a:srgbClr val="FF0000"/>
                </a:solidFill>
              </a:rPr>
              <a:t>抒发感受：火车头上挂着光芒闪烁的镰刀锤头图案，让“我”感到特别，也感到亲切。</a:t>
            </a:r>
            <a:endParaRPr lang="zh-CN" altLang="en-US" sz="320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dur="100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dur="100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normAutofit/>
          </a:bodyPr>
          <a:lstStyle/>
          <a:p>
            <a:pPr algn="ctr"/>
            <a:r>
              <a:rPr lang="zh-CN" altLang="en-US" sz="4000" smtClean="0"/>
              <a:t>（二）分析线索及作用</a:t>
            </a:r>
            <a:endParaRPr lang="zh-CN" altLang="en-US" sz="4000"/>
          </a:p>
        </p:txBody>
      </p:sp>
      <p:sp>
        <p:nvSpPr>
          <p:cNvPr id="3" name="内容占位符 2"/>
          <p:cNvSpPr>
            <a:spLocks noGrp="1"/>
          </p:cNvSpPr>
          <p:nvPr>
            <p:ph idx="1"/>
          </p:nvPr>
        </p:nvSpPr>
        <p:spPr/>
        <p:txBody>
          <a:bodyPr>
            <a:normAutofit/>
          </a:bodyPr>
          <a:lstStyle/>
          <a:p>
            <a:r>
              <a:rPr lang="zh-CN" altLang="en-US" sz="3600" smtClean="0"/>
              <a:t>        线索</a:t>
            </a:r>
            <a:r>
              <a:rPr lang="zh-CN" altLang="en-US" sz="3600"/>
              <a:t>与行文思路的区别：行文思路是作者写作时为了深化和表达其思想感情而遵循的思维活动的线路，回答的是先写什么、后写什么的问题；而线索则是文章前后内容中都有的某个共同的东西，回答的是围绕什么展开的问题。</a:t>
            </a:r>
            <a:endParaRPr lang="zh-CN" altLang="en-US" sz="36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 name="矩形 7"/>
          <p:cNvSpPr/>
          <p:nvPr/>
        </p:nvSpPr>
        <p:spPr>
          <a:xfrm>
            <a:off x="408685" y="-35817"/>
            <a:ext cx="11374631" cy="848898"/>
          </a:xfrm>
          <a:prstGeom prst="rect">
            <a:avLst/>
          </a:prstGeom>
        </p:spPr>
        <p:txBody>
          <a:bodyPr wrap="square" lIns="121870" tIns="60934" rIns="121870" bIns="60934">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tabLst>
                <a:tab pos="2070100"/>
              </a:tabLst>
            </a:pPr>
            <a:r>
              <a:rPr lang="en-US" altLang="zh-CN" sz="3600" b="1" kern="100" smtClean="0">
                <a:latin typeface="Times New Roman" panose="02020603050405020304" pitchFamily="18" charset="0"/>
                <a:ea typeface="方正中等线简体" panose="03000509000000000000" pitchFamily="65" charset="-122"/>
                <a:cs typeface="Times New Roman" panose="02020603050405020304" pitchFamily="18" charset="0"/>
              </a:rPr>
              <a:t>1</a:t>
            </a:r>
            <a:r>
              <a:rPr lang="zh-CN" altLang="en-US" sz="3600" b="1" kern="100" smtClean="0">
                <a:latin typeface="Times New Roman" panose="02020603050405020304" pitchFamily="18" charset="0"/>
                <a:ea typeface="方正中等线简体" panose="03000509000000000000" pitchFamily="65" charset="-122"/>
                <a:cs typeface="Times New Roman" panose="02020603050405020304" pitchFamily="18" charset="0"/>
              </a:rPr>
              <a:t>、常见</a:t>
            </a:r>
            <a:r>
              <a:rPr lang="zh-CN" altLang="zh-CN" sz="3600" b="1" kern="100" smtClean="0">
                <a:latin typeface="Times New Roman" panose="02020603050405020304" pitchFamily="18" charset="0"/>
                <a:ea typeface="方正中等线简体" panose="03000509000000000000" pitchFamily="65" charset="-122"/>
                <a:cs typeface="Times New Roman" panose="02020603050405020304" pitchFamily="18" charset="0"/>
              </a:rPr>
              <a:t>线索</a:t>
            </a:r>
            <a:r>
              <a:rPr lang="zh-CN" altLang="en-US" sz="3600" b="1" kern="100" smtClean="0">
                <a:latin typeface="Times New Roman" panose="02020603050405020304" pitchFamily="18" charset="0"/>
                <a:ea typeface="方正中等线简体" panose="03000509000000000000" pitchFamily="65" charset="-122"/>
                <a:cs typeface="Times New Roman" panose="02020603050405020304" pitchFamily="18" charset="0"/>
              </a:rPr>
              <a:t>类型</a:t>
            </a:r>
            <a:r>
              <a:rPr lang="zh-CN" altLang="zh-CN" sz="3600" b="1" kern="100" smtClean="0">
                <a:latin typeface="Times New Roman" panose="02020603050405020304" pitchFamily="18" charset="0"/>
                <a:ea typeface="方正中等线简体" panose="03000509000000000000" pitchFamily="65" charset="-122"/>
                <a:cs typeface="Times New Roman" panose="02020603050405020304" pitchFamily="18" charset="0"/>
              </a:rPr>
              <a:t>及其</a:t>
            </a:r>
            <a:r>
              <a:rPr lang="zh-CN" altLang="zh-CN" sz="3600" b="1" kern="100">
                <a:latin typeface="Times New Roman" panose="02020603050405020304" pitchFamily="18" charset="0"/>
                <a:ea typeface="方正中等线简体" panose="03000509000000000000" pitchFamily="65" charset="-122"/>
                <a:cs typeface="Times New Roman" panose="02020603050405020304" pitchFamily="18" charset="0"/>
              </a:rPr>
              <a:t>作用</a:t>
            </a:r>
            <a:endParaRPr lang="zh-CN" altLang="zh-CN" sz="3600" kern="100">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3" name="表格 2"/>
          <p:cNvGraphicFramePr>
            <a:graphicFrameLocks noGrp="1"/>
          </p:cNvGraphicFramePr>
          <p:nvPr/>
        </p:nvGraphicFramePr>
        <p:xfrm>
          <a:off x="480675" y="813081"/>
          <a:ext cx="11230650" cy="5899612"/>
        </p:xfrm>
        <a:graphic>
          <a:graphicData uri="http://schemas.openxmlformats.org/drawingml/2006/table">
            <a:tbl>
              <a:tblPr/>
              <a:tblGrid>
                <a:gridCol w="1151864"/>
                <a:gridCol w="5051596"/>
                <a:gridCol w="5027190"/>
              </a:tblGrid>
              <a:tr h="552790">
                <a:tc>
                  <a:txBody>
                    <a:bodyPr vert="horz" wrap="square"/>
                    <a:lstStyle/>
                    <a:p>
                      <a:pPr algn="ctr">
                        <a:lnSpc>
                          <a:spcPct val="140000"/>
                        </a:lnSpc>
                        <a:spcAft>
                          <a:spcPct val="0"/>
                        </a:spcAft>
                        <a:tabLst>
                          <a:tab pos="2070735"/>
                        </a:tabLst>
                      </a:pP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类型</a:t>
                      </a:r>
                      <a:endParaRPr lang="zh-CN" sz="2400" kern="100">
                        <a:effectLst/>
                        <a:latin typeface="宋体" panose="02010600030101010101" pitchFamily="2" charset="-122"/>
                        <a:ea typeface="宋体" panose="02010600030101010101" pitchFamily="2" charset="-122"/>
                        <a:cs typeface="Courier New" panose="02070309020205020404" pitchFamily="49" charset="0"/>
                      </a:endParaRPr>
                    </a:p>
                  </a:txBody>
                  <a:tcPr marL="14572" marR="145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40000"/>
                        </a:lnSpc>
                        <a:spcAft>
                          <a:spcPct val="0"/>
                        </a:spcAft>
                        <a:tabLst>
                          <a:tab pos="2070735"/>
                        </a:tabLst>
                      </a:pP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阐释</a:t>
                      </a:r>
                      <a:endParaRPr lang="zh-CN" sz="2400" kern="100">
                        <a:effectLst/>
                        <a:latin typeface="宋体" panose="02010600030101010101" pitchFamily="2" charset="-122"/>
                        <a:ea typeface="宋体" panose="02010600030101010101" pitchFamily="2" charset="-122"/>
                        <a:cs typeface="Courier New" panose="02070309020205020404" pitchFamily="49" charset="0"/>
                      </a:endParaRPr>
                    </a:p>
                  </a:txBody>
                  <a:tcPr marL="14572" marR="145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ct val="140000"/>
                        </a:lnSpc>
                        <a:spcAft>
                          <a:spcPct val="0"/>
                        </a:spcAft>
                        <a:tabLst>
                          <a:tab pos="2070735"/>
                        </a:tabLst>
                      </a:pP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作用或效果</a:t>
                      </a:r>
                      <a:endParaRPr lang="zh-CN" sz="2400" kern="100">
                        <a:effectLst/>
                        <a:latin typeface="宋体" panose="02010600030101010101" pitchFamily="2" charset="-122"/>
                        <a:ea typeface="宋体" panose="02010600030101010101" pitchFamily="2" charset="-122"/>
                        <a:cs typeface="Courier New" panose="02070309020205020404" pitchFamily="49" charset="0"/>
                      </a:endParaRPr>
                    </a:p>
                  </a:txBody>
                  <a:tcPr marL="14572" marR="145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23891">
                <a:tc>
                  <a:txBody>
                    <a:bodyPr vert="horz" wrap="square"/>
                    <a:lstStyle/>
                    <a:p>
                      <a:pPr algn="ctr">
                        <a:lnSpc>
                          <a:spcPct val="140000"/>
                        </a:lnSpc>
                        <a:spcAft>
                          <a:spcPct val="0"/>
                        </a:spcAft>
                        <a:tabLst>
                          <a:tab pos="2070735"/>
                        </a:tabLst>
                      </a:pPr>
                      <a:r>
                        <a:rPr lang="zh-CN" sz="24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时间</a:t>
                      </a:r>
                      <a:endParaRPr lang="en-US" altLang="zh-CN" sz="2400" kern="10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txBody>
                  <a:tcPr marL="14572" marR="145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marL="71755" algn="l">
                        <a:lnSpc>
                          <a:spcPct val="140000"/>
                        </a:lnSpc>
                        <a:spcAft>
                          <a:spcPct val="0"/>
                        </a:spcAft>
                        <a:tabLst>
                          <a:tab pos="2070735"/>
                        </a:tabLst>
                      </a:pP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时间的推移，如事情的发展、人生经历等</a:t>
                      </a:r>
                      <a:endParaRPr lang="zh-CN" sz="2400" kern="100">
                        <a:effectLst/>
                        <a:latin typeface="宋体" panose="02010600030101010101" pitchFamily="2" charset="-122"/>
                        <a:ea typeface="宋体" panose="02010600030101010101" pitchFamily="2" charset="-122"/>
                        <a:cs typeface="Courier New" panose="02070309020205020404" pitchFamily="49" charset="0"/>
                      </a:endParaRPr>
                    </a:p>
                  </a:txBody>
                  <a:tcPr marL="14572" marR="145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6">
                  <a:txBody>
                    <a:bodyPr vert="horz" wrap="square"/>
                    <a:lstStyle/>
                    <a:p>
                      <a:pPr marL="71755" algn="l">
                        <a:lnSpc>
                          <a:spcPct val="140000"/>
                        </a:lnSpc>
                        <a:spcAft>
                          <a:spcPct val="0"/>
                        </a:spcAft>
                        <a:tabLst>
                          <a:tab pos="2070735"/>
                        </a:tabLst>
                      </a:pPr>
                      <a:r>
                        <a:rPr lang="en-US" sz="2400" kern="100">
                          <a:effectLst/>
                          <a:latin typeface="Times New Roman" panose="02020603050405020304" pitchFamily="18" charset="0"/>
                          <a:ea typeface="方正中等线简体" panose="03000509000000000000" pitchFamily="65" charset="-122"/>
                          <a:cs typeface="Courier New" panose="02070309020205020404" pitchFamily="49" charset="0"/>
                        </a:rPr>
                        <a:t>(1)</a:t>
                      </a: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结构方面</a:t>
                      </a:r>
                      <a:r>
                        <a:rPr lang="zh-CN" sz="24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a:t>
                      </a:r>
                      <a:r>
                        <a:rPr lang="en-US" sz="2400" kern="100" smtClean="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组织材料，贯穿</a:t>
                      </a:r>
                      <a:r>
                        <a:rPr lang="zh-CN" sz="24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全文</a:t>
                      </a:r>
                      <a:r>
                        <a:rPr lang="zh-CN" altLang="en-US" sz="2400" kern="100">
                          <a:effectLst/>
                          <a:latin typeface="宋体" panose="02010600030101010101" pitchFamily="2" charset="-122"/>
                          <a:ea typeface="宋体" panose="02010600030101010101" pitchFamily="2" charset="-122"/>
                          <a:cs typeface="Courier New" panose="02070309020205020404" pitchFamily="49" charset="0"/>
                        </a:rPr>
                        <a:t>；</a:t>
                      </a:r>
                      <a:r>
                        <a:rPr lang="en-US" sz="2400" kern="100" smtClean="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结构清晰，情节</a:t>
                      </a:r>
                      <a:r>
                        <a:rPr lang="zh-CN" sz="24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集中</a:t>
                      </a:r>
                      <a:r>
                        <a:rPr lang="zh-CN" altLang="en-US" sz="2400" kern="100">
                          <a:effectLst/>
                          <a:latin typeface="宋体" panose="02010600030101010101" pitchFamily="2" charset="-122"/>
                          <a:ea typeface="宋体" panose="02010600030101010101" pitchFamily="2" charset="-122"/>
                          <a:cs typeface="Courier New" panose="02070309020205020404" pitchFamily="49" charset="0"/>
                        </a:rPr>
                        <a:t>；</a:t>
                      </a:r>
                      <a:r>
                        <a:rPr lang="en-US" sz="2400" kern="100" smtClean="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使行文富于变化</a:t>
                      </a:r>
                      <a:endParaRPr lang="zh-CN" sz="2400" kern="100">
                        <a:effectLst/>
                        <a:latin typeface="宋体" panose="02010600030101010101" pitchFamily="2" charset="-122"/>
                        <a:ea typeface="宋体" panose="02010600030101010101" pitchFamily="2" charset="-122"/>
                        <a:cs typeface="Courier New" panose="02070309020205020404" pitchFamily="49" charset="0"/>
                      </a:endParaRPr>
                    </a:p>
                    <a:p>
                      <a:pPr marL="71755" algn="l">
                        <a:lnSpc>
                          <a:spcPct val="140000"/>
                        </a:lnSpc>
                        <a:spcAft>
                          <a:spcPct val="0"/>
                        </a:spcAft>
                        <a:tabLst>
                          <a:tab pos="2070735"/>
                        </a:tabLst>
                      </a:pPr>
                      <a:r>
                        <a:rPr lang="en-US" sz="2400" kern="100">
                          <a:effectLst/>
                          <a:latin typeface="Times New Roman" panose="02020603050405020304" pitchFamily="18" charset="0"/>
                          <a:ea typeface="方正中等线简体" panose="03000509000000000000" pitchFamily="65" charset="-122"/>
                          <a:cs typeface="Courier New" panose="02070309020205020404" pitchFamily="49" charset="0"/>
                        </a:rPr>
                        <a:t>(2)</a:t>
                      </a: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内容方面</a:t>
                      </a:r>
                      <a:r>
                        <a:rPr lang="zh-CN" sz="24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a:t>
                      </a:r>
                      <a:r>
                        <a:rPr lang="en-US" sz="2400" kern="100" smtClean="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表达某种情感或</a:t>
                      </a:r>
                      <a:r>
                        <a:rPr lang="zh-CN" sz="24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思想</a:t>
                      </a:r>
                      <a:r>
                        <a:rPr lang="zh-CN" altLang="en-US" sz="2400" kern="100">
                          <a:effectLst/>
                          <a:latin typeface="宋体" panose="02010600030101010101" pitchFamily="2" charset="-122"/>
                          <a:ea typeface="宋体" panose="02010600030101010101" pitchFamily="2" charset="-122"/>
                          <a:cs typeface="Courier New" panose="02070309020205020404" pitchFamily="49" charset="0"/>
                        </a:rPr>
                        <a:t>；</a:t>
                      </a:r>
                      <a:r>
                        <a:rPr lang="en-US" sz="2400" kern="100" smtClean="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揭示</a:t>
                      </a:r>
                      <a:r>
                        <a:rPr lang="zh-CN" sz="24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主题</a:t>
                      </a:r>
                      <a:r>
                        <a:rPr lang="zh-CN" altLang="en-US" sz="24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；呈现某种情景或状态</a:t>
                      </a:r>
                      <a:endParaRPr lang="zh-CN" sz="2400" kern="100">
                        <a:effectLst/>
                        <a:latin typeface="宋体" panose="02010600030101010101" pitchFamily="2" charset="-122"/>
                        <a:ea typeface="宋体" panose="02010600030101010101" pitchFamily="2" charset="-122"/>
                        <a:cs typeface="Courier New" panose="02070309020205020404" pitchFamily="49" charset="0"/>
                      </a:endParaRPr>
                    </a:p>
                    <a:p>
                      <a:pPr marL="71755" algn="l">
                        <a:lnSpc>
                          <a:spcPct val="140000"/>
                        </a:lnSpc>
                        <a:spcAft>
                          <a:spcPct val="0"/>
                        </a:spcAft>
                        <a:tabLst>
                          <a:tab pos="2070735"/>
                        </a:tabLst>
                      </a:pPr>
                      <a:r>
                        <a:rPr lang="en-US" sz="2400" kern="100">
                          <a:effectLst/>
                          <a:latin typeface="Times New Roman" panose="02020603050405020304" pitchFamily="18" charset="0"/>
                          <a:ea typeface="方正中等线简体" panose="03000509000000000000" pitchFamily="65" charset="-122"/>
                          <a:cs typeface="Courier New" panose="02070309020205020404" pitchFamily="49" charset="0"/>
                        </a:rPr>
                        <a:t>(3)</a:t>
                      </a: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特殊方面</a:t>
                      </a:r>
                      <a:r>
                        <a:rPr lang="zh-CN" sz="24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a:t>
                      </a:r>
                      <a:r>
                        <a:rPr lang="en-US" sz="2400" kern="100" smtClean="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物线有象征、呼应的作用，增添</a:t>
                      </a:r>
                      <a:r>
                        <a:rPr lang="zh-CN" sz="24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诗意</a:t>
                      </a:r>
                      <a:r>
                        <a:rPr lang="zh-CN" altLang="en-US" sz="2400" kern="100">
                          <a:effectLst/>
                          <a:latin typeface="宋体" panose="02010600030101010101" pitchFamily="2" charset="-122"/>
                          <a:ea typeface="宋体" panose="02010600030101010101" pitchFamily="2" charset="-122"/>
                          <a:cs typeface="Courier New" panose="02070309020205020404" pitchFamily="49" charset="0"/>
                        </a:rPr>
                        <a:t>；</a:t>
                      </a:r>
                      <a:r>
                        <a:rPr lang="en-US" sz="2400" kern="100" smtClean="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情线有使情感浓厚、不断深化的</a:t>
                      </a:r>
                      <a:r>
                        <a:rPr lang="zh-CN" sz="24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作用</a:t>
                      </a:r>
                      <a:r>
                        <a:rPr lang="zh-CN" altLang="en-US" sz="2400" kern="100">
                          <a:effectLst/>
                          <a:latin typeface="宋体" panose="02010600030101010101" pitchFamily="2" charset="-122"/>
                          <a:ea typeface="宋体" panose="02010600030101010101" pitchFamily="2" charset="-122"/>
                          <a:cs typeface="Courier New" panose="02070309020205020404" pitchFamily="49" charset="0"/>
                        </a:rPr>
                        <a:t>；</a:t>
                      </a:r>
                      <a:r>
                        <a:rPr lang="en-US" sz="2400" kern="100" smtClean="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时空线有层次清晰、结构明了的作用</a:t>
                      </a:r>
                      <a:endParaRPr lang="zh-CN" sz="2400" kern="100">
                        <a:effectLst/>
                        <a:latin typeface="宋体" panose="02010600030101010101" pitchFamily="2" charset="-122"/>
                        <a:ea typeface="宋体" panose="02010600030101010101" pitchFamily="2" charset="-122"/>
                        <a:cs typeface="Courier New" panose="02070309020205020404" pitchFamily="49" charset="0"/>
                      </a:endParaRPr>
                    </a:p>
                  </a:txBody>
                  <a:tcPr marL="14572" marR="145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8734">
                <a:tc>
                  <a:txBody>
                    <a:bodyPr vert="horz" wrap="square"/>
                    <a:lstStyle/>
                    <a:p>
                      <a:pPr algn="ctr">
                        <a:lnSpc>
                          <a:spcPct val="140000"/>
                        </a:lnSpc>
                        <a:spcAft>
                          <a:spcPct val="0"/>
                        </a:spcAft>
                        <a:tabLst>
                          <a:tab pos="2070735"/>
                        </a:tabLst>
                      </a:pPr>
                      <a:r>
                        <a:rPr lang="zh-CN" sz="24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地点</a:t>
                      </a:r>
                      <a:endParaRPr lang="en-US" altLang="zh-CN" sz="2400" kern="10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txBody>
                  <a:tcPr marL="14572" marR="145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marL="71755" algn="l">
                        <a:lnSpc>
                          <a:spcPct val="140000"/>
                        </a:lnSpc>
                        <a:spcAft>
                          <a:spcPct val="0"/>
                        </a:spcAft>
                        <a:tabLst>
                          <a:tab pos="2070735"/>
                        </a:tabLst>
                      </a:pP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地点的转移，如游记散文的移步换</a:t>
                      </a:r>
                      <a:r>
                        <a:rPr lang="zh-CN" sz="24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景</a:t>
                      </a:r>
                      <a:endParaRPr lang="zh-CN" sz="2400" kern="100">
                        <a:effectLst/>
                        <a:latin typeface="宋体" panose="02010600030101010101" pitchFamily="2" charset="-122"/>
                        <a:ea typeface="宋体" panose="02010600030101010101" pitchFamily="2" charset="-122"/>
                        <a:cs typeface="Courier New" panose="02070309020205020404" pitchFamily="49" charset="0"/>
                      </a:endParaRPr>
                    </a:p>
                  </a:txBody>
                  <a:tcPr marL="14572" marR="145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vert="horz" wrap="square"/>
                    <a:lstStyle/>
                    <a:p/>
                  </a:txBody>
                  <a:tcPr/>
                </a:tc>
              </a:tr>
              <a:tr h="1004552">
                <a:tc>
                  <a:txBody>
                    <a:bodyPr vert="horz" wrap="square"/>
                    <a:lstStyle/>
                    <a:p>
                      <a:pPr algn="ctr">
                        <a:lnSpc>
                          <a:spcPct val="150000"/>
                        </a:lnSpc>
                        <a:spcAft>
                          <a:spcPct val="0"/>
                        </a:spcAft>
                        <a:tabLst>
                          <a:tab pos="2070735"/>
                        </a:tabLst>
                      </a:pPr>
                      <a:r>
                        <a:rPr lang="zh-CN" sz="24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人物</a:t>
                      </a:r>
                      <a:endParaRPr lang="en-US" altLang="zh-CN" sz="2400" kern="10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txBody>
                  <a:tcPr marL="14575" marR="14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marL="71755" algn="l">
                        <a:lnSpc>
                          <a:spcPct val="150000"/>
                        </a:lnSpc>
                        <a:spcAft>
                          <a:spcPct val="0"/>
                        </a:spcAft>
                        <a:tabLst>
                          <a:tab pos="2070735"/>
                        </a:tabLst>
                      </a:pP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以人物的变化、更换，或人物之间的关系发展组织行文</a:t>
                      </a:r>
                      <a:endParaRPr lang="zh-CN" sz="2400" kern="100">
                        <a:effectLst/>
                        <a:latin typeface="宋体" panose="02010600030101010101" pitchFamily="2" charset="-122"/>
                        <a:ea typeface="宋体" panose="02010600030101010101" pitchFamily="2" charset="-122"/>
                        <a:cs typeface="Courier New" panose="02070309020205020404" pitchFamily="49" charset="0"/>
                      </a:endParaRPr>
                    </a:p>
                  </a:txBody>
                  <a:tcPr marL="14575" marR="14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vert="horz" wrap="square"/>
                    <a:lstStyle/>
                    <a:p/>
                  </a:txBody>
                  <a:tcPr/>
                </a:tc>
              </a:tr>
              <a:tr h="566671">
                <a:tc>
                  <a:txBody>
                    <a:bodyPr vert="horz" wrap="square"/>
                    <a:lstStyle/>
                    <a:p>
                      <a:pPr algn="ctr">
                        <a:lnSpc>
                          <a:spcPct val="150000"/>
                        </a:lnSpc>
                        <a:spcAft>
                          <a:spcPct val="0"/>
                        </a:spcAft>
                        <a:tabLst>
                          <a:tab pos="2070735"/>
                        </a:tabLst>
                      </a:pPr>
                      <a:r>
                        <a:rPr lang="zh-CN" sz="24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事件</a:t>
                      </a:r>
                      <a:endParaRPr lang="en-US" altLang="zh-CN" sz="2400" kern="10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txBody>
                  <a:tcPr marL="14575" marR="14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marL="71755" algn="l">
                        <a:lnSpc>
                          <a:spcPct val="150000"/>
                        </a:lnSpc>
                        <a:spcAft>
                          <a:spcPct val="0"/>
                        </a:spcAft>
                        <a:tabLst>
                          <a:tab pos="2070735"/>
                        </a:tabLst>
                      </a:pP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以某个中心事件为中心组织行文</a:t>
                      </a:r>
                      <a:endParaRPr lang="zh-CN" sz="2400" kern="100">
                        <a:effectLst/>
                        <a:latin typeface="宋体" panose="02010600030101010101" pitchFamily="2" charset="-122"/>
                        <a:ea typeface="宋体" panose="02010600030101010101" pitchFamily="2" charset="-122"/>
                        <a:cs typeface="Courier New" panose="02070309020205020404" pitchFamily="49" charset="0"/>
                      </a:endParaRPr>
                    </a:p>
                  </a:txBody>
                  <a:tcPr marL="14575" marR="14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vert="horz" wrap="square"/>
                    <a:lstStyle/>
                    <a:p/>
                  </a:txBody>
                  <a:tcPr/>
                </a:tc>
              </a:tr>
              <a:tr h="1019914">
                <a:tc>
                  <a:txBody>
                    <a:bodyPr vert="horz" wrap="square"/>
                    <a:lstStyle/>
                    <a:p>
                      <a:pPr algn="ctr">
                        <a:lnSpc>
                          <a:spcPct val="140000"/>
                        </a:lnSpc>
                        <a:spcAft>
                          <a:spcPct val="0"/>
                        </a:spcAft>
                        <a:tabLst>
                          <a:tab pos="2070735"/>
                        </a:tabLst>
                      </a:pPr>
                      <a:r>
                        <a:rPr lang="zh-CN" sz="24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物象</a:t>
                      </a:r>
                      <a:endParaRPr lang="en-US" altLang="zh-CN" sz="2400" kern="10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txBody>
                  <a:tcPr marL="14572" marR="145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marL="71755" algn="l">
                        <a:lnSpc>
                          <a:spcPct val="140000"/>
                        </a:lnSpc>
                        <a:spcAft>
                          <a:spcPct val="0"/>
                        </a:spcAft>
                        <a:tabLst>
                          <a:tab pos="2070735"/>
                        </a:tabLst>
                      </a:pP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赋予物象以丰富的内涵和情感，围绕物象展开行文</a:t>
                      </a:r>
                      <a:endParaRPr lang="zh-CN" sz="2400" kern="100">
                        <a:effectLst/>
                        <a:latin typeface="宋体" panose="02010600030101010101" pitchFamily="2" charset="-122"/>
                        <a:ea typeface="宋体" panose="02010600030101010101" pitchFamily="2" charset="-122"/>
                        <a:cs typeface="Courier New" panose="02070309020205020404" pitchFamily="49" charset="0"/>
                      </a:endParaRPr>
                    </a:p>
                  </a:txBody>
                  <a:tcPr marL="14572" marR="145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vert="horz" wrap="square"/>
                    <a:lstStyle/>
                    <a:p/>
                  </a:txBody>
                  <a:tcPr/>
                </a:tc>
              </a:tr>
              <a:tr h="995066">
                <a:tc>
                  <a:txBody>
                    <a:bodyPr vert="horz" wrap="square"/>
                    <a:lstStyle/>
                    <a:p>
                      <a:pPr algn="ctr">
                        <a:lnSpc>
                          <a:spcPct val="150000"/>
                        </a:lnSpc>
                        <a:spcAft>
                          <a:spcPct val="0"/>
                        </a:spcAft>
                        <a:tabLst>
                          <a:tab pos="2070735"/>
                        </a:tabLst>
                      </a:pPr>
                      <a:r>
                        <a:rPr lang="zh-CN" sz="2600" kern="100">
                          <a:effectLst/>
                          <a:latin typeface="Times New Roman" panose="02020603050405020304" pitchFamily="18" charset="0"/>
                          <a:ea typeface="方正中等线简体" panose="03000509000000000000" pitchFamily="65" charset="-122"/>
                          <a:cs typeface="Times New Roman" panose="02020603050405020304" pitchFamily="18" charset="0"/>
                        </a:rPr>
                        <a:t>感情</a:t>
                      </a:r>
                      <a:r>
                        <a:rPr lang="en-US" sz="2600" kern="10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600" kern="100" smtClean="0">
                          <a:effectLst/>
                          <a:latin typeface="Times New Roman" panose="02020603050405020304" pitchFamily="18" charset="0"/>
                          <a:ea typeface="方正中等线简体" panose="03000509000000000000" pitchFamily="65" charset="-122"/>
                          <a:cs typeface="Times New Roman" panose="02020603050405020304" pitchFamily="18" charset="0"/>
                        </a:rPr>
                        <a:t>心理</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14575" marR="14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marL="71755" algn="l">
                        <a:lnSpc>
                          <a:spcPct val="150000"/>
                        </a:lnSpc>
                        <a:spcAft>
                          <a:spcPct val="0"/>
                        </a:spcAft>
                        <a:tabLst>
                          <a:tab pos="2070735"/>
                        </a:tabLst>
                      </a:pPr>
                      <a:r>
                        <a:rPr lang="zh-CN" sz="2600" kern="100">
                          <a:effectLst/>
                          <a:latin typeface="Times New Roman" panose="02020603050405020304" pitchFamily="18" charset="0"/>
                          <a:ea typeface="方正中等线简体" panose="03000509000000000000" pitchFamily="65" charset="-122"/>
                          <a:cs typeface="Times New Roman" panose="02020603050405020304" pitchFamily="18" charset="0"/>
                        </a:rPr>
                        <a:t>以情感的脉络或心理状态的变化组织行文</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14575" marR="145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vert="horz" wrap="square"/>
                    <a:lstStyle/>
                    <a:p/>
                  </a:txBody>
                  <a:tcPr marL="14572" marR="145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normAutofit/>
          </a:bodyPr>
          <a:lstStyle/>
          <a:p>
            <a:pPr algn="ctr"/>
            <a:r>
              <a:rPr lang="en-US" altLang="zh-CN" sz="3600" smtClean="0"/>
              <a:t>2</a:t>
            </a:r>
            <a:r>
              <a:rPr lang="zh-CN" altLang="en-US" sz="3600" smtClean="0"/>
              <a:t>、找线索的方法</a:t>
            </a:r>
            <a:endParaRPr lang="zh-CN" altLang="en-US" sz="3600"/>
          </a:p>
        </p:txBody>
      </p:sp>
      <p:sp>
        <p:nvSpPr>
          <p:cNvPr id="3" name="内容占位符 2"/>
          <p:cNvSpPr>
            <a:spLocks noGrp="1"/>
          </p:cNvSpPr>
          <p:nvPr>
            <p:ph idx="1"/>
          </p:nvPr>
        </p:nvSpPr>
        <p:spPr/>
        <p:txBody>
          <a:bodyPr/>
          <a:lstStyle/>
          <a:p>
            <a:r>
              <a:rPr lang="en-US" altLang="zh-CN" sz="3600" smtClean="0"/>
              <a:t>    (</a:t>
            </a:r>
            <a:r>
              <a:rPr lang="en-US" altLang="zh-CN" sz="3600"/>
              <a:t>1)</a:t>
            </a:r>
            <a:r>
              <a:rPr lang="zh-CN" altLang="en-US" sz="3600"/>
              <a:t>体裁猜“线”。不同的散文，其线索往往不同，如写景散文多以时间、空间为线索，写人散文多以感情为线索。</a:t>
            </a:r>
            <a:endParaRPr lang="zh-CN" altLang="en-US" sz="3600"/>
          </a:p>
          <a:p>
            <a:r>
              <a:rPr lang="en-US" altLang="zh-CN" sz="3600" smtClean="0"/>
              <a:t>    (</a:t>
            </a:r>
            <a:r>
              <a:rPr lang="en-US" altLang="zh-CN" sz="3600"/>
              <a:t>2)</a:t>
            </a:r>
            <a:r>
              <a:rPr lang="zh-CN" altLang="en-US" sz="3600"/>
              <a:t>标题判“线”。有的标题即线索。</a:t>
            </a:r>
            <a:endParaRPr lang="zh-CN" altLang="en-US" sz="3600"/>
          </a:p>
          <a:p>
            <a:r>
              <a:rPr lang="en-US" altLang="zh-CN" sz="3600" smtClean="0"/>
              <a:t>    (</a:t>
            </a:r>
            <a:r>
              <a:rPr lang="en-US" altLang="zh-CN" sz="3600"/>
              <a:t>3)</a:t>
            </a:r>
            <a:r>
              <a:rPr lang="zh-CN" altLang="en-US" sz="3600"/>
              <a:t>时空连“线”。文中有一些表示时空转换的词语，阅读时只要把这些词语连接起来看，就能把握文章的线索。</a:t>
            </a:r>
            <a:endParaRPr lang="zh-CN" altLang="en-US" sz="3600"/>
          </a:p>
          <a:p>
            <a:endParaRPr lang="zh-CN" altLang="en-US"/>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838200" y="679406"/>
            <a:ext cx="10515600" cy="4351338"/>
          </a:xfrm>
        </p:spPr>
        <p:txBody>
          <a:bodyPr/>
          <a:lstStyle/>
          <a:p>
            <a:r>
              <a:rPr lang="en-US" altLang="zh-CN" sz="3600" smtClean="0"/>
              <a:t>    (</a:t>
            </a:r>
            <a:r>
              <a:rPr lang="en-US" altLang="zh-CN" sz="3600"/>
              <a:t>4)</a:t>
            </a:r>
            <a:r>
              <a:rPr lang="zh-CN" altLang="en-US" sz="3600"/>
              <a:t>以物求“线”。不少托物、叙事类散文，常用一个具体事物或象征事物贯串全文，作为行文线索以突出主旨，这个事物常作为标题或在文中反复出现。</a:t>
            </a:r>
            <a:endParaRPr lang="zh-CN" altLang="en-US" sz="3600"/>
          </a:p>
          <a:p>
            <a:r>
              <a:rPr lang="en-US" altLang="zh-CN" sz="3600" smtClean="0"/>
              <a:t>    (</a:t>
            </a:r>
            <a:r>
              <a:rPr lang="en-US" altLang="zh-CN" sz="3600"/>
              <a:t>5)</a:t>
            </a:r>
            <a:r>
              <a:rPr lang="zh-CN" altLang="en-US" sz="3600"/>
              <a:t>反复出“线”。可以通过反复出现的具有丰富内涵的事物或抒情议论的语句去熟悉、把握线索。</a:t>
            </a:r>
            <a:endParaRPr lang="zh-CN" altLang="en-US" sz="3600"/>
          </a:p>
          <a:p>
            <a:r>
              <a:rPr lang="en-US" altLang="zh-CN" sz="3600" smtClean="0"/>
              <a:t>    (</a:t>
            </a:r>
            <a:r>
              <a:rPr lang="en-US" altLang="zh-CN" sz="3600"/>
              <a:t>6)</a:t>
            </a:r>
            <a:r>
              <a:rPr lang="zh-CN" altLang="en-US" sz="3600"/>
              <a:t>以情导“线”。前几种方法，都因有较明显的外部标志而较易于把握，而感情线索经常隐伏于内容之中。阅读时要细心分析材料之间的内在联系，理清感情发展变化的轨迹，以此导出文章的线索。</a:t>
            </a:r>
            <a:endParaRPr lang="zh-CN" altLang="en-US" sz="3600"/>
          </a:p>
          <a:p>
            <a:endParaRPr lang="zh-CN" altLang="en-US"/>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normAutofit/>
          </a:bodyPr>
          <a:lstStyle/>
          <a:p>
            <a:pPr algn="ctr"/>
            <a:r>
              <a:rPr lang="en-US" altLang="zh-CN" sz="3600" smtClean="0"/>
              <a:t>3</a:t>
            </a:r>
            <a:r>
              <a:rPr lang="zh-CN" altLang="en-US" sz="3600" smtClean="0"/>
              <a:t>、练习</a:t>
            </a:r>
            <a:endParaRPr lang="zh-CN" altLang="en-US" sz="3600"/>
          </a:p>
        </p:txBody>
      </p:sp>
      <p:sp>
        <p:nvSpPr>
          <p:cNvPr id="3" name="内容占位符 2"/>
          <p:cNvSpPr>
            <a:spLocks noGrp="1"/>
          </p:cNvSpPr>
          <p:nvPr>
            <p:ph idx="1"/>
          </p:nvPr>
        </p:nvSpPr>
        <p:spPr>
          <a:xfrm>
            <a:off x="709411" y="1580927"/>
            <a:ext cx="10515600" cy="4351338"/>
          </a:xfrm>
        </p:spPr>
        <p:txBody>
          <a:bodyPr/>
          <a:lstStyle/>
          <a:p>
            <a:r>
              <a:rPr lang="zh-CN" altLang="en-US" smtClean="0"/>
              <a:t>   </a:t>
            </a:r>
            <a:r>
              <a:rPr lang="zh-CN" altLang="en-US" sz="3600" smtClean="0"/>
              <a:t>（</a:t>
            </a:r>
            <a:r>
              <a:rPr lang="en-US" altLang="zh-CN" sz="3600" smtClean="0"/>
              <a:t>2020·</a:t>
            </a:r>
            <a:r>
              <a:rPr lang="zh-CN" altLang="en-US" sz="3600" smtClean="0"/>
              <a:t>全国新</a:t>
            </a:r>
            <a:r>
              <a:rPr lang="en-US" altLang="zh-CN" sz="3600" smtClean="0"/>
              <a:t>1</a:t>
            </a:r>
            <a:r>
              <a:rPr lang="zh-CN" altLang="en-US" sz="3600" smtClean="0"/>
              <a:t>卷）</a:t>
            </a:r>
            <a:r>
              <a:rPr lang="en-US" altLang="zh-CN" sz="3600" smtClean="0"/>
              <a:t>【《</a:t>
            </a:r>
            <a:r>
              <a:rPr lang="zh-CN" altLang="en-US" sz="3600" smtClean="0"/>
              <a:t>建水记（之四）</a:t>
            </a:r>
            <a:r>
              <a:rPr lang="en-US" altLang="zh-CN" sz="3600" smtClean="0"/>
              <a:t>》】</a:t>
            </a:r>
            <a:r>
              <a:rPr lang="zh-CN" altLang="en-US" sz="3600" smtClean="0"/>
              <a:t>本文</a:t>
            </a:r>
            <a:r>
              <a:rPr lang="zh-CN" altLang="en-US" sz="3600"/>
              <a:t>采用空间和时间两条线索行文，请分别加以简析</a:t>
            </a:r>
            <a:r>
              <a:rPr lang="zh-CN" altLang="en-US" sz="3600" smtClean="0"/>
              <a:t>。</a:t>
            </a:r>
            <a:endParaRPr lang="en-US" altLang="zh-CN" sz="3600" smtClean="0"/>
          </a:p>
          <a:p>
            <a:r>
              <a:rPr lang="zh-CN" altLang="en-US" sz="3600" smtClean="0">
                <a:solidFill>
                  <a:srgbClr val="FF0000"/>
                </a:solidFill>
              </a:rPr>
              <a:t>      ①</a:t>
            </a:r>
            <a:r>
              <a:rPr lang="zh-CN" altLang="en-US" sz="3600">
                <a:solidFill>
                  <a:srgbClr val="FF0000"/>
                </a:solidFill>
              </a:rPr>
              <a:t>文章以空间的转换为行文结构，展开对建水的描写，从城外的临安车站开始，依次写穿过城门，经过街道、市场、胡同小巷，最后进入家庭院落；</a:t>
            </a:r>
            <a:endParaRPr lang="zh-CN" altLang="en-US" sz="3600">
              <a:solidFill>
                <a:srgbClr val="FF0000"/>
              </a:solidFill>
            </a:endParaRPr>
          </a:p>
          <a:p>
            <a:r>
              <a:rPr lang="zh-CN" altLang="en-US" sz="3600" smtClean="0">
                <a:solidFill>
                  <a:srgbClr val="FF0000"/>
                </a:solidFill>
              </a:rPr>
              <a:t>      ②</a:t>
            </a:r>
            <a:r>
              <a:rPr lang="zh-CN" altLang="en-US" sz="3600">
                <a:solidFill>
                  <a:srgbClr val="FF0000"/>
                </a:solidFill>
              </a:rPr>
              <a:t>文章以时间的延续为思想线索，将建水同时置于历史文化传承与当下日常生活中来描写，表现这座古城经久不衰的生命活力。</a:t>
            </a:r>
            <a:endParaRPr lang="zh-CN" altLang="en-US" sz="3600">
              <a:solidFill>
                <a:srgbClr val="FF0000"/>
              </a:solidFill>
            </a:endParaRPr>
          </a:p>
          <a:p>
            <a:endParaRPr lang="zh-CN" altLang="en-US" sz="3600"/>
          </a:p>
          <a:p>
            <a:endParaRPr lang="zh-CN" altLang="en-US" sz="36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dur="50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normAutofit/>
          </a:bodyPr>
          <a:lstStyle/>
          <a:p>
            <a:pPr algn="ctr"/>
            <a:r>
              <a:rPr lang="zh-CN" altLang="en-US" sz="4000" smtClean="0"/>
              <a:t>（三）分析句段作用</a:t>
            </a:r>
            <a:endParaRPr lang="zh-CN" altLang="en-US" sz="4000"/>
          </a:p>
        </p:txBody>
      </p:sp>
      <p:sp>
        <p:nvSpPr>
          <p:cNvPr id="3" name="内容占位符 2"/>
          <p:cNvSpPr>
            <a:spLocks noGrp="1"/>
          </p:cNvSpPr>
          <p:nvPr>
            <p:ph idx="1"/>
          </p:nvPr>
        </p:nvSpPr>
        <p:spPr/>
        <p:txBody>
          <a:bodyPr/>
          <a:lstStyle/>
          <a:p>
            <a:pPr algn="ctr"/>
            <a:r>
              <a:rPr lang="en-US" altLang="zh-CN" sz="3600" smtClean="0"/>
              <a:t>1</a:t>
            </a:r>
            <a:r>
              <a:rPr lang="zh-CN" altLang="en-US" sz="3600" smtClean="0"/>
              <a:t>、把握</a:t>
            </a:r>
            <a:r>
              <a:rPr lang="zh-CN" altLang="en-US" sz="3600"/>
              <a:t>句段的三个特点</a:t>
            </a:r>
            <a:endParaRPr lang="zh-CN" altLang="en-US" sz="3600"/>
          </a:p>
          <a:p>
            <a:r>
              <a:rPr lang="en-US" altLang="zh-CN" sz="3200" smtClean="0"/>
              <a:t>   </a:t>
            </a:r>
            <a:endParaRPr lang="en-US" altLang="zh-CN" sz="3200" smtClean="0"/>
          </a:p>
          <a:p>
            <a:r>
              <a:rPr lang="en-US" altLang="zh-CN" sz="3200"/>
              <a:t> </a:t>
            </a:r>
            <a:r>
              <a:rPr lang="en-US" altLang="zh-CN" sz="3200" smtClean="0"/>
              <a:t>   (</a:t>
            </a:r>
            <a:r>
              <a:rPr lang="en-US" altLang="zh-CN" sz="3200"/>
              <a:t>1)</a:t>
            </a:r>
            <a:r>
              <a:rPr lang="zh-CN" altLang="en-US" sz="3200"/>
              <a:t>内容特点：看它写了什么内容，表达了什么感情，甚至表现了怎样的主旨。</a:t>
            </a:r>
            <a:endParaRPr lang="zh-CN" altLang="en-US" sz="3200"/>
          </a:p>
          <a:p>
            <a:r>
              <a:rPr lang="en-US" altLang="zh-CN" sz="3200" smtClean="0"/>
              <a:t>    (</a:t>
            </a:r>
            <a:r>
              <a:rPr lang="en-US" altLang="zh-CN" sz="3200"/>
              <a:t>2)</a:t>
            </a:r>
            <a:r>
              <a:rPr lang="zh-CN" altLang="en-US" sz="3200"/>
              <a:t>位置特点：看它是在文章的开头、中间还是结尾，与上文或下文有着怎样的关联；如是句子，则要看它在段落中的位置。</a:t>
            </a:r>
            <a:endParaRPr lang="zh-CN" altLang="en-US" sz="3200"/>
          </a:p>
          <a:p>
            <a:r>
              <a:rPr lang="en-US" altLang="zh-CN" sz="3200" smtClean="0"/>
              <a:t>    (</a:t>
            </a:r>
            <a:r>
              <a:rPr lang="en-US" altLang="zh-CN" sz="3200"/>
              <a:t>3)</a:t>
            </a:r>
            <a:r>
              <a:rPr lang="zh-CN" altLang="en-US" sz="3200"/>
              <a:t>表达特点：看它在表达上有无特点，如使用了排比、对偶手法等。</a:t>
            </a:r>
            <a:endParaRPr lang="zh-CN" altLang="en-US" sz="3200"/>
          </a:p>
          <a:p>
            <a:endParaRPr lang="zh-CN" altLang="en-US"/>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normAutofit/>
          </a:bodyPr>
          <a:lstStyle/>
          <a:p>
            <a:pPr algn="ctr"/>
            <a:r>
              <a:rPr lang="en-US" altLang="zh-CN" sz="3600" smtClean="0"/>
              <a:t>2</a:t>
            </a:r>
            <a:r>
              <a:rPr lang="zh-CN" altLang="en-US" sz="3600" smtClean="0"/>
              <a:t>、分析句段作用的方法</a:t>
            </a:r>
            <a:endParaRPr lang="zh-CN" altLang="en-US" sz="3600"/>
          </a:p>
        </p:txBody>
      </p:sp>
      <p:sp>
        <p:nvSpPr>
          <p:cNvPr id="3" name="内容占位符 2"/>
          <p:cNvSpPr>
            <a:spLocks noGrp="1"/>
          </p:cNvSpPr>
          <p:nvPr>
            <p:ph idx="1"/>
          </p:nvPr>
        </p:nvSpPr>
        <p:spPr/>
        <p:txBody>
          <a:bodyPr/>
          <a:lstStyle/>
          <a:p>
            <a:r>
              <a:rPr lang="en-US" altLang="zh-CN" sz="3200"/>
              <a:t>(1)</a:t>
            </a:r>
            <a:r>
              <a:rPr lang="zh-CN" altLang="en-US" sz="3200"/>
              <a:t>内容、主题</a:t>
            </a:r>
            <a:endParaRPr lang="zh-CN" altLang="en-US" sz="3200"/>
          </a:p>
          <a:p>
            <a:r>
              <a:rPr lang="zh-CN" altLang="en-US" sz="3200" smtClean="0"/>
              <a:t>      内容</a:t>
            </a:r>
            <a:r>
              <a:rPr lang="zh-CN" altLang="en-US" sz="3200"/>
              <a:t>角度就是要考虑该内容在人物刻画、情感表达、基调奠定等方面的作用。主题角度可考虑对主题有强化、深化、突出、揭示等作用。</a:t>
            </a:r>
            <a:endParaRPr lang="zh-CN" altLang="en-US" sz="3200"/>
          </a:p>
          <a:p>
            <a:r>
              <a:rPr lang="en-US" altLang="zh-CN" sz="3200"/>
              <a:t>(2)</a:t>
            </a:r>
            <a:r>
              <a:rPr lang="zh-CN" altLang="en-US" sz="3200"/>
              <a:t>结构、思路</a:t>
            </a:r>
            <a:endParaRPr lang="zh-CN" altLang="en-US" sz="3200"/>
          </a:p>
          <a:p>
            <a:r>
              <a:rPr lang="zh-CN" altLang="en-US" sz="3200" smtClean="0"/>
              <a:t>      结构</a:t>
            </a:r>
            <a:r>
              <a:rPr lang="zh-CN" altLang="en-US" sz="3200"/>
              <a:t>角度可考虑总领全文、设置悬念、做铺垫、照应、过渡、总结上文等作用，还可以考虑与标题的关系</a:t>
            </a:r>
            <a:r>
              <a:rPr lang="en-US" altLang="zh-CN" sz="3200"/>
              <a:t>(</a:t>
            </a:r>
            <a:r>
              <a:rPr lang="zh-CN" altLang="en-US" sz="3200"/>
              <a:t>如点题</a:t>
            </a:r>
            <a:r>
              <a:rPr lang="en-US" altLang="zh-CN" sz="3200"/>
              <a:t>)</a:t>
            </a:r>
            <a:r>
              <a:rPr lang="zh-CN" altLang="en-US" sz="3200"/>
              <a:t>。思路角度可考虑暗示、揭示了什么样的主题等作用。</a:t>
            </a:r>
            <a:endParaRPr lang="zh-CN" altLang="en-US" sz="3200"/>
          </a:p>
          <a:p>
            <a:endParaRPr lang="zh-CN" altLang="en-US"/>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https://d.book118.com/565204001113011043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57</Paragraphs>
  <Slides>19</Slides>
  <Notes>0</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19</vt:i4>
      </vt:variant>
    </vt:vector>
  </HeadingPairs>
  <TitlesOfParts>
    <vt:vector baseType="lpstr" size="27">
      <vt:lpstr>Arial</vt:lpstr>
      <vt:lpstr>Calibri</vt:lpstr>
      <vt:lpstr>Calibri Light</vt:lpstr>
      <vt:lpstr>宋体</vt:lpstr>
      <vt:lpstr>Times New Roman</vt:lpstr>
      <vt:lpstr>方正中等线简体</vt:lpstr>
      <vt:lpstr>Courier New</vt:lpstr>
      <vt:lpstr>Office Theme</vt:lpstr>
      <vt:lpstr>第二讲</vt:lpstr>
      <vt:lpstr>主要题型及解答</vt:lpstr>
      <vt:lpstr>PowerPoint Presentation</vt:lpstr>
      <vt:lpstr>常用结构思路</vt:lpstr>
      <vt:lpstr>PowerPoint Presentation</vt:lpstr>
      <vt:lpstr>2、方法</vt:lpstr>
      <vt:lpstr>PowerPoint Presentation</vt:lpstr>
      <vt:lpstr>3、步骤</vt:lpstr>
      <vt:lpstr>PowerPoint Presentation</vt:lpstr>
      <vt:lpstr>PowerPoint Presentation</vt:lpstr>
      <vt:lpstr>PowerPoint Presentation</vt:lpstr>
      <vt:lpstr>（二）分析线索及作用</vt:lpstr>
      <vt:lpstr>PowerPoint Presentation</vt:lpstr>
      <vt:lpstr>2、找线索的方法</vt:lpstr>
      <vt:lpstr>PowerPoint Presentation</vt:lpstr>
      <vt:lpstr>3、练习</vt:lpstr>
      <vt:lpstr>（三）分析句段作用</vt:lpstr>
      <vt:lpstr>2、分析句段作用的方法</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2024-09-05T00:49:31.540</cp:lastPrinted>
  <dcterms:created xsi:type="dcterms:W3CDTF">2024-09-04T16:49:31Z</dcterms:created>
  <dcterms:modified xsi:type="dcterms:W3CDTF">2024-09-04T16:49:33Z</dcterms:modified>
</cp:coreProperties>
</file>