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75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6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39FA7-1395-4E78-B6B4-FC988992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5EA5A-0464-49D7-8F69-521EA7729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EFD9B-24D9-450E-8390-FFCDCF3E2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A25F-3446-4F4C-B943-8ACB478B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1B99C3-FA5D-40D5-AD01-891678DCF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9E51B-7C35-4D83-A0B2-48436354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E717FA-2E79-4EEA-8901-F7B6198FD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2B6F5-E306-42A8-A78D-828B19CA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3F7C5-5A8E-40D2-8F6F-B6886A530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2FBBE-A2BF-4B33-9E95-2BD8F742C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468EF-A421-487F-AFE2-1F4D3C770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746" r:id="rId2"/>
    <p:sldLayoutId id="2147490747" r:id="rId3"/>
    <p:sldLayoutId id="2147490748" r:id="rId4"/>
    <p:sldLayoutId id="2147490749" r:id="rId5"/>
    <p:sldLayoutId id="2147490750" r:id="rId6"/>
    <p:sldLayoutId id="2147490751" r:id="rId7"/>
    <p:sldLayoutId id="2147490752" r:id="rId8"/>
    <p:sldLayoutId id="2147490753" r:id="rId9"/>
    <p:sldLayoutId id="2147490754" r:id="rId10"/>
    <p:sldLayoutId id="214749075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2" Type="http://schemas.openxmlformats.org/officeDocument/2006/relationships/tags" Target="../tags/tag226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16" Type="http://schemas.openxmlformats.org/officeDocument/2006/relationships/tags" Target="../tags/tag258.xml" /><Relationship Id="rId17" Type="http://schemas.openxmlformats.org/officeDocument/2006/relationships/tags" Target="../tags/tag259.xml" /><Relationship Id="rId18" Type="http://schemas.openxmlformats.org/officeDocument/2006/relationships/tags" Target="../tags/tag260.xml" /><Relationship Id="rId19" Type="http://schemas.openxmlformats.org/officeDocument/2006/relationships/tags" Target="../tags/tag261.xml" /><Relationship Id="rId2" Type="http://schemas.openxmlformats.org/officeDocument/2006/relationships/tags" Target="../tags/tag244.xml" /><Relationship Id="rId20" Type="http://schemas.openxmlformats.org/officeDocument/2006/relationships/tags" Target="../tags/tag262.xml" /><Relationship Id="rId21" Type="http://schemas.openxmlformats.org/officeDocument/2006/relationships/tags" Target="../tags/tag263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203422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餐饮培训课件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餐饮行业概述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餐饮服务技能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餐饮营销策略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餐饮卫生与安全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餐饮人员素质培养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餐饮行业概述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餐饮行业的发展历程</a:t>
            </a:r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古代餐饮：以家庭烹饪为主，食材简单，烹饪方法原始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近代餐饮：随着工业革命的发展，食材种类增多，烹饪方法多样化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现代餐饮：全球化的影响，各国美食文化交流融合，餐饮行业快速发展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未来餐饮：科技与餐饮的结合，智能化、个性化、健康化的餐饮趋势明显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餐饮行业的现状与趋势</a:t>
            </a:r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市场规模：全球餐饮市场规模庞大，预计将持续增长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竞争格局：竞争激烈，品牌化、连锁化趋势明显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消费者需求：消费者对食品安全、营养、健康等方面要求越来越高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科技应用：科技在餐饮行业的应用越来越广泛，如智能点餐、无人餐厅等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环保与可持续发展：餐饮行业面临环保和可持续发展的挑战，需要采取相应措施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跨界合作：餐饮行业与其他行业的跨界合作越来越常见，如餐饮与零售、娱乐等产业的融合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餐饮行业的挑战与机遇</a:t>
            </a:r>
            <a:endParaRPr lang="zh-CN" altLang="en-US"/>
          </a:p>
        </p:txBody>
      </p:sp>
      <p:sp>
        <p:nvSpPr>
          <p:cNvPr id="10493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机遇：互联网技术的发展，外卖市场的兴起，新型餐饮模式的出现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挑战：市场竞争激烈，消费者需求多样化，食品安全问题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挑战：人力资源短缺，员工流动性大，培训成本高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机遇：新型餐饮技术的发展，智能化、自动化设备的应用，提高效率和降低成本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餐饮服务技能</a:t>
            </a:r>
            <a:endParaRPr lang="zh-CN" altLang="en-US"/>
          </a:p>
        </p:txBody>
      </p:sp>
      <p:sp>
        <p:nvSpPr>
          <p:cNvPr id="10494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餐厅服务流程</a:t>
            </a:r>
            <a:endParaRPr lang="zh-CN" altLang="en-US"/>
          </a:p>
        </p:txBody>
      </p:sp>
      <p:sp>
        <p:nvSpPr>
          <p:cNvPr id="1049506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迎宾：微笑迎接顾客，引导顾客入座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2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点餐：了解顾客需求，推荐菜品，记录顾客点餐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8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上菜：按照顺序上菜，介绍菜品特色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餐中服务：及时添加餐具，关注顾客需求，提供帮助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6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8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0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结账：核对账单，收取费用，感谢顾客光临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6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送客：微笑送别顾客，欢迎再次光临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餐具使用与摆台</a:t>
            </a:r>
            <a:endParaRPr lang="zh-CN" altLang="en-US"/>
          </a:p>
        </p:txBody>
      </p:sp>
      <p:sp>
        <p:nvSpPr>
          <p:cNvPr id="10495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餐具种类：筷子、勺子、叉子、碗、碟等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餐具摆放：按照一定的顺序和位置摆放餐具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餐具使用：正确使用餐具，避免损坏和浪费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餐具清洁：及时清洁餐具，保持卫生整洁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菜品知识及推荐</a:t>
            </a:r>
            <a:endParaRPr lang="zh-CN" altLang="en-US"/>
          </a:p>
        </p:txBody>
      </p:sp>
      <p:sp>
        <p:nvSpPr>
          <p:cNvPr id="1049634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菜品搭配：推荐合适的菜品搭配，如荤素搭配、口味搭配等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菜品分类：根据食材、烹饪方法、口味等分类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2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4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56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菜品特点：介绍菜品的独特之处，如口感、营养成分等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8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0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菜品推荐：根据顾客口味和需求，推荐适合的菜品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应对突发状况</a:t>
            </a:r>
            <a:endParaRPr lang="zh-CN" altLang="en-US"/>
          </a:p>
        </p:txBody>
      </p:sp>
      <p:sp>
        <p:nvSpPr>
          <p:cNvPr id="1049700" name="圆角矩形 26"/>
          <p:cNvSpPr/>
          <p:nvPr>
            <p:custDataLst>
              <p:tags r:id="rId2"/>
            </p:custDataLst>
          </p:nvPr>
        </p:nvSpPr>
        <p:spPr>
          <a:xfrm>
            <a:off x="838200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2" name="圆角矩形 28"/>
          <p:cNvSpPr/>
          <p:nvPr>
            <p:custDataLst>
              <p:tags r:id="rId3"/>
            </p:custDataLst>
          </p:nvPr>
        </p:nvSpPr>
        <p:spPr>
          <a:xfrm>
            <a:off x="840639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04" name="文本框 31"/>
          <p:cNvSpPr txBox="1"/>
          <p:nvPr>
            <p:custDataLst>
              <p:tags r:id="rId4"/>
            </p:custDataLst>
          </p:nvPr>
        </p:nvSpPr>
        <p:spPr>
          <a:xfrm>
            <a:off x="919296" y="2252134"/>
            <a:ext cx="1750395" cy="331211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保持冷静：面对突发状况时，保持冷静，不要慌张。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圆角矩形 29"/>
          <p:cNvSpPr/>
          <p:nvPr>
            <p:custDataLst>
              <p:tags r:id="rId5"/>
            </p:custDataLst>
          </p:nvPr>
        </p:nvSpPr>
        <p:spPr>
          <a:xfrm>
            <a:off x="2989368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8" name="圆角矩形 32"/>
          <p:cNvSpPr/>
          <p:nvPr>
            <p:custDataLst>
              <p:tags r:id="rId6"/>
            </p:custDataLst>
          </p:nvPr>
        </p:nvSpPr>
        <p:spPr>
          <a:xfrm>
            <a:off x="2991807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0" name="文本框 34"/>
          <p:cNvSpPr txBox="1"/>
          <p:nvPr>
            <p:custDataLst>
              <p:tags r:id="rId7"/>
            </p:custDataLst>
          </p:nvPr>
        </p:nvSpPr>
        <p:spPr>
          <a:xfrm>
            <a:off x="3070463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快速判断：迅速判断状况的严重性和影响范围，以便采取适当的应对措施。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3"/>
          <p:cNvSpPr/>
          <p:nvPr>
            <p:custDataLst>
              <p:tags r:id="rId8"/>
            </p:custDataLst>
          </p:nvPr>
        </p:nvSpPr>
        <p:spPr>
          <a:xfrm>
            <a:off x="5140535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14" name="圆角矩形 4"/>
          <p:cNvSpPr/>
          <p:nvPr>
            <p:custDataLst>
              <p:tags r:id="rId9"/>
            </p:custDataLst>
          </p:nvPr>
        </p:nvSpPr>
        <p:spPr>
          <a:xfrm>
            <a:off x="5142364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16" name="文本框 5"/>
          <p:cNvSpPr txBox="1"/>
          <p:nvPr>
            <p:custDataLst>
              <p:tags r:id="rId10"/>
            </p:custDataLst>
          </p:nvPr>
        </p:nvSpPr>
        <p:spPr>
          <a:xfrm>
            <a:off x="5221021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及时沟通：与顾客、同事和上级及时沟通，了解情况，寻求支持和帮助。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圆角矩形 8"/>
          <p:cNvSpPr/>
          <p:nvPr>
            <p:custDataLst>
              <p:tags r:id="rId11"/>
            </p:custDataLst>
          </p:nvPr>
        </p:nvSpPr>
        <p:spPr>
          <a:xfrm>
            <a:off x="7291703" y="1847876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0" name="圆角矩形 9"/>
          <p:cNvSpPr/>
          <p:nvPr>
            <p:custDataLst>
              <p:tags r:id="rId12"/>
            </p:custDataLst>
          </p:nvPr>
        </p:nvSpPr>
        <p:spPr>
          <a:xfrm>
            <a:off x="7293532" y="1847876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2" name="文本框 10"/>
          <p:cNvSpPr txBox="1"/>
          <p:nvPr>
            <p:custDataLst>
              <p:tags r:id="rId13"/>
            </p:custDataLst>
          </p:nvPr>
        </p:nvSpPr>
        <p:spPr>
          <a:xfrm>
            <a:off x="7372189" y="2252134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采取措施：根据判断结果，采取适当的应对措施，如更换菜品、调整服务流程等。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4" name="圆角矩形 6"/>
          <p:cNvSpPr/>
          <p:nvPr>
            <p:custDataLst>
              <p:tags r:id="rId14"/>
            </p:custDataLst>
          </p:nvPr>
        </p:nvSpPr>
        <p:spPr>
          <a:xfrm>
            <a:off x="9442870" y="1849095"/>
            <a:ext cx="1911049" cy="384562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26" name="圆角矩形 7"/>
          <p:cNvSpPr/>
          <p:nvPr>
            <p:custDataLst>
              <p:tags r:id="rId15"/>
            </p:custDataLst>
          </p:nvPr>
        </p:nvSpPr>
        <p:spPr>
          <a:xfrm>
            <a:off x="9444700" y="1849095"/>
            <a:ext cx="1907016" cy="20434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28" name="文本框 11"/>
          <p:cNvSpPr txBox="1"/>
          <p:nvPr>
            <p:custDataLst>
              <p:tags r:id="rId16"/>
            </p:custDataLst>
          </p:nvPr>
        </p:nvSpPr>
        <p:spPr>
          <a:xfrm>
            <a:off x="9523356" y="2253963"/>
            <a:ext cx="1750395" cy="33134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事后总结：在事件结束后，进行总结和反思，以便改进服务技能和应对策略。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餐饮营销策略</a:t>
            </a:r>
            <a:endParaRPr lang="zh-CN" altLang="en-US"/>
          </a:p>
        </p:txBody>
      </p:sp>
      <p:sp>
        <p:nvSpPr>
          <p:cNvPr id="10497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/>
        <p:cNvGrpSpPr/>
        <p:nvPr/>
      </p:nvGrpSpPr>
      <p:grpSpPr>
        <a:xfrm>
          <a:off x="0" y="0"/>
          <a:ext cx="0" cy="0"/>
        </a:xfrm>
      </p:grpSpPr>
      <p:sp>
        <p:nvSpPr>
          <p:cNvPr id="1049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餐厅定位与特色</a:t>
            </a:r>
            <a:endParaRPr lang="zh-CN" altLang="en-US"/>
          </a:p>
        </p:txBody>
      </p:sp>
      <p:sp>
        <p:nvSpPr>
          <p:cNvPr id="10498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定位：明确餐厅的目标顾客群，如家庭、商务人士等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创新：不断推出新的菜品和活动，吸引顾客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8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宣传：通过各种渠道宣传餐厅的特色和优势，提高知名度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8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特色：根据目标顾客群，打造独特的菜品、服务和环境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https://d.book118.com/565222034222011102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4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Office Theme</vt:lpstr>
      <vt:lpstr>餐饮培训课件</vt:lpstr>
      <vt:lpstr>目录</vt:lpstr>
      <vt:lpstr>单击此处添加章节标题</vt:lpstr>
      <vt:lpstr>餐饮行业概述</vt:lpstr>
      <vt:lpstr>餐饮行业的发展历程</vt:lpstr>
      <vt:lpstr>餐饮行业的现状与趋势</vt:lpstr>
      <vt:lpstr>餐饮行业的挑战与机遇</vt:lpstr>
      <vt:lpstr>餐饮服务技能</vt:lpstr>
      <vt:lpstr>餐厅服务流程</vt:lpstr>
      <vt:lpstr>餐具使用与摆台</vt:lpstr>
      <vt:lpstr>菜品知识及推荐</vt:lpstr>
      <vt:lpstr>应对突发状况</vt:lpstr>
      <vt:lpstr>餐饮营销策略</vt:lpstr>
      <vt:lpstr>餐厅定位与特色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2024-09-11T14:48:28.622</cp:lastPrinted>
  <dcterms:created xsi:type="dcterms:W3CDTF">2024-09-11T06:48:28Z</dcterms:created>
  <dcterms:modified xsi:type="dcterms:W3CDTF">2024-09-11T06:48:30Z</dcterms:modified>
</cp:coreProperties>
</file>