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2" r:id="rId23"/>
  </p:sldIdLst>
  <p:sldSz cx="12192000" cy="6858000"/>
  <p:notesSz cx="6858000" cy="9144000"/>
  <p:custDataLst>
    <p:tags r:id="rId2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tags" Target="tags/tag1.xml" /><Relationship Id="rId25" Type="http://schemas.openxmlformats.org/officeDocument/2006/relationships/presProps" Target="presProps.xml" /><Relationship Id="rId26" Type="http://schemas.openxmlformats.org/officeDocument/2006/relationships/viewProps" Target="viewProps.xml" /><Relationship Id="rId27" Type="http://schemas.openxmlformats.org/officeDocument/2006/relationships/theme" Target="theme/theme1.xml" /><Relationship Id="rId28"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83B871FD-A34B-49B8-B694-3DF4BEF02A65}"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1" name="PlaceHolder 1"/>
          <p:cNvSpPr>
            <a:spLocks noGrp="1"/>
          </p:cNvSpPr>
          <p:nvPr>
            <p:ph type="sldImg"/>
          </p:nvPr>
        </p:nvSpPr>
        <p:spPr>
          <a:xfrm>
            <a:off x="685800" y="1143000"/>
            <a:ext cx="5486040" cy="3085920"/>
          </a:xfrm>
          <a:prstGeom prst="rect">
            <a:avLst/>
          </a:prstGeom>
          <a:ln w="0">
            <a:noFill/>
          </a:ln>
        </p:spPr>
      </p:sp>
      <p:sp>
        <p:nvSpPr>
          <p:cNvPr id="342"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3"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4" name="PlaceHolder 1"/>
          <p:cNvSpPr>
            <a:spLocks noGrp="1"/>
          </p:cNvSpPr>
          <p:nvPr>
            <p:ph type="sldImg"/>
          </p:nvPr>
        </p:nvSpPr>
        <p:spPr>
          <a:xfrm>
            <a:off x="685800" y="1143000"/>
            <a:ext cx="5486040" cy="3085920"/>
          </a:xfrm>
          <a:prstGeom prst="rect">
            <a:avLst/>
          </a:prstGeom>
          <a:ln w="0">
            <a:noFill/>
          </a:ln>
        </p:spPr>
      </p:sp>
      <p:sp>
        <p:nvSpPr>
          <p:cNvPr id="345"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6"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7" name="PlaceHolder 1"/>
          <p:cNvSpPr>
            <a:spLocks noGrp="1"/>
          </p:cNvSpPr>
          <p:nvPr>
            <p:ph type="sldImg"/>
          </p:nvPr>
        </p:nvSpPr>
        <p:spPr>
          <a:xfrm>
            <a:off x="685800" y="1143000"/>
            <a:ext cx="5486040" cy="3085920"/>
          </a:xfrm>
          <a:prstGeom prst="rect">
            <a:avLst/>
          </a:prstGeom>
          <a:ln w="0">
            <a:noFill/>
          </a:ln>
        </p:spPr>
      </p:sp>
      <p:sp>
        <p:nvSpPr>
          <p:cNvPr id="348"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9"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0" name="PlaceHolder 1"/>
          <p:cNvSpPr>
            <a:spLocks noGrp="1"/>
          </p:cNvSpPr>
          <p:nvPr>
            <p:ph type="sldImg"/>
          </p:nvPr>
        </p:nvSpPr>
        <p:spPr>
          <a:xfrm>
            <a:off x="685800" y="1143000"/>
            <a:ext cx="5486040" cy="3085920"/>
          </a:xfrm>
          <a:prstGeom prst="rect">
            <a:avLst/>
          </a:prstGeom>
          <a:ln w="0">
            <a:noFill/>
          </a:ln>
        </p:spPr>
      </p:sp>
      <p:sp>
        <p:nvSpPr>
          <p:cNvPr id="351"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2"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3" name="PlaceHolder 1"/>
          <p:cNvSpPr>
            <a:spLocks noGrp="1"/>
          </p:cNvSpPr>
          <p:nvPr>
            <p:ph type="sldImg"/>
          </p:nvPr>
        </p:nvSpPr>
        <p:spPr>
          <a:xfrm>
            <a:off x="685800" y="1143000"/>
            <a:ext cx="5486040" cy="3085920"/>
          </a:xfrm>
          <a:prstGeom prst="rect">
            <a:avLst/>
          </a:prstGeom>
          <a:ln w="0">
            <a:noFill/>
          </a:ln>
        </p:spPr>
      </p:sp>
      <p:sp>
        <p:nvSpPr>
          <p:cNvPr id="354"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5"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6" name="PlaceHolder 1"/>
          <p:cNvSpPr>
            <a:spLocks noGrp="1"/>
          </p:cNvSpPr>
          <p:nvPr>
            <p:ph type="sldImg"/>
          </p:nvPr>
        </p:nvSpPr>
        <p:spPr>
          <a:xfrm>
            <a:off x="685800" y="1143000"/>
            <a:ext cx="5486040" cy="3085920"/>
          </a:xfrm>
          <a:prstGeom prst="rect">
            <a:avLst/>
          </a:prstGeom>
          <a:ln w="0">
            <a:noFill/>
          </a:ln>
        </p:spPr>
      </p:sp>
      <p:sp>
        <p:nvSpPr>
          <p:cNvPr id="357"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8"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D5E8DA1-B04D-455C-90BA-7CBCB72F79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C8BEF5-A1BE-4E43-901A-A9090A90EB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0F33B7D-4670-42C6-B5C0-232281D275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84621E7-E589-4FFB-AA45-F3CC0901E8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C5121BC-2545-48C3-9536-3A71EF8C9B5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886B713-BA0E-41F8-9F63-0E9833397E2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A55B914-32F7-4363-97EB-B6D61B75239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873DE6B-30F4-49E7-A991-8AEE0C9F32B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3BCA8A7-63EE-4FC2-9811-BF8A8CAF0BF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D36979-F5C6-4D5A-8E35-F94427A6AE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6DC7B7E-5A15-4150-8639-DE1EEA757D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A45162E9-DF30-4CF8-9644-F0E99AD410B1}"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8F82F31A-80D7-4FB4-9BB2-BC72A3113F36}"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652222430130111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节能建设项目的科技创新</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节能建设项目的科技创新</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节能建设项目的科技创新现状分析</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节能建设项目中的智能化技术应用</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节能建设项目中的新材料应用</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节能建设项目中的智能监控与管理</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节能建设项目的科技创新</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80"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研究背景</a:t>
            </a:r>
            <a:endParaRPr lang="en-US" sz="3600" b="0" strike="noStrike" spc="-1">
              <a:solidFill>
                <a:schemeClr val="dk1"/>
              </a:solidFill>
              <a:latin typeface="Arial"/>
            </a:endParaRPr>
          </a:p>
        </p:txBody>
      </p:sp>
      <p:sp>
        <p:nvSpPr>
          <p:cNvPr id="81"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节能建设项目已成为社会关注焦点，科技创新在其中扮演着至关重要的角色。通过科技创新，我们可以实现能源的高效利用，减少浪费，推动可持续发展。</a:t>
            </a:r>
            <a:endParaRPr lang="en-US" sz="25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科技创新的定义</a:t>
            </a:r>
            <a:endParaRPr lang="en-US" sz="3600" b="0" strike="noStrike" spc="-1">
              <a:solidFill>
                <a:schemeClr val="dk1"/>
              </a:solidFill>
              <a:latin typeface="Arial"/>
            </a:endParaRPr>
          </a:p>
        </p:txBody>
      </p:sp>
      <p:sp>
        <p:nvSpPr>
          <p:cNvPr id="8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将科技成果融入实际生产和生活中</a:t>
            </a:r>
            <a:endParaRPr lang="en-US" sz="1500" b="0" strike="noStrike" spc="-1">
              <a:solidFill>
                <a:srgbClr val="000000"/>
              </a:solidFill>
              <a:latin typeface="Arial"/>
            </a:endParaRPr>
          </a:p>
        </p:txBody>
      </p:sp>
      <p:sp>
        <p:nvSpPr>
          <p:cNvPr id="8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实际应用</a:t>
            </a:r>
            <a:endParaRPr lang="en-US" sz="2200" b="0" strike="noStrike" spc="-1">
              <a:solidFill>
                <a:srgbClr val="000000"/>
              </a:solidFill>
              <a:latin typeface="Arial"/>
            </a:endParaRPr>
          </a:p>
        </p:txBody>
      </p:sp>
      <p:sp>
        <p:nvSpPr>
          <p:cNvPr id="8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科技创新可以提高生产效率</a:t>
            </a:r>
            <a:endParaRPr lang="en-US" sz="1500" b="0" strike="noStrike" spc="-1">
              <a:solidFill>
                <a:srgbClr val="000000"/>
              </a:solidFill>
              <a:latin typeface="Arial"/>
            </a:endParaRPr>
          </a:p>
        </p:txBody>
      </p:sp>
      <p:sp>
        <p:nvSpPr>
          <p:cNvPr id="8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提高效率</a:t>
            </a:r>
            <a:endParaRPr lang="en-US" sz="2200" b="0" strike="noStrike" spc="-1">
              <a:solidFill>
                <a:srgbClr val="000000"/>
              </a:solidFill>
              <a:latin typeface="Arial"/>
            </a:endParaRPr>
          </a:p>
        </p:txBody>
      </p:sp>
      <p:sp>
        <p:nvSpPr>
          <p:cNvPr id="8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节能建设项目的成本可以通过科技创新得到降低</a:t>
            </a:r>
            <a:endParaRPr lang="en-US" sz="1500" b="0" strike="noStrike" spc="-1">
              <a:solidFill>
                <a:srgbClr val="000000"/>
              </a:solidFill>
              <a:latin typeface="Arial"/>
            </a:endParaRPr>
          </a:p>
        </p:txBody>
      </p:sp>
      <p:sp>
        <p:nvSpPr>
          <p:cNvPr id="8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降低成本</a:t>
            </a:r>
            <a:endParaRPr lang="en-US" sz="2200" b="0" strike="noStrike" spc="-1">
              <a:solidFill>
                <a:srgbClr val="000000"/>
              </a:solidFill>
              <a:latin typeface="Arial"/>
            </a:endParaRPr>
          </a:p>
        </p:txBody>
      </p:sp>
      <p:sp>
        <p:nvSpPr>
          <p:cNvPr id="8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2"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节能建设项目中的科技创新意义</a:t>
            </a:r>
            <a:endParaRPr lang="en-US" sz="3500" b="0" strike="noStrike" spc="-1">
              <a:solidFill>
                <a:srgbClr val="000000"/>
              </a:solidFill>
              <a:latin typeface="Arial"/>
            </a:endParaRPr>
          </a:p>
        </p:txBody>
      </p:sp>
      <p:sp>
        <p:nvSpPr>
          <p:cNvPr id="93"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在节能建设项目中，科技创新可以改善能源利用效率，减少资源浪费，降低环境污染，并推动可持续发展。通过科技创新，我们可以构建更加智能、高效的节能系统。</a:t>
            </a:r>
            <a:endParaRPr lang="en-US" sz="2500" b="0" strike="noStrike" spc="-1">
              <a:solidFill>
                <a:srgbClr val="000000"/>
              </a:solidFill>
              <a:latin typeface="Arial"/>
            </a:endParaRPr>
          </a:p>
        </p:txBody>
      </p:sp>
      <p:sp>
        <p:nvSpPr>
          <p:cNvPr id="9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5"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6"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发展趋势</a:t>
            </a:r>
            <a:endParaRPr lang="en-US" sz="2200" b="0" strike="noStrike" spc="-1">
              <a:solidFill>
                <a:srgbClr val="000000"/>
              </a:solidFill>
              <a:latin typeface="Arial"/>
            </a:endParaRPr>
          </a:p>
        </p:txBody>
      </p:sp>
      <p:sp>
        <p:nvSpPr>
          <p:cNvPr id="97"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分析节能建设项目中科技创新的发展趋势</a:t>
            </a:r>
            <a:endParaRPr lang="en-US" sz="1500" b="0" strike="noStrike" spc="-1">
              <a:solidFill>
                <a:srgbClr val="000000"/>
              </a:solidFill>
              <a:latin typeface="Arial"/>
            </a:endParaRPr>
          </a:p>
        </p:txBody>
      </p:sp>
      <p:sp>
        <p:nvSpPr>
          <p:cNvPr id="98"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9"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提供参考</a:t>
            </a:r>
            <a:endParaRPr lang="en-US" sz="2200" b="0" strike="noStrike" spc="-1">
              <a:solidFill>
                <a:srgbClr val="000000"/>
              </a:solidFill>
              <a:latin typeface="Arial"/>
            </a:endParaRPr>
          </a:p>
        </p:txBody>
      </p:sp>
      <p:sp>
        <p:nvSpPr>
          <p:cNvPr id="100"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为相关行业提供科技创新方面的参考和借鉴</a:t>
            </a:r>
            <a:endParaRPr lang="en-US" sz="1500" b="0" strike="noStrike" spc="-1">
              <a:solidFill>
                <a:srgbClr val="000000"/>
              </a:solidFill>
              <a:latin typeface="Arial"/>
            </a:endParaRPr>
          </a:p>
        </p:txBody>
      </p:sp>
      <p:sp>
        <p:nvSpPr>
          <p:cNvPr id="101"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2"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03"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4"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研究目的</a:t>
            </a:r>
            <a:endParaRPr lang="en-US" sz="3600" b="0" strike="noStrike" spc="-1">
              <a:solidFill>
                <a:schemeClr val="dk1"/>
              </a:solidFill>
              <a:latin typeface="Arial"/>
            </a:endParaRPr>
          </a:p>
        </p:txBody>
      </p:sp>
      <p:sp>
        <p:nvSpPr>
          <p:cNvPr id="105"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6"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探讨现状</a:t>
            </a:r>
            <a:endParaRPr lang="en-US" sz="2200" b="0" strike="noStrike" spc="-1">
              <a:solidFill>
                <a:srgbClr val="000000"/>
              </a:solidFill>
              <a:latin typeface="Arial"/>
            </a:endParaRPr>
          </a:p>
        </p:txBody>
      </p:sp>
      <p:sp>
        <p:nvSpPr>
          <p:cNvPr id="107"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研究节能建设项目中科技创新的现状</a:t>
            </a:r>
            <a:endParaRPr lang="en-US" sz="15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8"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未来展望</a:t>
            </a:r>
            <a:endParaRPr lang="en-US" sz="3600" b="0" strike="noStrike" spc="-1">
              <a:solidFill>
                <a:schemeClr val="dk1"/>
              </a:solidFill>
              <a:latin typeface="Arial"/>
            </a:endParaRPr>
          </a:p>
        </p:txBody>
      </p:sp>
      <p:sp>
        <p:nvSpPr>
          <p:cNvPr id="109"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节能建设项目将更加智能化</a:t>
            </a:r>
            <a:endParaRPr lang="en-US" sz="1500" b="0" strike="noStrike" spc="-1">
              <a:solidFill>
                <a:srgbClr val="000000"/>
              </a:solidFill>
              <a:latin typeface="Arial"/>
            </a:endParaRPr>
          </a:p>
        </p:txBody>
      </p:sp>
      <p:sp>
        <p:nvSpPr>
          <p:cNvPr id="110"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智能化发展</a:t>
            </a:r>
            <a:endParaRPr lang="en-US" sz="2200" b="0" strike="noStrike" spc="-1">
              <a:solidFill>
                <a:srgbClr val="000000"/>
              </a:solidFill>
              <a:latin typeface="Arial"/>
            </a:endParaRPr>
          </a:p>
        </p:txBody>
      </p:sp>
      <p:sp>
        <p:nvSpPr>
          <p:cNvPr id="111"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科技创新将推动节能项目向绿色环保方向发展</a:t>
            </a:r>
            <a:endParaRPr lang="en-US" sz="1500" b="0" strike="noStrike" spc="-1">
              <a:solidFill>
                <a:srgbClr val="000000"/>
              </a:solidFill>
              <a:latin typeface="Arial"/>
            </a:endParaRPr>
          </a:p>
        </p:txBody>
      </p:sp>
      <p:sp>
        <p:nvSpPr>
          <p:cNvPr id="112"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绿色环保</a:t>
            </a:r>
            <a:endParaRPr lang="en-US" sz="2200" b="0" strike="noStrike" spc="-1">
              <a:solidFill>
                <a:srgbClr val="000000"/>
              </a:solidFill>
              <a:latin typeface="Arial"/>
            </a:endParaRPr>
          </a:p>
        </p:txBody>
      </p:sp>
      <p:sp>
        <p:nvSpPr>
          <p:cNvPr id="113"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加强国际科技创新合作，共同应对能源挑战</a:t>
            </a:r>
            <a:endParaRPr lang="en-US" sz="1500" b="0" strike="noStrike" spc="-1">
              <a:solidFill>
                <a:srgbClr val="000000"/>
              </a:solidFill>
              <a:latin typeface="Arial"/>
            </a:endParaRPr>
          </a:p>
        </p:txBody>
      </p:sp>
      <p:sp>
        <p:nvSpPr>
          <p:cNvPr id="114"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国际合作</a:t>
            </a:r>
            <a:endParaRPr lang="en-US" sz="2200" b="0" strike="noStrike" spc="-1">
              <a:solidFill>
                <a:srgbClr val="000000"/>
              </a:solidFill>
              <a:latin typeface="Arial"/>
            </a:endParaRPr>
          </a:p>
        </p:txBody>
      </p:sp>
      <p:sp>
        <p:nvSpPr>
          <p:cNvPr id="115"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16"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节能建设项目的科技创新现状分析</a:t>
            </a:r>
            <a:endParaRPr lang="en-US" sz="3600" b="0" strike="noStrike" spc="-1">
              <a:solidFill>
                <a:schemeClr val="dk1"/>
              </a:solidFill>
              <a:latin typeface="Arial"/>
            </a:endParaRPr>
          </a:p>
        </p:txBody>
      </p:sp>
      <p:sp>
        <p:nvSpPr>
          <p:cNvPr id="11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能源消耗情况</a:t>
            </a:r>
            <a:endParaRPr lang="en-US" sz="3500" b="0" strike="noStrike" spc="-1">
              <a:solidFill>
                <a:srgbClr val="000000"/>
              </a:solidFill>
              <a:latin typeface="Arial"/>
            </a:endParaRPr>
          </a:p>
        </p:txBody>
      </p:sp>
      <p:sp>
        <p:nvSpPr>
          <p:cNvPr id="12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在当前节能建设项目中，能源消耗是一个主要问题。通过分析发现，存在许多能源浪费和低效利用的情况，例如设备运行效率不高、能源回收利用不足等。为此，建议项目管理人员加强对能源消耗情况的监测和管理，制定有效的节能措施，提高能源利用的效率。</a:t>
            </a:r>
            <a:endParaRPr lang="en-US" sz="2500" b="0" strike="noStrike" spc="-1">
              <a:solidFill>
                <a:srgbClr val="000000"/>
              </a:solidFill>
              <a:latin typeface="Arial"/>
            </a:endParaRPr>
          </a:p>
        </p:txBody>
      </p:sp>
      <p:sp>
        <p:nvSpPr>
          <p:cNvPr id="12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技术创新案例</a:t>
            </a:r>
            <a:endParaRPr lang="en-US" sz="3600" b="0" strike="noStrike" spc="-1">
              <a:solidFill>
                <a:schemeClr val="dk1"/>
              </a:solidFill>
              <a:latin typeface="Arial"/>
            </a:endParaRPr>
          </a:p>
        </p:txBody>
      </p:sp>
      <p:sp>
        <p:nvSpPr>
          <p:cNvPr id="12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借助先进的建筑设计软件和技术，实现建筑能源的智能管理，提高能源利用效率。</a:t>
            </a:r>
            <a:endParaRPr lang="en-US" sz="1500" b="0" strike="noStrike" spc="-1">
              <a:solidFill>
                <a:srgbClr val="000000"/>
              </a:solidFill>
              <a:latin typeface="Arial"/>
            </a:endParaRPr>
          </a:p>
        </p:txBody>
      </p:sp>
      <p:sp>
        <p:nvSpPr>
          <p:cNvPr id="12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智能建筑设计</a:t>
            </a:r>
            <a:endParaRPr lang="en-US" sz="2200" b="0" strike="noStrike" spc="-1">
              <a:solidFill>
                <a:srgbClr val="000000"/>
              </a:solidFill>
              <a:latin typeface="Arial"/>
            </a:endParaRPr>
          </a:p>
        </p:txBody>
      </p:sp>
      <p:sp>
        <p:nvSpPr>
          <p:cNvPr id="12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引入节能设备和技术，如</a:t>
            </a:r>
            <a:r>
              <a:rPr lang="en-US" sz="1500" b="0" strike="noStrike" spc="-1">
                <a:solidFill>
                  <a:schemeClr val="dk1">
                    <a:lumMod val="85000"/>
                    <a:lumOff val="15000"/>
                  </a:schemeClr>
                </a:solidFill>
                <a:latin typeface="微软雅黑"/>
                <a:ea typeface="微软雅黑"/>
              </a:rPr>
              <a:t>LED</a:t>
            </a:r>
            <a:r>
              <a:rPr lang="zh-CN" sz="1500" b="0" strike="noStrike" spc="-1">
                <a:solidFill>
                  <a:schemeClr val="dk1">
                    <a:lumMod val="85000"/>
                    <a:lumOff val="15000"/>
                  </a:schemeClr>
                </a:solidFill>
                <a:latin typeface="微软雅黑"/>
                <a:ea typeface="微软雅黑"/>
              </a:rPr>
              <a:t>照明、太阳能发电等，降低能源消耗，改善建筑能效。</a:t>
            </a:r>
            <a:endParaRPr lang="en-US" sz="1500" b="0" strike="noStrike" spc="-1">
              <a:solidFill>
                <a:srgbClr val="000000"/>
              </a:solidFill>
              <a:latin typeface="Arial"/>
            </a:endParaRPr>
          </a:p>
        </p:txBody>
      </p:sp>
      <p:sp>
        <p:nvSpPr>
          <p:cNvPr id="12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节能设备应用</a:t>
            </a:r>
            <a:endParaRPr lang="en-US" sz="2200" b="0" strike="noStrike" spc="-1">
              <a:solidFill>
                <a:srgbClr val="000000"/>
              </a:solidFill>
              <a:latin typeface="Arial"/>
            </a:endParaRPr>
          </a:p>
        </p:txBody>
      </p:sp>
      <p:sp>
        <p:nvSpPr>
          <p:cNvPr id="12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采用智能控制系统，实现能源消耗的实时监测和调节，提高建筑能源使用效率。</a:t>
            </a:r>
            <a:endParaRPr lang="en-US" sz="1500" b="0" strike="noStrike" spc="-1">
              <a:solidFill>
                <a:srgbClr val="000000"/>
              </a:solidFill>
              <a:latin typeface="Arial"/>
            </a:endParaRPr>
          </a:p>
        </p:txBody>
      </p:sp>
      <p:sp>
        <p:nvSpPr>
          <p:cNvPr id="13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智能控制系统</a:t>
            </a:r>
            <a:endParaRPr lang="en-US" sz="2200" b="0" strike="noStrike" spc="-1">
              <a:solidFill>
                <a:srgbClr val="000000"/>
              </a:solidFill>
              <a:latin typeface="Arial"/>
            </a:endParaRPr>
          </a:p>
        </p:txBody>
      </p:sp>
      <p:sp>
        <p:nvSpPr>
          <p:cNvPr id="13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选择环保、节能的绿色建材，减少能源消耗和对环境的影响，实现可持续发展目标。</a:t>
            </a:r>
            <a:endParaRPr lang="en-US" sz="1500" b="0" strike="noStrike" spc="-1">
              <a:solidFill>
                <a:srgbClr val="000000"/>
              </a:solidFill>
              <a:latin typeface="Arial"/>
            </a:endParaRPr>
          </a:p>
        </p:txBody>
      </p:sp>
      <p:sp>
        <p:nvSpPr>
          <p:cNvPr id="13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绿色建材选用</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33"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政策支持</a:t>
            </a:r>
            <a:endParaRPr lang="en-US" sz="3600" b="0" strike="noStrike" spc="-1">
              <a:solidFill>
                <a:schemeClr val="dk1"/>
              </a:solidFill>
              <a:latin typeface="Arial"/>
            </a:endParaRPr>
          </a:p>
        </p:txBody>
      </p:sp>
      <p:sp>
        <p:nvSpPr>
          <p:cNvPr id="134"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政府在节能建设项目中对科技创新提供了政策支持和激励措施，比如出台节能减排政策、设立节能补贴政策等，以鼓励企业和个人参与节能减排工作。这些政策的出台对于推动科技创新在节能建设项目中的应用起到了积极的促进作用，促进了行业的健康发展。</a:t>
            </a:r>
            <a:endParaRPr lang="en-US" sz="25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5"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6"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管理手段落后</a:t>
            </a:r>
            <a:endParaRPr lang="en-US" sz="2200" b="0" strike="noStrike" spc="-1">
              <a:solidFill>
                <a:srgbClr val="000000"/>
              </a:solidFill>
              <a:latin typeface="Arial"/>
            </a:endParaRPr>
          </a:p>
        </p:txBody>
      </p:sp>
      <p:sp>
        <p:nvSpPr>
          <p:cNvPr id="137"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部分项目管理人员对于节能建设项目的科技管理手段了解不足，无法有效地运用科技手段提高能源利用效率。</a:t>
            </a:r>
            <a:endParaRPr lang="en-US" sz="1500" b="0" strike="noStrike" spc="-1">
              <a:solidFill>
                <a:srgbClr val="000000"/>
              </a:solidFill>
              <a:latin typeface="Arial"/>
            </a:endParaRPr>
          </a:p>
        </p:txBody>
      </p:sp>
      <p:sp>
        <p:nvSpPr>
          <p:cNvPr id="138"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9"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资金投入不足</a:t>
            </a:r>
            <a:endParaRPr lang="en-US" sz="2200" b="0" strike="noStrike" spc="-1">
              <a:solidFill>
                <a:srgbClr val="000000"/>
              </a:solidFill>
              <a:latin typeface="Arial"/>
            </a:endParaRPr>
          </a:p>
        </p:txBody>
      </p:sp>
      <p:sp>
        <p:nvSpPr>
          <p:cNvPr id="140"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部分企业对于节能建设项目的科技创新投入不够，导致科技研发和实践应用受到限制。</a:t>
            </a:r>
            <a:endParaRPr lang="en-US" sz="1500" b="0" strike="noStrike" spc="-1">
              <a:solidFill>
                <a:srgbClr val="000000"/>
              </a:solidFill>
              <a:latin typeface="Arial"/>
            </a:endParaRPr>
          </a:p>
        </p:txBody>
      </p:sp>
      <p:sp>
        <p:nvSpPr>
          <p:cNvPr id="141"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2"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人才培养不足</a:t>
            </a:r>
            <a:endParaRPr lang="en-US" sz="2200" b="0" strike="noStrike" spc="-1">
              <a:solidFill>
                <a:srgbClr val="000000"/>
              </a:solidFill>
              <a:latin typeface="Arial"/>
            </a:endParaRPr>
          </a:p>
        </p:txBody>
      </p:sp>
      <p:sp>
        <p:nvSpPr>
          <p:cNvPr id="143"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缺乏专业人才参与节能科技创新，限制了节能建设项目的科技创新能力和水平。</a:t>
            </a:r>
            <a:endParaRPr lang="en-US" sz="1500" b="0" strike="noStrike" spc="-1">
              <a:solidFill>
                <a:srgbClr val="000000"/>
              </a:solidFill>
              <a:latin typeface="Arial"/>
            </a:endParaRPr>
          </a:p>
        </p:txBody>
      </p:sp>
      <p:sp>
        <p:nvSpPr>
          <p:cNvPr id="144"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需要改进的领域</a:t>
            </a:r>
            <a:endParaRPr lang="en-US" sz="3600" b="0" strike="noStrike" spc="-1">
              <a:solidFill>
                <a:schemeClr val="dk1"/>
              </a:solidFill>
              <a:latin typeface="Arial"/>
            </a:endParaRPr>
          </a:p>
        </p:txBody>
      </p:sp>
      <p:sp>
        <p:nvSpPr>
          <p:cNvPr id="145"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6"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技术创新不足</a:t>
            </a:r>
            <a:endParaRPr lang="en-US" sz="2200" b="0" strike="noStrike" spc="-1">
              <a:solidFill>
                <a:srgbClr val="000000"/>
              </a:solidFill>
              <a:latin typeface="Arial"/>
            </a:endParaRPr>
          </a:p>
        </p:txBody>
      </p:sp>
      <p:sp>
        <p:nvSpPr>
          <p:cNvPr id="147"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部分建设项目对于科技创新的重视程度不够，导致在节能领域的技术创新滞后。</a:t>
            </a:r>
            <a:endParaRPr lang="en-US" sz="15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8"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成功案例展示</a:t>
            </a:r>
            <a:endParaRPr lang="en-US" sz="3600" b="0" strike="noStrike" spc="-1">
              <a:solidFill>
                <a:schemeClr val="dk1"/>
              </a:solidFill>
              <a:latin typeface="Arial"/>
            </a:endParaRPr>
          </a:p>
        </p:txBody>
      </p:sp>
      <p:sp>
        <p:nvSpPr>
          <p:cNvPr id="149"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某节能建设公司通过引进新技术设备，成功将建筑的能源消耗降低了</a:t>
            </a:r>
            <a:r>
              <a:rPr lang="en-US" sz="2000" b="0" strike="noStrike" spc="-1">
                <a:solidFill>
                  <a:schemeClr val="dk1"/>
                </a:solidFill>
                <a:latin typeface="Arial"/>
                <a:ea typeface="微软雅黑"/>
              </a:rPr>
              <a:t>30%</a:t>
            </a:r>
            <a:r>
              <a:rPr lang="zh-CN" sz="2000" b="0" strike="noStrike" spc="-1">
                <a:solidFill>
                  <a:schemeClr val="dk1"/>
                </a:solidFill>
                <a:latin typeface="Arial"/>
                <a:ea typeface="微软雅黑"/>
              </a:rPr>
              <a:t>，取得了明显的节能效果。</a:t>
            </a:r>
            <a:endParaRPr lang="en-US" sz="2000" b="0" strike="noStrike" spc="-1">
              <a:solidFill>
                <a:srgbClr val="000000"/>
              </a:solidFill>
              <a:latin typeface="Arial"/>
            </a:endParaRPr>
          </a:p>
        </p:txBody>
      </p:sp>
      <p:sp>
        <p:nvSpPr>
          <p:cNvPr id="150"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节能技术创新</a:t>
            </a:r>
            <a:endParaRPr lang="en-US" sz="3000" b="0" strike="noStrike" spc="-1">
              <a:solidFill>
                <a:srgbClr val="000000"/>
              </a:solidFill>
              <a:latin typeface="Arial"/>
            </a:endParaRPr>
          </a:p>
        </p:txBody>
      </p:sp>
      <p:sp>
        <p:nvSpPr>
          <p:cNvPr id="151"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52"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某建筑项目选用环保的绿色建材，有效降低了对环境的影响，提高了建筑的节能性能。</a:t>
            </a:r>
            <a:endParaRPr lang="en-US" sz="2000" b="0" strike="noStrike" spc="-1">
              <a:solidFill>
                <a:srgbClr val="000000"/>
              </a:solidFill>
              <a:latin typeface="Arial"/>
            </a:endParaRPr>
          </a:p>
        </p:txBody>
      </p:sp>
      <p:sp>
        <p:nvSpPr>
          <p:cNvPr id="153"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绿色建材选用</a:t>
            </a:r>
            <a:endParaRPr lang="en-US" sz="3000" b="0" strike="noStrike" spc="-1">
              <a:solidFill>
                <a:srgbClr val="000000"/>
              </a:solidFill>
              <a:latin typeface="Arial"/>
            </a:endParaRPr>
          </a:p>
        </p:txBody>
      </p:sp>
      <p:sp>
        <p:nvSpPr>
          <p:cNvPr id="154"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55"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一座智能化建筑项目采用了智能控制系统，实现了对能源的智能管理和调控，提高了建筑的能源利用效率。</a:t>
            </a:r>
            <a:endParaRPr lang="en-US" sz="2000" b="0" strike="noStrike" spc="-1">
              <a:solidFill>
                <a:srgbClr val="000000"/>
              </a:solidFill>
              <a:latin typeface="Arial"/>
            </a:endParaRPr>
          </a:p>
        </p:txBody>
      </p:sp>
      <p:sp>
        <p:nvSpPr>
          <p:cNvPr id="156"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智能控制系统应用</a:t>
            </a:r>
            <a:endParaRPr lang="en-US" sz="3000" b="0" strike="noStrike" spc="-1">
              <a:solidFill>
                <a:srgbClr val="000000"/>
              </a:solidFill>
              <a:latin typeface="Arial"/>
            </a:endParaRPr>
          </a:p>
        </p:txBody>
      </p:sp>
      <p:sp>
        <p:nvSpPr>
          <p:cNvPr id="157"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5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节能建设项目中的智能化技术应用</a:t>
            </a:r>
            <a:endParaRPr lang="en-US" sz="3600" b="0" strike="noStrike" spc="-1">
              <a:solidFill>
                <a:schemeClr val="dk1"/>
              </a:solidFill>
              <a:latin typeface="Arial"/>
            </a:endParaRPr>
          </a:p>
        </p:txBody>
      </p:sp>
      <p:sp>
        <p:nvSpPr>
          <p:cNvPr id="16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1"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智能建筑技术</a:t>
            </a:r>
            <a:endParaRPr lang="en-US" sz="3600" b="0" strike="noStrike" spc="-1">
              <a:solidFill>
                <a:schemeClr val="dk1"/>
              </a:solidFill>
              <a:latin typeface="Arial"/>
            </a:endParaRPr>
          </a:p>
        </p:txBody>
      </p:sp>
      <p:sp>
        <p:nvSpPr>
          <p:cNvPr id="162"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利用先进技术提高建筑节能性能</a:t>
            </a:r>
            <a:endParaRPr lang="en-US" sz="2000" b="0" strike="noStrike" spc="-1">
              <a:solidFill>
                <a:srgbClr val="000000"/>
              </a:solidFill>
              <a:latin typeface="Arial"/>
            </a:endParaRPr>
          </a:p>
        </p:txBody>
      </p:sp>
      <p:sp>
        <p:nvSpPr>
          <p:cNvPr id="163"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智能建筑设计</a:t>
            </a:r>
            <a:endParaRPr lang="en-US" sz="3000" b="0" strike="noStrike" spc="-1">
              <a:solidFill>
                <a:srgbClr val="000000"/>
              </a:solidFill>
              <a:latin typeface="Arial"/>
            </a:endParaRPr>
          </a:p>
        </p:txBody>
      </p:sp>
      <p:sp>
        <p:nvSpPr>
          <p:cNvPr id="164"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65"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通过智能控制提高能效</a:t>
            </a:r>
            <a:endParaRPr lang="en-US" sz="2000" b="0" strike="noStrike" spc="-1">
              <a:solidFill>
                <a:srgbClr val="000000"/>
              </a:solidFill>
              <a:latin typeface="Arial"/>
            </a:endParaRPr>
          </a:p>
        </p:txBody>
      </p:sp>
      <p:sp>
        <p:nvSpPr>
          <p:cNvPr id="166"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智能空调系统</a:t>
            </a:r>
            <a:endParaRPr lang="en-US" sz="3000" b="0" strike="noStrike" spc="-1">
              <a:solidFill>
                <a:srgbClr val="000000"/>
              </a:solidFill>
              <a:latin typeface="Arial"/>
            </a:endParaRPr>
          </a:p>
        </p:txBody>
      </p:sp>
      <p:sp>
        <p:nvSpPr>
          <p:cNvPr id="16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68"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实现灯光自动调节，节约能源</a:t>
            </a:r>
            <a:endParaRPr lang="en-US" sz="2000" b="0" strike="noStrike" spc="-1">
              <a:solidFill>
                <a:srgbClr val="000000"/>
              </a:solidFill>
              <a:latin typeface="Arial"/>
            </a:endParaRPr>
          </a:p>
        </p:txBody>
      </p:sp>
      <p:sp>
        <p:nvSpPr>
          <p:cNvPr id="169"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智能照明系统</a:t>
            </a:r>
            <a:endParaRPr lang="en-US" sz="3000" b="0" strike="noStrike" spc="-1">
              <a:solidFill>
                <a:srgbClr val="000000"/>
              </a:solidFill>
              <a:latin typeface="Arial"/>
            </a:endParaRPr>
          </a:p>
        </p:txBody>
      </p:sp>
      <p:sp>
        <p:nvSpPr>
          <p:cNvPr id="170"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1"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智能能源管理系统</a:t>
            </a:r>
            <a:endParaRPr lang="en-US" sz="3600" b="0" strike="noStrike" spc="-1">
              <a:solidFill>
                <a:schemeClr val="dk1"/>
              </a:solidFill>
              <a:latin typeface="Arial"/>
            </a:endParaRPr>
          </a:p>
        </p:txBody>
      </p:sp>
      <p:sp>
        <p:nvSpPr>
          <p:cNvPr id="172"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提供实时能源消耗数据</a:t>
            </a:r>
            <a:endParaRPr lang="en-US" sz="1500" b="0" strike="noStrike" spc="-1">
              <a:solidFill>
                <a:srgbClr val="000000"/>
              </a:solidFill>
              <a:latin typeface="Arial"/>
            </a:endParaRPr>
          </a:p>
        </p:txBody>
      </p:sp>
      <p:sp>
        <p:nvSpPr>
          <p:cNvPr id="173"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实时监测</a:t>
            </a:r>
            <a:endParaRPr lang="en-US" sz="2200" b="0" strike="noStrike" spc="-1">
              <a:solidFill>
                <a:srgbClr val="000000"/>
              </a:solidFill>
              <a:latin typeface="Arial"/>
            </a:endParaRPr>
          </a:p>
        </p:txBody>
      </p:sp>
      <p:sp>
        <p:nvSpPr>
          <p:cNvPr id="174"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智能调度设备运行，提高效率</a:t>
            </a:r>
            <a:endParaRPr lang="en-US" sz="1500" b="0" strike="noStrike" spc="-1">
              <a:solidFill>
                <a:srgbClr val="000000"/>
              </a:solidFill>
              <a:latin typeface="Arial"/>
            </a:endParaRPr>
          </a:p>
        </p:txBody>
      </p:sp>
      <p:sp>
        <p:nvSpPr>
          <p:cNvPr id="175"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优化调度</a:t>
            </a:r>
            <a:endParaRPr lang="en-US" sz="2200" b="0" strike="noStrike" spc="-1">
              <a:solidFill>
                <a:srgbClr val="000000"/>
              </a:solidFill>
              <a:latin typeface="Arial"/>
            </a:endParaRPr>
          </a:p>
        </p:txBody>
      </p:sp>
      <p:sp>
        <p:nvSpPr>
          <p:cNvPr id="176"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制定节能方案，降低能源消耗</a:t>
            </a:r>
            <a:endParaRPr lang="en-US" sz="1500" b="0" strike="noStrike" spc="-1">
              <a:solidFill>
                <a:srgbClr val="000000"/>
              </a:solidFill>
              <a:latin typeface="Arial"/>
            </a:endParaRPr>
          </a:p>
        </p:txBody>
      </p:sp>
      <p:sp>
        <p:nvSpPr>
          <p:cNvPr id="177"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节能策略</a:t>
            </a:r>
            <a:endParaRPr lang="en-US" sz="2200" b="0" strike="noStrike" spc="-1">
              <a:solidFill>
                <a:srgbClr val="000000"/>
              </a:solidFill>
              <a:latin typeface="Arial"/>
            </a:endParaRPr>
          </a:p>
        </p:txBody>
      </p:sp>
      <p:sp>
        <p:nvSpPr>
          <p:cNvPr id="178"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9"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0"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1"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风能</a:t>
            </a:r>
            <a:endParaRPr lang="en-US" sz="2200" b="0" strike="noStrike" spc="-1">
              <a:solidFill>
                <a:srgbClr val="000000"/>
              </a:solidFill>
              <a:latin typeface="Arial"/>
            </a:endParaRPr>
          </a:p>
        </p:txBody>
      </p:sp>
      <p:sp>
        <p:nvSpPr>
          <p:cNvPr id="182"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风力发电技术</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风能储能方案</a:t>
            </a:r>
            <a:endParaRPr lang="en-US" sz="1500" b="0" strike="noStrike" spc="-1">
              <a:solidFill>
                <a:srgbClr val="000000"/>
              </a:solidFill>
              <a:latin typeface="Arial"/>
            </a:endParaRPr>
          </a:p>
        </p:txBody>
      </p:sp>
      <p:sp>
        <p:nvSpPr>
          <p:cNvPr id="183"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4"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发展前景</a:t>
            </a:r>
            <a:endParaRPr lang="en-US" sz="2200" b="0" strike="noStrike" spc="-1">
              <a:solidFill>
                <a:srgbClr val="000000"/>
              </a:solidFill>
              <a:latin typeface="Arial"/>
            </a:endParaRPr>
          </a:p>
        </p:txBody>
      </p:sp>
      <p:sp>
        <p:nvSpPr>
          <p:cNvPr id="185"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可再生能源替代传统能源</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技术进步降低成本</a:t>
            </a:r>
            <a:endParaRPr lang="en-US" sz="1500" b="0" strike="noStrike" spc="-1">
              <a:solidFill>
                <a:srgbClr val="000000"/>
              </a:solidFill>
              <a:latin typeface="Arial"/>
            </a:endParaRPr>
          </a:p>
        </p:txBody>
      </p:sp>
      <p:sp>
        <p:nvSpPr>
          <p:cNvPr id="186"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7"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88"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9"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太阳能及风能利用技术</a:t>
            </a:r>
            <a:endParaRPr lang="en-US" sz="3600" b="0" strike="noStrike" spc="-1">
              <a:solidFill>
                <a:schemeClr val="dk1"/>
              </a:solidFill>
              <a:latin typeface="Arial"/>
            </a:endParaRPr>
          </a:p>
        </p:txBody>
      </p:sp>
      <p:sp>
        <p:nvSpPr>
          <p:cNvPr id="190"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1"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太阳能</a:t>
            </a:r>
            <a:endParaRPr lang="en-US" sz="2200" b="0" strike="noStrike" spc="-1">
              <a:solidFill>
                <a:srgbClr val="000000"/>
              </a:solidFill>
              <a:latin typeface="Arial"/>
            </a:endParaRPr>
          </a:p>
        </p:txBody>
      </p:sp>
      <p:sp>
        <p:nvSpPr>
          <p:cNvPr id="192"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利用太阳能板发电</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太阳能热水器应用</a:t>
            </a:r>
            <a:endParaRPr lang="en-US" sz="15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https://d.book118.com/565222243013011130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117</Paragraphs>
  <Slides>19</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19</vt:i4>
      </vt:variant>
    </vt:vector>
  </HeadingPairs>
  <TitlesOfParts>
    <vt:vector baseType="lpstr" size="27">
      <vt:lpstr>Arial</vt:lpstr>
      <vt:lpstr>Calibri</vt:lpstr>
      <vt:lpstr>微软雅黑</vt:lpstr>
      <vt:lpstr>Times New Roman</vt:lpstr>
      <vt:lpstr>Wingdings</vt:lpstr>
      <vt:lpstr>Symbol</vt:lpstr>
      <vt:lpstr>DejaVu Sans</vt:lpstr>
      <vt:lpstr>Office Theme</vt:lpstr>
      <vt:lpstr>节能建设项目的科技创新</vt:lpstr>
      <vt:lpstr>目录</vt:lpstr>
      <vt:lpstr>第1章 节能建设项目的科技创新</vt:lpstr>
      <vt:lpstr>研究背景</vt:lpstr>
      <vt:lpstr>科技创新的定义</vt:lpstr>
      <vt:lpstr> </vt:lpstr>
      <vt:lpstr>研究目的</vt:lpstr>
      <vt:lpstr>未来展望</vt:lpstr>
      <vt:lpstr>第2章 节能建设项目的科技创新现状分析</vt:lpstr>
      <vt:lpstr> </vt:lpstr>
      <vt:lpstr>技术创新案例</vt:lpstr>
      <vt:lpstr>政策支持</vt:lpstr>
      <vt:lpstr>需要改进的领域</vt:lpstr>
      <vt:lpstr>成功案例展示</vt:lpstr>
      <vt:lpstr>第3章 节能建设项目中的智能化技术应用</vt:lpstr>
      <vt:lpstr>智能建筑技术</vt:lpstr>
      <vt:lpstr>智能能源管理系统</vt:lpstr>
      <vt:lpstr>太阳能及风能利用技术</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2024-09-29T14:21:20.827</cp:lastPrinted>
  <dcterms:created xsi:type="dcterms:W3CDTF">2024-09-29T06:21:20Z</dcterms:created>
  <dcterms:modified xsi:type="dcterms:W3CDTF">2024-09-29T06:21:22Z</dcterms:modified>
</cp:coreProperties>
</file>