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0833100" cy="776605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7A8EC-DCC3-49A9-B6DF-D2BA07AC5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72093-A3C5-4F86-B6CF-278004BDC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2CDA8-7EA5-4B5C-9D04-B64EA4AE9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2D7E5-E3C7-4A1A-8B7E-9A85FCDD1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1606DC-AD55-47EE-B91A-7C50155A6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B00348-3298-477A-B8A2-FDF1661C0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9EEF9-F06A-496C-BE70-7E92F12CD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B3AE1-C164-47EB-A5E6-A3DA16084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606E3-2DC1-4D30-82D6-66B1B7E7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5FC29-51EC-4004-A135-D8A4778B5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FE04C-6CFD-4EDD-A723-1157DE7CE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33200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440782" y="2475196"/>
            <a:ext cx="5580379" cy="706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3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700" b="1" kern="0" spc="1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前列腺炎的</a:t>
            </a:r>
            <a:r>
              <a:rPr sz="4700" b="1" kern="0" spc="130">
                <a:solidFill>
                  <a:srgbClr val="17D1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预防措施</a:t>
            </a:r>
            <a:endParaRPr lang="SimSun" altLang="SimSun" sz="4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20708" y="1741523"/>
            <a:ext cx="9806940" cy="3269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68"/>
              </a:lnSpc>
            </a:pPr>
            <a:endParaRPr lang="Arial" altLang="Arial" sz="100"/>
          </a:p>
          <a:p>
            <a:pPr marL="48259" algn="l" rtl="0" eaLnBrk="0">
              <a:lnSpc>
                <a:spcPct val="96000"/>
              </a:lnSpc>
            </a:pPr>
            <a:r>
              <a:rPr sz="5600" b="1" kern="0" spc="-2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目录</a:t>
            </a:r>
            <a:endParaRPr lang="SimSun" altLang="SimSun" sz="5600"/>
          </a:p>
          <a:p>
            <a:pPr marL="12700" algn="l" rtl="0" eaLnBrk="0">
              <a:lnSpc>
                <a:spcPct val="100000"/>
              </a:lnSpc>
              <a:spcBef>
                <a:spcPts val="15"/>
              </a:spcBef>
            </a:pPr>
            <a:r>
              <a:rPr sz="20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CONTENTS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2000" kern="0" spc="40">
                <a:solidFill>
                  <a:srgbClr val="00994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2000" kern="0" spc="2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40">
                <a:solidFill>
                  <a:srgbClr val="00994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保持个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人卫生习</a:t>
            </a:r>
            <a:r>
              <a:rPr sz="2000" kern="0" spc="3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kern="0" spc="40">
                <a:solidFill>
                  <a:srgbClr val="2AA95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570">
                <a:solidFill>
                  <a:srgbClr val="2AA95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2000" kern="0" spc="3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40">
                <a:solidFill>
                  <a:srgbClr val="2AA95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良好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的生活习惯</a:t>
            </a:r>
            <a:r>
              <a:rPr sz="2000" kern="0" spc="3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kern="0" spc="40">
                <a:solidFill>
                  <a:srgbClr val="0E99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470">
                <a:solidFill>
                  <a:srgbClr val="0E99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 </a:t>
            </a:r>
            <a:r>
              <a:rPr sz="2000" kern="0" spc="40">
                <a:solidFill>
                  <a:srgbClr val="0E994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及时</a:t>
            </a:r>
            <a:r>
              <a:rPr sz="20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治疗相关疾</a:t>
            </a:r>
            <a:endParaRPr lang="SimSun" altLang="SimSun" sz="2000"/>
          </a:p>
          <a:p>
            <a:pPr marL="2374264" algn="l" rtl="0" eaLnBrk="0">
              <a:lnSpc>
                <a:spcPct val="97000"/>
              </a:lnSpc>
              <a:spcBef>
                <a:spcPts val="4"/>
              </a:spcBef>
            </a:pPr>
            <a:r>
              <a:rPr sz="2400" kern="0" spc="-1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惯</a:t>
            </a:r>
            <a:r>
              <a:rPr sz="24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</a:t>
            </a:r>
            <a:r>
              <a:rPr sz="24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</a:t>
            </a:r>
            <a:r>
              <a:rPr sz="2400" kern="0" spc="-1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</a:t>
            </a:r>
            <a:endParaRPr lang="SimSun" altLang="SimSun" sz="24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r" rtl="0" eaLnBrk="0">
              <a:lnSpc>
                <a:spcPct val="97000"/>
              </a:lnSpc>
              <a:spcBef>
                <a:spcPts val="608"/>
              </a:spcBef>
            </a:pPr>
            <a:r>
              <a:rPr sz="2000" kern="0" spc="70">
                <a:solidFill>
                  <a:srgbClr val="059E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530">
                <a:solidFill>
                  <a:srgbClr val="059E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 </a:t>
            </a:r>
            <a:r>
              <a:rPr sz="2000" kern="0" spc="70">
                <a:solidFill>
                  <a:srgbClr val="059E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健康性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生活方式</a:t>
            </a:r>
            <a:r>
              <a:rPr sz="2000" kern="0" spc="3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kern="0" spc="70">
                <a:solidFill>
                  <a:srgbClr val="059E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520">
                <a:solidFill>
                  <a:srgbClr val="059E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 </a:t>
            </a:r>
            <a:r>
              <a:rPr sz="2000" kern="0" spc="60">
                <a:solidFill>
                  <a:srgbClr val="059E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注意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心理调节</a:t>
            </a:r>
            <a:r>
              <a:rPr sz="2000" kern="0" spc="1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000" kern="0" spc="60">
                <a:solidFill>
                  <a:srgbClr val="17A9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000" kern="0" spc="-550">
                <a:solidFill>
                  <a:srgbClr val="17A9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 </a:t>
            </a:r>
            <a:r>
              <a:rPr sz="2000" kern="0" spc="60">
                <a:solidFill>
                  <a:srgbClr val="17A9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定期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进行体检和</a:t>
            </a:r>
            <a:endParaRPr lang="SimSun" altLang="SimSun" sz="2000"/>
          </a:p>
          <a:p>
            <a:pPr marL="7924165" algn="l" rtl="0" eaLnBrk="0">
              <a:lnSpc>
                <a:spcPct val="97000"/>
              </a:lnSpc>
              <a:spcBef>
                <a:spcPts val="422"/>
              </a:spcBef>
            </a:pPr>
            <a:r>
              <a:rPr sz="2000" kern="0" spc="40">
                <a:solidFill>
                  <a:srgbClr val="17A9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筛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查</a:t>
            </a:r>
            <a:endParaRPr lang="SimSun" altLang="SimSun" sz="2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3741702" y="2315469"/>
            <a:ext cx="6218554" cy="18675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978"/>
              </a:lnSpc>
            </a:pPr>
            <a:endParaRPr lang="Arial" altLang="Arial" sz="100"/>
          </a:p>
          <a:p>
            <a:pPr marL="12700" indent="1757045" algn="l" rtl="0" eaLnBrk="0">
              <a:lnSpc>
                <a:spcPct val="89000"/>
              </a:lnSpc>
            </a:pPr>
            <a:r>
              <a:rPr sz="58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保持个</a:t>
            </a:r>
            <a:r>
              <a:rPr sz="5800" kern="0" spc="10">
                <a:solidFill>
                  <a:srgbClr val="00D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人卫生</a:t>
            </a:r>
            <a:r>
              <a:rPr sz="5800" kern="0" spc="50">
                <a:solidFill>
                  <a:srgbClr val="00D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7800" b="1" kern="0" spc="-33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7800" kern="0" spc="252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200" kern="0" spc="-3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习</a:t>
            </a:r>
            <a:r>
              <a:rPr sz="6200" kern="0" spc="-330">
                <a:solidFill>
                  <a:srgbClr val="00D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惯</a:t>
            </a:r>
            <a:endParaRPr lang="SimHei" altLang="SimHei" sz="6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1301729" y="3785076"/>
          <a:ext cx="8103870" cy="982979"/>
        </p:xfrm>
        <a:graphic>
          <a:graphicData uri="http://schemas.openxmlformats.org/drawingml/2006/table">
            <a:tbl>
              <a:tblPr/>
              <a:tblGrid>
                <a:gridCol w="1914525"/>
                <a:gridCol w="2190114"/>
                <a:gridCol w="2179955"/>
                <a:gridCol w="1819275"/>
              </a:tblGrid>
              <a:tr h="314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2000"/>
                        </a:lnSpc>
                      </a:pPr>
                      <a:r>
                        <a:rPr sz="1900" kern="0" spc="-16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保持手部清洁，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6000"/>
                        </a:lnSpc>
                      </a:pPr>
                      <a:endParaRPr lang="Arial" altLang="Arial" sz="100"/>
                    </a:p>
                    <a:p>
                      <a:pPr marL="38417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避免使用刺激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0643"/>
                        </a:lnSpc>
                      </a:pPr>
                      <a:endParaRPr lang="Arial" altLang="Arial" sz="100"/>
                    </a:p>
                    <a:p>
                      <a:pPr marL="378459" algn="l" rtl="0" eaLnBrk="0">
                        <a:lnSpc>
                          <a:spcPct val="92000"/>
                        </a:lnSpc>
                      </a:pPr>
                      <a:r>
                        <a:rPr sz="1900" kern="0" spc="-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用温水洗手，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00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1000"/>
                        </a:lnSpc>
                      </a:pPr>
                      <a:r>
                        <a:rPr sz="19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勤剪指甲，保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86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6921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防止细菌滋生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384175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性的洗手液或</a:t>
                      </a:r>
                      <a:endParaRPr lang="SimHei" altLang="SimHei" sz="1900"/>
                    </a:p>
                    <a:p>
                      <a:pPr marL="854075" algn="l" rtl="0" eaLnBrk="0">
                        <a:lnSpc>
                          <a:spcPts val="2886"/>
                        </a:lnSpc>
                      </a:pPr>
                      <a:r>
                        <a:rPr sz="1900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肥皂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200"/>
                    </a:p>
                    <a:p>
                      <a:pPr marL="365125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洗完后用干净</a:t>
                      </a:r>
                      <a:endParaRPr lang="SimHei" altLang="SimHei" sz="1900"/>
                    </a:p>
                    <a:p>
                      <a:pPr marL="607059" algn="l" rtl="0" eaLnBrk="0">
                        <a:lnSpc>
                          <a:spcPts val="2920"/>
                        </a:lnSpc>
                      </a:pPr>
                      <a:r>
                        <a:rPr sz="19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毛巾擦千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979169" indent="-60325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持指甲干净整</a:t>
                      </a:r>
                      <a:r>
                        <a:rPr sz="19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2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洁</a:t>
                      </a:r>
                      <a:endParaRPr lang="SimHei" altLang="SimHei" sz="2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8" name="textbox 18"/>
          <p:cNvSpPr/>
          <p:nvPr/>
        </p:nvSpPr>
        <p:spPr>
          <a:xfrm>
            <a:off x="4749509" y="1511211"/>
            <a:ext cx="1303655" cy="516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7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300" b="1" kern="0" spc="3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勤洗手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extbox 20"/>
          <p:cNvSpPr/>
          <p:nvPr/>
        </p:nvSpPr>
        <p:spPr>
          <a:xfrm>
            <a:off x="2368523" y="1483983"/>
            <a:ext cx="3917315" cy="4148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3300" b="1" kern="0" spc="-2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勤换内裤</a:t>
            </a:r>
            <a:endParaRPr lang="SimHei" altLang="SimHei" sz="3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4604" algn="l" rtl="0" eaLnBrk="0">
              <a:lnSpc>
                <a:spcPct val="96000"/>
              </a:lnSpc>
              <a:spcBef>
                <a:spcPts val="363"/>
              </a:spcBef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●保持个人卫生习惯</a:t>
            </a:r>
            <a:endParaRPr lang="SimHei" altLang="SimHei" sz="1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61"/>
              </a:spcBef>
            </a:pPr>
            <a:r>
              <a:rPr sz="1200" kern="0" spc="-100">
                <a:solidFill>
                  <a:srgbClr val="00C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200">
                <a:solidFill>
                  <a:srgbClr val="00C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减少细菌滋生</a:t>
            </a:r>
            <a:endParaRPr lang="SimHei" altLang="SimHei" sz="12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71"/>
              </a:spcBef>
            </a:pPr>
            <a:r>
              <a:rPr sz="1200" kern="0" spc="-100">
                <a:solidFill>
                  <a:srgbClr val="00C9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170">
                <a:solidFill>
                  <a:srgbClr val="00C9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预防感染</a:t>
            </a:r>
            <a:endParaRPr lang="SimHei" altLang="SimHei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1200" kern="0" spc="-110">
                <a:solidFill>
                  <a:srgbClr val="00C95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170">
                <a:solidFill>
                  <a:srgbClr val="00C95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预防前列腺炎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622271" y="2146292"/>
            <a:ext cx="9557384" cy="86423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9000"/>
              </a:lnSpc>
            </a:pPr>
            <a:endParaRPr lang="Arial" altLang="Arial" sz="1000"/>
          </a:p>
          <a:p>
            <a:pPr marL="467359" algn="l" rtl="0" eaLnBrk="0">
              <a:lnSpc>
                <a:spcPct val="94000"/>
              </a:lnSpc>
              <a:spcBef>
                <a:spcPts val="3"/>
              </a:spcBef>
            </a:pPr>
            <a:r>
              <a:rPr sz="22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定期清洗私处：使用温水，避免使用刺</a:t>
            </a:r>
            <a:r>
              <a:rPr sz="22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激性的清洁剂</a:t>
            </a:r>
            <a:endParaRPr lang="SimHei" altLang="SimHei" sz="2200"/>
          </a:p>
        </p:txBody>
      </p:sp>
      <p:sp>
        <p:nvSpPr>
          <p:cNvPr id="26" name="textbox 26"/>
          <p:cNvSpPr/>
          <p:nvPr/>
        </p:nvSpPr>
        <p:spPr>
          <a:xfrm>
            <a:off x="749308" y="5486424"/>
            <a:ext cx="9385300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5000"/>
              </a:lnSpc>
            </a:pPr>
            <a:endParaRPr lang="Arial" altLang="Arial" sz="1000"/>
          </a:p>
          <a:p>
            <a:pPr marL="335915" algn="l" rtl="0" eaLnBrk="0">
              <a:lnSpc>
                <a:spcPct val="94000"/>
              </a:lnSpc>
              <a:spcBef>
                <a:spcPts val="2"/>
              </a:spcBef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避免憋尿：憋尿会导致前列腺过度充血，增加感染的风险</a:t>
            </a:r>
            <a:endParaRPr lang="SimHei" altLang="SimHei" sz="2200"/>
          </a:p>
        </p:txBody>
      </p:sp>
      <p:sp>
        <p:nvSpPr>
          <p:cNvPr id="28" name="textbox 28"/>
          <p:cNvSpPr/>
          <p:nvPr/>
        </p:nvSpPr>
        <p:spPr>
          <a:xfrm>
            <a:off x="717549" y="3270283"/>
            <a:ext cx="9283700" cy="8509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algn="l" rtl="0" eaLnBrk="0">
              <a:lnSpc>
                <a:spcPct val="9838"/>
              </a:lnSpc>
            </a:pPr>
            <a:endParaRPr lang="Arial" altLang="Arial" sz="100"/>
          </a:p>
          <a:p>
            <a:pPr marL="367665" algn="l" rtl="0" eaLnBrk="0">
              <a:lnSpc>
                <a:spcPct val="98000"/>
              </a:lnSpc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注意勤换内裤：选择透气性好的棉质内裤</a:t>
            </a:r>
            <a:endParaRPr lang="SimHei" altLang="SimHei" sz="2200"/>
          </a:p>
        </p:txBody>
      </p:sp>
      <p:sp>
        <p:nvSpPr>
          <p:cNvPr id="30" name="textbox 30"/>
          <p:cNvSpPr/>
          <p:nvPr/>
        </p:nvSpPr>
        <p:spPr>
          <a:xfrm>
            <a:off x="1054095" y="4461201"/>
            <a:ext cx="9006840" cy="756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30"/>
              </a:lnSpc>
            </a:pPr>
            <a:endParaRPr lang="Arial" altLang="Arial" sz="100"/>
          </a:p>
          <a:p>
            <a:pPr marL="12700" indent="18415" algn="l" rtl="0" eaLnBrk="0">
              <a:lnSpc>
                <a:spcPct val="96000"/>
              </a:lnSpc>
            </a:pPr>
            <a:r>
              <a:rPr sz="22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避免过度性生活：频繁的性生活会导致前</a:t>
            </a: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列腺反复充血，增加感染的风</a:t>
            </a:r>
            <a:r>
              <a:rPr sz="22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kern="0" spc="-10">
                <a:solidFill>
                  <a:srgbClr val="FFFFFF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险</a:t>
            </a:r>
            <a:endParaRPr lang="YouYuan" altLang="YouYuan" sz="2800"/>
          </a:p>
        </p:txBody>
      </p:sp>
      <p:sp>
        <p:nvSpPr>
          <p:cNvPr id="32" name="textbox 32"/>
          <p:cNvSpPr/>
          <p:nvPr/>
        </p:nvSpPr>
        <p:spPr>
          <a:xfrm>
            <a:off x="3663701" y="1490451"/>
            <a:ext cx="3463925" cy="515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82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6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保持个人卫生习惯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2305091" y="2216172"/>
            <a:ext cx="8375606" cy="679446"/>
            <a:chExt cx="8375606" cy="679446"/>
          </a:xfrm>
        </p:grpSpPr>
        <p:sp>
          <p:nvSpPr>
            <p:cNvPr id="34" name="rect"/>
            <p:cNvSpPr/>
            <p:nvPr/>
          </p:nvSpPr>
          <p:spPr>
            <a:xfrm>
              <a:off x="0" y="0"/>
              <a:ext cx="6127745" cy="571448"/>
            </a:xfrm>
            <a:prstGeom prst="rect">
              <a:avLst/>
            </a:prstGeom>
            <a:solidFill>
              <a:srgbClr val="394C4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textbox 36"/>
            <p:cNvSpPr/>
            <p:nvPr/>
          </p:nvSpPr>
          <p:spPr>
            <a:xfrm>
              <a:off x="97284" y="225506"/>
              <a:ext cx="2256154" cy="1930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45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100000"/>
                </a:lnSpc>
              </a:pPr>
              <a:r>
                <a:rPr sz="1100" b="1" kern="0" spc="6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不要使用含有酒精或香料的清洁剂</a:t>
              </a:r>
              <a:endParaRPr lang="SimHei" altLang="SimHei" sz="1100"/>
            </a:p>
          </p:txBody>
        </p:sp>
        <p:sp>
          <p:nvSpPr>
            <p:cNvPr id="38" name="rect"/>
            <p:cNvSpPr/>
            <p:nvPr/>
          </p:nvSpPr>
          <p:spPr>
            <a:xfrm>
              <a:off x="6565855" y="584154"/>
              <a:ext cx="1809751" cy="6352"/>
            </a:xfrm>
            <a:prstGeom prst="rect">
              <a:avLst/>
            </a:pr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rect"/>
            <p:cNvSpPr/>
            <p:nvPr/>
          </p:nvSpPr>
          <p:spPr>
            <a:xfrm>
              <a:off x="6349954" y="0"/>
              <a:ext cx="6309" cy="679446"/>
            </a:xfrm>
            <a:prstGeom prst="rect">
              <a:avLst/>
            </a:pr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20804" y="5143525"/>
            <a:ext cx="7010486" cy="6352"/>
          </a:xfrm>
          <a:prstGeom prst="rect">
            <a:avLst/>
          </a:prstGeom>
        </p:spPr>
      </p:pic>
      <p:graphicFrame>
        <p:nvGraphicFramePr>
          <p:cNvPr id="44" name="table 44"/>
          <p:cNvGraphicFramePr>
            <a:graphicFrameLocks noGrp="1"/>
          </p:cNvGraphicFramePr>
          <p:nvPr/>
        </p:nvGraphicFramePr>
        <p:xfrm>
          <a:off x="1650975" y="4521178"/>
          <a:ext cx="7080250" cy="685164"/>
        </p:xfrm>
        <a:graphic>
          <a:graphicData uri="http://schemas.openxmlformats.org/drawingml/2006/table">
            <a:tbl>
              <a:tblPr/>
              <a:tblGrid>
                <a:gridCol w="7007225"/>
                <a:gridCol w="73025"/>
              </a:tblGrid>
              <a:tr h="6851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0000"/>
                        </a:lnSpc>
                      </a:pPr>
                      <a:endParaRPr lang="Arial" altLang="Arial" sz="1000"/>
                    </a:p>
                    <a:p>
                      <a:pPr marL="763905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11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尽量使用温水清洗私处</a:t>
                      </a:r>
                      <a:endParaRPr lang="SimHei" altLang="SimHei" sz="11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6" name="textbox 46"/>
          <p:cNvSpPr/>
          <p:nvPr/>
        </p:nvSpPr>
        <p:spPr>
          <a:xfrm>
            <a:off x="3231811" y="1489027"/>
            <a:ext cx="4309109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300" b="1" kern="0" spc="50">
                <a:solidFill>
                  <a:srgbClr val="00C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避免使用刺激性清洁剂</a:t>
            </a:r>
            <a:endParaRPr lang="SimHei" altLang="SimHei" sz="3300"/>
          </a:p>
        </p:txBody>
      </p:sp>
      <p:sp>
        <p:nvSpPr>
          <p:cNvPr id="48" name="textbox 48"/>
          <p:cNvSpPr/>
          <p:nvPr/>
        </p:nvSpPr>
        <p:spPr>
          <a:xfrm>
            <a:off x="2402376" y="3596849"/>
            <a:ext cx="2110104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避免使用含有化学成</a:t>
            </a:r>
            <a:r>
              <a:rPr sz="1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分的清洁剂</a:t>
            </a:r>
            <a:endParaRPr lang="SimHei" altLang="SimHei" sz="1100"/>
          </a:p>
        </p:txBody>
      </p:sp>
      <p:sp>
        <p:nvSpPr>
          <p:cNvPr id="50" name="textbox 50"/>
          <p:cNvSpPr/>
          <p:nvPr/>
        </p:nvSpPr>
        <p:spPr>
          <a:xfrm>
            <a:off x="2400287" y="5910880"/>
            <a:ext cx="1359535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53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清洗时不要过度用力</a:t>
            </a:r>
            <a:endParaRPr lang="SimHei" altLang="SimHei" sz="1100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98634" y="5670580"/>
            <a:ext cx="6769137" cy="6352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12947" y="2203467"/>
            <a:ext cx="6648408" cy="6352"/>
          </a:xfrm>
          <a:prstGeom prst="rect">
            <a:avLst/>
          </a:prstGeom>
        </p:spPr>
      </p:pic>
      <p:sp>
        <p:nvSpPr>
          <p:cNvPr id="56" name="rect"/>
          <p:cNvSpPr/>
          <p:nvPr/>
        </p:nvSpPr>
        <p:spPr>
          <a:xfrm>
            <a:off x="8655046" y="3384557"/>
            <a:ext cx="6309" cy="68580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rect"/>
          <p:cNvSpPr/>
          <p:nvPr/>
        </p:nvSpPr>
        <p:spPr>
          <a:xfrm>
            <a:off x="8655046" y="5683285"/>
            <a:ext cx="6309" cy="679446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3729158" y="2322592"/>
            <a:ext cx="6217284" cy="1827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38039"/>
              </a:lnSpc>
            </a:pPr>
            <a:endParaRPr lang="Arial" altLang="Arial" sz="100"/>
          </a:p>
          <a:p>
            <a:pPr marL="12700" indent="1820545" algn="l" rtl="0" eaLnBrk="0">
              <a:lnSpc>
                <a:spcPct val="86000"/>
              </a:lnSpc>
            </a:pPr>
            <a:r>
              <a:rPr sz="5900" kern="0" spc="-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良好的</a:t>
            </a:r>
            <a:r>
              <a:rPr sz="5900" kern="0" spc="-170">
                <a:solidFill>
                  <a:srgbClr val="00D36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生活习</a:t>
            </a:r>
            <a:r>
              <a:rPr sz="5900" kern="0" spc="20">
                <a:solidFill>
                  <a:srgbClr val="00D36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7900" b="1" kern="0" spc="-14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7900" kern="0" spc="237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5900" kern="0" spc="-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惯</a:t>
            </a:r>
            <a:endParaRPr lang="SimHei" altLang="SimHei" sz="5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1308145" y="3238518"/>
            <a:ext cx="8451849" cy="3092449"/>
            <a:chExt cx="8451849" cy="3092449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8451849" cy="3092449"/>
            </a:xfrm>
            <a:prstGeom prst="rect">
              <a:avLst/>
            </a:prstGeom>
          </p:spPr>
        </p:pic>
        <p:sp>
          <p:nvSpPr>
            <p:cNvPr id="68" name="textbox 68"/>
            <p:cNvSpPr/>
            <p:nvPr/>
          </p:nvSpPr>
          <p:spPr>
            <a:xfrm>
              <a:off x="-12700" y="-12700"/>
              <a:ext cx="8477250" cy="31381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6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1000"/>
            </a:p>
            <a:p>
              <a:pPr marL="501015" algn="l" rtl="0" eaLnBrk="0">
                <a:lnSpc>
                  <a:spcPct val="94000"/>
                </a:lnSpc>
                <a:spcBef>
                  <a:spcPts val="1"/>
                </a:spcBef>
              </a:pPr>
              <a:r>
                <a:rPr sz="1800" kern="0" spc="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按时起床，避免长时间卧床</a:t>
              </a:r>
              <a:endParaRPr lang="SimHei" altLang="SimHei" sz="18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01015" algn="l" rtl="0" eaLnBrk="0">
                <a:lnSpc>
                  <a:spcPct val="94000"/>
                </a:lnSpc>
                <a:spcBef>
                  <a:spcPts val="540"/>
                </a:spcBef>
              </a:pPr>
              <a:r>
                <a:rPr sz="1800" kern="0" spc="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合理安排工作和学习时间，避免过度劳累</a:t>
              </a:r>
              <a:endParaRPr lang="SimHei" altLang="SimHei" sz="18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400"/>
            </a:p>
            <a:p>
              <a:pPr marL="501015" algn="l" rtl="0" eaLnBrk="0">
                <a:lnSpc>
                  <a:spcPct val="94000"/>
                </a:lnSpc>
                <a:spcBef>
                  <a:spcPts val="4"/>
                </a:spcBef>
              </a:pPr>
              <a:r>
                <a:rPr sz="1800" kern="0" spc="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适当进行体育锻炼，增</a:t>
              </a:r>
              <a:r>
                <a:rPr sz="1800" kern="0" spc="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强身体素质</a:t>
              </a:r>
              <a:endParaRPr lang="SimHei" altLang="SimHei" sz="1800"/>
            </a:p>
          </p:txBody>
        </p:sp>
      </p:grpSp>
      <p:sp>
        <p:nvSpPr>
          <p:cNvPr id="70" name="textbox 70"/>
          <p:cNvSpPr/>
          <p:nvPr/>
        </p:nvSpPr>
        <p:spPr>
          <a:xfrm>
            <a:off x="1784348" y="1495380"/>
            <a:ext cx="5577204" cy="1294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89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3300" b="1" kern="0" spc="8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保持规律的作息时间</a:t>
            </a:r>
            <a:endParaRPr lang="SimHei" altLang="Sim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避免熬夜，保证充足的睡眠时</a:t>
            </a: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3238120" y="1495380"/>
            <a:ext cx="432117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300" b="1" kern="0" spc="6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避免长时间久坐或骑车</a:t>
            </a:r>
            <a:endParaRPr lang="SimHei" altLang="SimHei" sz="3300"/>
          </a:p>
        </p:txBody>
      </p:sp>
      <p:sp>
        <p:nvSpPr>
          <p:cNvPr id="76" name="textbox 76"/>
          <p:cNvSpPr/>
          <p:nvPr/>
        </p:nvSpPr>
        <p:spPr>
          <a:xfrm>
            <a:off x="8197820" y="3750537"/>
            <a:ext cx="1830070" cy="1003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-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长时间坐着工作，</a:t>
            </a:r>
            <a:endParaRPr lang="SimHei" altLang="SimHei" sz="1800"/>
          </a:p>
          <a:p>
            <a:pPr marL="12700" algn="l" rtl="0" eaLnBrk="0">
              <a:lnSpc>
                <a:spcPct val="136000"/>
              </a:lnSpc>
              <a:spcBef>
                <a:spcPts val="2"/>
              </a:spcBef>
            </a:pPr>
            <a:r>
              <a:rPr sz="18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定期变换姿势，减</a:t>
            </a:r>
            <a:r>
              <a:rPr sz="18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轻局部压迫</a:t>
            </a:r>
            <a:endParaRPr lang="SimHei" altLang="SimHei" sz="1800"/>
          </a:p>
        </p:txBody>
      </p:sp>
      <p:sp>
        <p:nvSpPr>
          <p:cNvPr id="78" name="textbox 78"/>
          <p:cNvSpPr/>
          <p:nvPr/>
        </p:nvSpPr>
        <p:spPr>
          <a:xfrm>
            <a:off x="3340129" y="3760366"/>
            <a:ext cx="1808479" cy="1037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5270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8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每隔一段时间起身</a:t>
            </a:r>
            <a:r>
              <a:rPr sz="18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活动，缓解局部充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血</a:t>
            </a:r>
            <a:endParaRPr lang="SimSun" altLang="SimSun" sz="2300"/>
          </a:p>
        </p:txBody>
      </p:sp>
      <p:sp>
        <p:nvSpPr>
          <p:cNvPr id="80" name="textbox 80"/>
          <p:cNvSpPr/>
          <p:nvPr/>
        </p:nvSpPr>
        <p:spPr>
          <a:xfrm>
            <a:off x="774677" y="3723240"/>
            <a:ext cx="1815464" cy="612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长时间久坐或骑车</a:t>
            </a:r>
            <a:endParaRPr lang="SimHei" altLang="SimHei" sz="1800"/>
          </a:p>
          <a:p>
            <a:pPr marL="25400" algn="l" rtl="0" eaLnBrk="0">
              <a:lnSpc>
                <a:spcPts val="2792"/>
              </a:lnSpc>
            </a:pPr>
            <a:r>
              <a:rPr sz="18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会增加前列腺负担</a:t>
            </a:r>
            <a:endParaRPr lang="SimHei" altLang="SimHei" sz="1800"/>
          </a:p>
        </p:txBody>
      </p:sp>
      <p:sp>
        <p:nvSpPr>
          <p:cNvPr id="82" name="textbox 82"/>
          <p:cNvSpPr/>
          <p:nvPr/>
        </p:nvSpPr>
        <p:spPr>
          <a:xfrm>
            <a:off x="5772130" y="3742222"/>
            <a:ext cx="1842770" cy="603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61"/>
              </a:lnSpc>
            </a:pPr>
            <a:endParaRPr lang="Arial" altLang="Arial" sz="100"/>
          </a:p>
          <a:p>
            <a:pPr marL="19050" indent="-6350" algn="l" rtl="0" eaLnBrk="0">
              <a:lnSpc>
                <a:spcPct val="105000"/>
              </a:lnSpc>
            </a:pPr>
            <a:r>
              <a:rPr sz="18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适当骑车后及时清</a:t>
            </a:r>
            <a:r>
              <a:rPr sz="18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洗私处，保持清洁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1974797" y="2484273"/>
            <a:ext cx="2633979" cy="3630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58"/>
              </a:lnSpc>
            </a:pPr>
            <a:endParaRPr lang="Arial" altLang="Arial" sz="100"/>
          </a:p>
          <a:p>
            <a:pPr marL="15240" algn="l" rtl="0" eaLnBrk="0">
              <a:lnSpc>
                <a:spcPct val="92000"/>
              </a:lnSpc>
            </a:pPr>
            <a:r>
              <a:rPr sz="16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增加血液循环，促进炎症消退</a:t>
            </a:r>
            <a:endParaRPr lang="SimHei" altLang="SimHei" sz="1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485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增强体质，提高免疫力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485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预防肥胖，减少压迫会阴部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4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缓解紧张情绪，减轻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心理压力</a:t>
            </a:r>
            <a:endParaRPr lang="SimHei" altLang="SimHei" sz="1600"/>
          </a:p>
        </p:txBody>
      </p:sp>
      <p:sp>
        <p:nvSpPr>
          <p:cNvPr id="88" name="textbox 88"/>
          <p:cNvSpPr/>
          <p:nvPr/>
        </p:nvSpPr>
        <p:spPr>
          <a:xfrm>
            <a:off x="3885820" y="1501733"/>
            <a:ext cx="301688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300" b="1" kern="0" spc="4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保持适度的运动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1530379" y="4728367"/>
            <a:ext cx="3154679" cy="673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37465" algn="l" rtl="0" eaLnBrk="0">
              <a:lnSpc>
                <a:spcPct val="85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保持充足的睡眠时间，避免熬</a:t>
            </a:r>
            <a:endParaRPr lang="SimHei" altLang="SimHei" sz="1900"/>
          </a:p>
          <a:p>
            <a:pPr marL="12700" algn="l" rtl="0" eaLnBrk="0">
              <a:lnSpc>
                <a:spcPts val="3175"/>
              </a:lnSpc>
            </a:pP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夜</a:t>
            </a:r>
            <a:endParaRPr lang="YouYuan" altLang="YouYuan" sz="2100"/>
          </a:p>
        </p:txBody>
      </p:sp>
      <p:sp>
        <p:nvSpPr>
          <p:cNvPr id="94" name="textbox 94"/>
          <p:cNvSpPr/>
          <p:nvPr/>
        </p:nvSpPr>
        <p:spPr>
          <a:xfrm>
            <a:off x="1555723" y="2493167"/>
            <a:ext cx="3128645" cy="650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合理饮食，多吃蔬菜、水果等</a:t>
            </a:r>
            <a:endParaRPr lang="SimHei" altLang="SimHei" sz="1900"/>
          </a:p>
          <a:p>
            <a:pPr marL="12700" algn="l" rtl="0" eaLnBrk="0">
              <a:lnSpc>
                <a:spcPts val="2994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富含维生素的食物</a:t>
            </a:r>
            <a:endParaRPr lang="SimHei" altLang="SimHei" sz="1900"/>
          </a:p>
        </p:txBody>
      </p:sp>
      <p:sp>
        <p:nvSpPr>
          <p:cNvPr id="96" name="textbox 96"/>
          <p:cNvSpPr/>
          <p:nvPr/>
        </p:nvSpPr>
        <p:spPr>
          <a:xfrm>
            <a:off x="3917760" y="1484264"/>
            <a:ext cx="2994025" cy="523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-7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良好的生活习惯</a:t>
            </a:r>
            <a:endParaRPr lang="SimHei" altLang="SimHei" sz="3400"/>
          </a:p>
        </p:txBody>
      </p:sp>
      <p:sp>
        <p:nvSpPr>
          <p:cNvPr id="98" name="textbox 98"/>
          <p:cNvSpPr/>
          <p:nvPr/>
        </p:nvSpPr>
        <p:spPr>
          <a:xfrm>
            <a:off x="6127793" y="4702956"/>
            <a:ext cx="3126104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避免长时间坐立，多起身</a:t>
            </a:r>
            <a:r>
              <a:rPr sz="19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活动</a:t>
            </a:r>
            <a:endParaRPr lang="SimHei" altLang="SimHei" sz="1900"/>
          </a:p>
        </p:txBody>
      </p:sp>
      <p:sp>
        <p:nvSpPr>
          <p:cNvPr id="100" name="textbox 100"/>
          <p:cNvSpPr/>
          <p:nvPr/>
        </p:nvSpPr>
        <p:spPr>
          <a:xfrm>
            <a:off x="6074014" y="2489717"/>
            <a:ext cx="2652395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9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适当运动，保持身体</a:t>
            </a:r>
            <a:r>
              <a:rPr sz="1900" b="1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健康</a:t>
            </a:r>
            <a:endParaRPr lang="SimHei" altLang="SimHei" sz="19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3741520" y="2332555"/>
            <a:ext cx="6204584" cy="1809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3678"/>
              </a:lnSpc>
            </a:pPr>
            <a:endParaRPr lang="Arial" altLang="Arial" sz="100"/>
          </a:p>
          <a:p>
            <a:pPr marL="12700" indent="1757045" algn="l" rtl="0" eaLnBrk="0">
              <a:lnSpc>
                <a:spcPct val="87000"/>
              </a:lnSpc>
            </a:pPr>
            <a:r>
              <a:rPr sz="5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及时治疗</a:t>
            </a:r>
            <a:r>
              <a:rPr sz="5800" kern="0" spc="0">
                <a:solidFill>
                  <a:srgbClr val="1CDE7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相关</a:t>
            </a:r>
            <a:r>
              <a:rPr sz="5800" kern="0" spc="-10">
                <a:solidFill>
                  <a:srgbClr val="1CDE7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7700" b="1" kern="0" spc="-20">
                <a:solidFill>
                  <a:srgbClr val="00C02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7700" kern="0" spc="2300">
                <a:solidFill>
                  <a:srgbClr val="00C02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100" i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疾</a:t>
            </a:r>
            <a:r>
              <a:rPr sz="6100" i="1" kern="0" spc="-20">
                <a:solidFill>
                  <a:srgbClr val="1CDE7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</a:t>
            </a:r>
            <a:endParaRPr lang="SimHei" altLang="SimHei" sz="6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1974797" y="2487179"/>
            <a:ext cx="4594859" cy="3627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及时治疗相关疾病，预防前列腺炎的发生</a:t>
            </a:r>
            <a:r>
              <a:rPr sz="16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5240" algn="l" rtl="0" eaLnBrk="0">
              <a:lnSpc>
                <a:spcPct val="92000"/>
              </a:lnSpc>
              <a:spcBef>
                <a:spcPts val="487"/>
              </a:spcBef>
            </a:pPr>
            <a:r>
              <a:rPr sz="16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尿道炎、膀胱炎等泌尿系统疾病，易引起前</a:t>
            </a:r>
            <a:r>
              <a:rPr sz="16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列腺炎。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484"/>
              </a:spcBef>
            </a:pPr>
            <a:r>
              <a:rPr sz="16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积极治疗相关疾病，避免病情恶化。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4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16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及时治疗，预防前列</a:t>
            </a:r>
            <a:r>
              <a:rPr sz="16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腺炎的发生。</a:t>
            </a:r>
            <a:endParaRPr lang="SimHei" altLang="SimHei" sz="1600"/>
          </a:p>
        </p:txBody>
      </p:sp>
      <p:sp>
        <p:nvSpPr>
          <p:cNvPr id="110" name="textbox 110"/>
          <p:cNvSpPr/>
          <p:nvPr/>
        </p:nvSpPr>
        <p:spPr>
          <a:xfrm>
            <a:off x="1498288" y="1493826"/>
            <a:ext cx="7809230" cy="512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90">
                <a:solidFill>
                  <a:srgbClr val="00CB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积极治疗尿道炎、膀胱炎等泌尿系统</a:t>
            </a:r>
            <a:r>
              <a:rPr sz="3300" b="1" kern="0" spc="80">
                <a:solidFill>
                  <a:srgbClr val="00CB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疾病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textbox 112"/>
          <p:cNvSpPr/>
          <p:nvPr/>
        </p:nvSpPr>
        <p:spPr>
          <a:xfrm>
            <a:off x="2368212" y="1487351"/>
            <a:ext cx="6050279" cy="3325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4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300" b="1" kern="0" spc="70">
                <a:solidFill>
                  <a:srgbClr val="00D06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及时治疗痔疮、肛裂等肛门疾病</a:t>
            </a:r>
            <a:endParaRPr lang="SimHei" altLang="SimHei" sz="33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50800" algn="l" rtl="0" eaLnBrk="0">
              <a:lnSpc>
                <a:spcPct val="92000"/>
              </a:lnSpc>
              <a:spcBef>
                <a:spcPts val="364"/>
              </a:spcBef>
            </a:pPr>
            <a:r>
              <a:rPr sz="1200" kern="0" spc="-7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15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痔疮、肛裂等肛门疾病易引起感染，导致前列腺炎复发或加重。</a:t>
            </a:r>
            <a:endParaRPr lang="SimHei" altLang="SimHei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50800" algn="l" rtl="0" eaLnBrk="0">
              <a:lnSpc>
                <a:spcPct val="92000"/>
              </a:lnSpc>
              <a:spcBef>
                <a:spcPts val="364"/>
              </a:spcBef>
            </a:pPr>
            <a:r>
              <a:rPr sz="1200" kern="0" spc="-4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16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及时治疗痔疮、肛裂等肛门疾病，可有效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预防前列腺炎的发生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50800" algn="l" rtl="0" eaLnBrk="0">
              <a:lnSpc>
                <a:spcPct val="92000"/>
              </a:lnSpc>
              <a:spcBef>
                <a:spcPts val="369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●痔疮、肛裂等肛门疾病患者应保持良好的生活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习惯，避免久坐、长时间用力等诱发前列</a:t>
            </a:r>
            <a:endParaRPr lang="SimHei" altLang="SimHei" sz="1200"/>
          </a:p>
          <a:p>
            <a:pPr algn="l" rtl="0" eaLnBrk="0">
              <a:lnSpc>
                <a:spcPct val="129000"/>
              </a:lnSpc>
            </a:pPr>
            <a:endParaRPr lang="Arial" altLang="Arial" sz="300"/>
          </a:p>
          <a:p>
            <a:pPr marL="192404" algn="l" rtl="0" eaLnBrk="0">
              <a:lnSpc>
                <a:spcPts val="1365"/>
              </a:lnSpc>
              <a:spcBef>
                <a:spcPts val="2"/>
              </a:spcBef>
            </a:pP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腺炎的行为。</a:t>
            </a:r>
            <a:endParaRPr lang="SimHei" altLang="SimHei" sz="1100"/>
          </a:p>
        </p:txBody>
      </p:sp>
      <p:sp>
        <p:nvSpPr>
          <p:cNvPr id="114" name="textbox 114"/>
          <p:cNvSpPr/>
          <p:nvPr/>
        </p:nvSpPr>
        <p:spPr>
          <a:xfrm>
            <a:off x="2406596" y="5497603"/>
            <a:ext cx="5848984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7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●痔疮、肛裂等肛门疾病患者应注意个人卫生，保持肛门清洁，以预防前列腺炎的发生。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50" y="101600"/>
            <a:ext cx="10693400" cy="7562850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584202" y="4362434"/>
            <a:ext cx="9614534" cy="8509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501015" algn="l" rtl="0" eaLnBrk="0">
              <a:lnSpc>
                <a:spcPct val="98000"/>
              </a:lnSpc>
              <a:spcBef>
                <a:spcPts val="4"/>
              </a:spcBef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过度性生活或手淫还会导致性功能障碍和生育能力下降</a:t>
            </a:r>
            <a:endParaRPr lang="SimHei" altLang="SimHei" sz="2200"/>
          </a:p>
        </p:txBody>
      </p:sp>
      <p:sp>
        <p:nvSpPr>
          <p:cNvPr id="120" name="textbox 120"/>
          <p:cNvSpPr/>
          <p:nvPr/>
        </p:nvSpPr>
        <p:spPr>
          <a:xfrm>
            <a:off x="634996" y="3270283"/>
            <a:ext cx="9467850" cy="8509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algn="l" rtl="0" eaLnBrk="0">
              <a:lnSpc>
                <a:spcPct val="7139"/>
              </a:lnSpc>
            </a:pPr>
            <a:endParaRPr lang="Arial" altLang="Arial" sz="100"/>
          </a:p>
          <a:p>
            <a:pPr marL="450215" algn="l" rtl="0" eaLnBrk="0">
              <a:lnSpc>
                <a:spcPct val="94000"/>
              </a:lnSpc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应该规律性生活，避免过度手淫</a:t>
            </a:r>
            <a:endParaRPr lang="SimHei" altLang="SimHei" sz="2200"/>
          </a:p>
        </p:txBody>
      </p:sp>
      <p:sp>
        <p:nvSpPr>
          <p:cNvPr id="122" name="textbox 122"/>
          <p:cNvSpPr/>
          <p:nvPr/>
        </p:nvSpPr>
        <p:spPr>
          <a:xfrm>
            <a:off x="742999" y="5486424"/>
            <a:ext cx="9296400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5000"/>
              </a:lnSpc>
            </a:pPr>
            <a:endParaRPr lang="Arial" altLang="Arial" sz="1000"/>
          </a:p>
          <a:p>
            <a:pPr marL="342265" algn="l" rtl="0" eaLnBrk="0">
              <a:lnSpc>
                <a:spcPct val="94000"/>
              </a:lnSpc>
              <a:spcBef>
                <a:spcPts val="2"/>
              </a:spcBef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应该注意个人卫生，保持外阴清洁</a:t>
            </a:r>
            <a:endParaRPr lang="SimHei" altLang="SimHei" sz="2200"/>
          </a:p>
        </p:txBody>
      </p:sp>
      <p:sp>
        <p:nvSpPr>
          <p:cNvPr id="124" name="textbox 124"/>
          <p:cNvSpPr/>
          <p:nvPr/>
        </p:nvSpPr>
        <p:spPr>
          <a:xfrm>
            <a:off x="781068" y="2152644"/>
            <a:ext cx="9150350" cy="8572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304165" algn="l" rtl="0" eaLnBrk="0">
              <a:lnSpc>
                <a:spcPct val="97000"/>
              </a:lnSpc>
              <a:spcBef>
                <a:spcPts val="1"/>
              </a:spcBef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过度性生活或手淫会加重前列腺炎的症状</a:t>
            </a:r>
            <a:endParaRPr lang="SimHei" altLang="SimHei" sz="2200"/>
          </a:p>
        </p:txBody>
      </p:sp>
      <p:sp>
        <p:nvSpPr>
          <p:cNvPr id="126" name="textbox 126"/>
          <p:cNvSpPr/>
          <p:nvPr/>
        </p:nvSpPr>
        <p:spPr>
          <a:xfrm>
            <a:off x="3238120" y="1501733"/>
            <a:ext cx="433387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300" b="1" kern="0" spc="7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避免过度性生活或手淫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563100" cy="64960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https://d.book118.com/565233200122011034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SimSun</vt:lpstr>
      <vt:lpstr>Times New Roman</vt:lpstr>
      <vt:lpstr>SimHei</vt:lpstr>
      <vt:lpstr>YouYuan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2024-08-29T20:29:07.084</cp:lastPrinted>
  <dcterms:created xsi:type="dcterms:W3CDTF">2024-08-29T12:29:07Z</dcterms:created>
  <dcterms:modified xsi:type="dcterms:W3CDTF">2024-08-29T12:29:08Z</dcterms:modified>
</cp:coreProperties>
</file>