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37.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4.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oleObject" Target="../embeddings/oleObject2.bin" TargetMode="Internal" /><Relationship Id="rId3" Type="http://schemas.openxmlformats.org/officeDocument/2006/relationships/image" Target="../media/image1.emf" /><Relationship Id="rId4" Type="http://schemas.openxmlformats.org/officeDocument/2006/relationships/image" Target="../media/image2.jpeg"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vmlDrawing" Target="../drawings/vmlDrawing1.v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5.xml" /><Relationship Id="rId2" Type="http://schemas.openxmlformats.org/officeDocument/2006/relationships/oleObject" Target="../embeddings/oleObject3.bin" TargetMode="Internal" /><Relationship Id="rId3" Type="http://schemas.openxmlformats.org/officeDocument/2006/relationships/image" Target="../media/image1.emf" /><Relationship Id="rId4" Type="http://schemas.openxmlformats.org/officeDocument/2006/relationships/vmlDrawing" Target="../drawings/vmlDrawing2.v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oleObject" Target="../embeddings/oleObject4.bin" TargetMode="Internal" /><Relationship Id="rId3" Type="http://schemas.openxmlformats.org/officeDocument/2006/relationships/image" Target="../media/image1.emf" /><Relationship Id="rId4" Type="http://schemas.openxmlformats.org/officeDocument/2006/relationships/image" Target="../media/image2.jpeg" /><Relationship Id="rId5" Type="http://schemas.openxmlformats.org/officeDocument/2006/relationships/tags" Target="../tags/tag7.xml"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vmlDrawing" Target="../drawings/vmlDrawing3.v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7A7EAE-898D-4E87-A763-8D3405332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F7E66B-7DDD-4E7E-A753-EF46FB044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C2941C-9201-474C-B03E-2056EADC5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1FCF54-E96B-47DE-B113-97E14D167D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BECB8F-F301-4C33-ADFE-09B77BF390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BEA72C-96CA-4F48-A898-E71A9E2F33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814260-A99E-4FC7-84BF-5F036631A4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F2829C-A98C-4E08-AD64-C9AFE842F3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EAB73B-B76C-4A28-A584-4642A6493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13B34-F6B4-4D18-94D1-D287FCE17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042117-0A33-4312-89D9-3BC6FA5508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Title Slide">
    <p:bg>
      <p:bgPr>
        <a:solidFill>
          <a:schemeClr val="bg1"/>
        </a:solidFill>
        <a:effectLst/>
      </p:bgPr>
    </p:bg>
    <p:spTree>
      <p:nvGrpSpPr>
        <p:cNvPr id="1" name=""/>
        <p:cNvGrpSpPr/>
        <p:nvPr/>
      </p:nvGrpSpPr>
      <p:grpSpPr>
        <a:xfrm>
          <a:off x="0" y="0"/>
          <a:ext cx="0" cy="0"/>
        </a:xfrm>
      </p:grpSpPr>
      <p:graphicFrame>
        <p:nvGraphicFramePr>
          <p:cNvPr id="24" name="Rectangle 2" hidden="1"/>
          <p:cNvGraphicFramePr>
            <a:graphicFrameLocks noChangeAspect="1"/>
          </p:cNvGraphicFramePr>
          <p:nvPr userDrawn="1">
            <p:custDataLst>
              <p:tags r:id="rId1"/>
            </p:custDataLst>
            <p:extLst/>
          </p:nvPr>
        </p:nvGraphicFramePr>
        <p:xfrm>
          <a:off x="0" y="0"/>
          <a:ext cx="146538" cy="158750"/>
        </p:xfrm>
        <a:graphic>
          <a:graphicData uri="http://schemas.openxmlformats.org/presentationml/2006/ole">
            <mc:AlternateContent>
              <mc:Choice xmlns:v="urn:schemas-microsoft-com:vml" Requires="v">
                <p:oleObj spid="_x0000_s1038" name="think-cell Slide" r:id="rId2" imgW="146538" imgH="158750" progId="TCLayout.ActiveDocument.1">
                  <p:embed/>
                </p:oleObj>
              </mc:Choice>
              <mc:Fallback>
                <p:oleObj name="think-cell Slide" r:id="rId2" imgW="146538" imgH="158750"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46538" cy="158750"/>
                      </a:xfrm>
                      <a:prstGeom prst="rect">
                        <a:avLst/>
                      </a:prstGeom>
                      <a:noFill/>
                      <a:ln>
                        <a:noFill/>
                      </a:ln>
                    </p:spPr>
                  </p:pic>
                </p:oleObj>
              </mc:Fallback>
            </mc:AlternateContent>
          </a:graphicData>
        </a:graphic>
      </p:graphicFrame>
      <p:pic>
        <p:nvPicPr>
          <p:cNvPr id="25" name="Picture 5" descr="Deloittelogo_RGB"/>
          <p:cNvPicPr>
            <a:picLocks noChangeAspect="1" noChangeArrowheads="1"/>
          </p:cNvPicPr>
          <p:nvPr userDrawn="1">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413139" y="360363"/>
            <a:ext cx="2072054"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6" name="Text Placeholder 2"/>
          <p:cNvSpPr>
            <a:spLocks noGrp="1"/>
          </p:cNvSpPr>
          <p:nvPr>
            <p:ph type="subTitle" idx="1"/>
            <p:custDataLst>
              <p:tags r:id="rId6"/>
            </p:custDataLst>
          </p:nvPr>
        </p:nvSpPr>
        <p:spPr>
          <a:xfrm>
            <a:off x="413138" y="5945407"/>
            <a:ext cx="4740104" cy="260969"/>
          </a:xfrm>
          <a:prstGeom prst="rect">
            <a:avLst/>
          </a:prstGeom>
        </p:spPr>
        <p:txBody>
          <a:bodyPr lIns="0" tIns="0" rIns="0" bIns="0">
            <a:spAutoFit/>
          </a:bodyPr>
          <a:lstStyle>
            <a:lvl1pPr marL="0" indent="0" eaLnBrk="1" hangingPunct="1">
              <a:lnSpc>
                <a:spcPct val="106000"/>
              </a:lnSpc>
              <a:spcBef>
                <a:spcPct val="15000"/>
              </a:spcBef>
              <a:buFont typeface="Wingdings 2" pitchFamily="18" charset="2"/>
              <a:buNone/>
              <a:defRPr sz="1600" b="1" smtClean="0">
                <a:solidFill>
                  <a:srgbClr val="002060"/>
                </a:solidFill>
                <a:latin typeface="Calibri" pitchFamily="34" charset="0"/>
                <a:ea typeface="华文楷体" pitchFamily="2" charset="-122"/>
                <a:cs typeface="Calibri" pitchFamily="34" charset="0"/>
              </a:defRPr>
            </a:lvl1pPr>
          </a:lstStyle>
          <a:p>
            <a:r>
              <a:rPr lang="en-US" noProof="0" smtClean="0"/>
              <a:t>Click to edit Master subtitle style</a:t>
            </a:r>
            <a:endParaRPr lang="en-US" noProof="0"/>
          </a:p>
        </p:txBody>
      </p:sp>
      <p:sp>
        <p:nvSpPr>
          <p:cNvPr id="110" name="Title Placeholder 1"/>
          <p:cNvSpPr>
            <a:spLocks noGrp="1"/>
          </p:cNvSpPr>
          <p:nvPr>
            <p:ph type="ctrTitle"/>
            <p:custDataLst>
              <p:tags r:id="rId7"/>
            </p:custDataLst>
          </p:nvPr>
        </p:nvSpPr>
        <p:spPr>
          <a:xfrm>
            <a:off x="413132" y="2588397"/>
            <a:ext cx="6314548" cy="359073"/>
          </a:xfrm>
          <a:prstGeom prst="rect">
            <a:avLst/>
          </a:prstGeom>
        </p:spPr>
        <p:txBody>
          <a:bodyPr/>
          <a:lstStyle>
            <a:lvl1pPr marL="0" marR="0" indent="0" defTabSz="957684" rtl="0" eaLnBrk="0" fontAlgn="base" latinLnBrk="0" hangingPunct="0">
              <a:lnSpc>
                <a:spcPts val="2799"/>
              </a:lnSpc>
              <a:spcBef>
                <a:spcPct val="0"/>
              </a:spcBef>
              <a:spcAft>
                <a:spcPct val="0"/>
              </a:spcAft>
              <a:defRPr sz="3600" b="1">
                <a:solidFill>
                  <a:schemeClr val="tx2"/>
                </a:solidFill>
                <a:latin typeface="Calibri" pitchFamily="34" charset="0"/>
                <a:ea typeface="华文楷体" pitchFamily="2" charset="-122"/>
                <a:cs typeface="Calibri" pitchFamily="34" charset="0"/>
              </a:defRPr>
            </a:lvl1pPr>
          </a:lstStyle>
          <a:p>
            <a:pPr lvl="0"/>
            <a:r>
              <a:rPr lang="en-US" noProof="0" smtClean="0"/>
              <a:t>Click to edit Master title style</a:t>
            </a:r>
          </a:p>
        </p:txBody>
      </p:sp>
    </p:spTree>
    <p:extLst>
      <p:ext uri="{BB962C8B-B14F-4D97-AF65-F5344CB8AC3E}">
        <p14:creationId xmlns:p14="http://schemas.microsoft.com/office/powerpoint/2010/main" val="27881225"/>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Disclaimer">
    <p:spTree>
      <p:nvGrpSpPr>
        <p:cNvPr id="1" name=""/>
        <p:cNvGrpSpPr/>
        <p:nvPr/>
      </p:nvGrpSpPr>
      <p:grpSpPr>
        <a:xfrm>
          <a:off x="0" y="0"/>
          <a:ext cx="0" cy="0"/>
        </a:xfrm>
      </p:grpSpPr>
      <p:sp>
        <p:nvSpPr>
          <p:cNvPr id="12"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738"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3667"/>
            <a:fld id="{95CC1D26-A9BD-4BDE-BDD9-08EDBAE96860}" type="slidenum">
              <a:rPr lang="en-GB" smtClean="0"/>
              <a:pPr defTabSz="913667"/>
              <a:t>‹#›</a:t>
            </a:fld>
            <a:endParaRPr lang="en-GB"/>
          </a:p>
        </p:txBody>
      </p:sp>
      <p:sp>
        <p:nvSpPr>
          <p:cNvPr id="7" name="Footer Placeholder 4"/>
          <p:cNvSpPr>
            <a:spLocks noGrp="1"/>
          </p:cNvSpPr>
          <p:nvPr>
            <p:ph type="ftr" sz="quarter" idx="3"/>
          </p:nvPr>
        </p:nvSpPr>
        <p:spPr>
          <a:xfrm>
            <a:off x="370116"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738"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3667"/>
            <a:endParaRPr lang="en-GB"/>
          </a:p>
        </p:txBody>
      </p:sp>
    </p:spTree>
    <p:extLst>
      <p:ext uri="{BB962C8B-B14F-4D97-AF65-F5344CB8AC3E}">
        <p14:creationId xmlns:p14="http://schemas.microsoft.com/office/powerpoint/2010/main" val="2467385184"/>
      </p:ext>
    </p:extLst>
  </p:cSld>
  <p:clrMapOvr>
    <a:masterClrMapping/>
  </p:clrMapOvr>
  <p:transition>
    <p:fad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Title and Content">
    <p:spTree>
      <p:nvGrpSpPr>
        <p:cNvPr id="1" name=""/>
        <p:cNvGrpSpPr/>
        <p:nvPr/>
      </p:nvGrpSpPr>
      <p:grpSpPr>
        <a:xfrm>
          <a:off x="0" y="0"/>
          <a:ext cx="0" cy="0"/>
        </a:xfrm>
      </p:grpSpPr>
      <p:graphicFrame>
        <p:nvGraphicFramePr>
          <p:cNvPr id="4" name="Rectangle 2" hidden="1"/>
          <p:cNvGraphicFramePr>
            <a:graphicFrameLocks noChangeAspect="1"/>
          </p:cNvGraphicFramePr>
          <p:nvPr>
            <p:custDataLst>
              <p:tags r:id="rId1"/>
            </p:custDataLst>
            <p:extLst/>
          </p:nvPr>
        </p:nvGraphicFramePr>
        <p:xfrm>
          <a:off x="0" y="0"/>
          <a:ext cx="146538" cy="158750"/>
        </p:xfrm>
        <a:graphic>
          <a:graphicData uri="http://schemas.openxmlformats.org/presentationml/2006/ole">
            <mc:AlternateContent>
              <mc:Choice xmlns:v="urn:schemas-microsoft-com:vml" Requires="v">
                <p:oleObj spid="_x0000_s1039" name="think-cell Slide" r:id="rId2" imgW="146538" imgH="158750" progId="TCLayout.ActiveDocument.1">
                  <p:embed/>
                </p:oleObj>
              </mc:Choice>
              <mc:Fallback>
                <p:oleObj name="think-cell Slide" r:id="rId2" imgW="146538" imgH="158750"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46538" cy="158750"/>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383931" y="6524758"/>
            <a:ext cx="266700"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5994" tIns="45712" rIns="35994" bIns="45712"/>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defTabSz="914253" eaLnBrk="1" hangingPunct="1"/>
            <a:endParaRPr lang="en-US" sz="1400">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17989" y="6524758"/>
            <a:ext cx="332642"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5994" tIns="45712" rIns="35994" bIns="45712"/>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defTabSz="914253" eaLnBrk="1" hangingPunct="1"/>
            <a:endParaRPr lang="en-US" sz="1400">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184639" y="6524758"/>
            <a:ext cx="465992"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5994" tIns="45712" rIns="35994" bIns="45712"/>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defTabSz="914253" eaLnBrk="1" hangingPunct="1"/>
            <a:endParaRPr lang="en-US" sz="1400">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17989" y="6480175"/>
            <a:ext cx="531934"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5994" tIns="45712" rIns="35994" bIns="45712"/>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defTabSz="914253" eaLnBrk="1" hangingPunct="1"/>
            <a:fld id="{24A57F7E-7281-4D98-A12D-E7345BFF5AC5}" type="slidenum">
              <a:rPr lang="en-US" sz="1000" b="1">
                <a:solidFill>
                  <a:srgbClr val="002776"/>
                </a:solidFill>
                <a:latin typeface="Arial" pitchFamily="34" charset="0"/>
                <a:cs typeface="Arial" pitchFamily="34" charset="0"/>
              </a:rPr>
              <a:pPr defTabSz="914253" eaLnBrk="1" hangingPunct="1"/>
              <a:t>‹#›</a:t>
            </a:fld>
            <a:endParaRPr lang="en-US" sz="1000" b="1">
              <a:solidFill>
                <a:srgbClr val="002776"/>
              </a:solidFill>
              <a:latin typeface="Arial" pitchFamily="34" charset="0"/>
              <a:cs typeface="Arial" pitchFamily="34" charset="0"/>
            </a:endParaRPr>
          </a:p>
          <a:p>
            <a:pPr defTabSz="914253" eaLnBrk="1" hangingPunct="1"/>
            <a:endParaRPr lang="en-US" sz="1000"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396876" y="300046"/>
            <a:ext cx="8350250" cy="307777"/>
          </a:xfrm>
          <a:prstGeom prst="rect">
            <a:avLst/>
          </a:prstGeom>
          <a:noFill/>
          <a:ln w="9525">
            <a:noFill/>
            <a:miter lim="800000"/>
          </a:ln>
        </p:spPr>
        <p:txBody>
          <a:bodyPr/>
          <a:lstStyle>
            <a:lvl1pPr>
              <a:defRPr sz="2000">
                <a:solidFill>
                  <a:srgbClr val="002060"/>
                </a:solidFill>
                <a:latin typeface="Arial" pitchFamily="34" charset="0"/>
                <a:ea typeface="华文楷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396946" y="1123958"/>
            <a:ext cx="8350251" cy="1512961"/>
          </a:xfrm>
          <a:prstGeom prst="rect">
            <a:avLst/>
          </a:prstGeom>
        </p:spPr>
        <p:txBody>
          <a:bodyPr wrap="square" lIns="0" tIns="0" rIns="0" bIns="0"/>
          <a:lstStyle>
            <a:lvl1pPr>
              <a:lnSpc>
                <a:spcPct val="106000"/>
              </a:lnSpc>
              <a:spcBef>
                <a:spcPts val="300"/>
              </a:spcBef>
              <a:spcAft>
                <a:spcPts val="300"/>
              </a:spcAft>
              <a:defRPr>
                <a:solidFill>
                  <a:srgbClr val="002060"/>
                </a:solidFill>
                <a:latin typeface="Arial" pitchFamily="34" charset="0"/>
                <a:ea typeface="华文楷体" pitchFamily="2" charset="-122"/>
                <a:cs typeface="Arial" pitchFamily="34" charset="0"/>
              </a:defRPr>
            </a:lvl1pPr>
            <a:lvl2pPr>
              <a:spcBef>
                <a:spcPts val="300"/>
              </a:spcBef>
              <a:spcAft>
                <a:spcPts val="300"/>
              </a:spcAft>
              <a:defRPr>
                <a:solidFill>
                  <a:srgbClr val="002060"/>
                </a:solidFill>
                <a:latin typeface="Arial" pitchFamily="34" charset="0"/>
                <a:ea typeface="华文楷体" pitchFamily="2" charset="-122"/>
                <a:cs typeface="Arial" pitchFamily="34" charset="0"/>
              </a:defRPr>
            </a:lvl2pPr>
            <a:lvl3pPr>
              <a:lnSpc>
                <a:spcPct val="106000"/>
              </a:lnSpc>
              <a:spcBef>
                <a:spcPts val="300"/>
              </a:spcBef>
              <a:spcAft>
                <a:spcPts val="300"/>
              </a:spcAft>
              <a:defRPr>
                <a:solidFill>
                  <a:srgbClr val="002060"/>
                </a:solidFill>
                <a:latin typeface="Arial" pitchFamily="34" charset="0"/>
                <a:ea typeface="华文楷体" pitchFamily="2" charset="-122"/>
                <a:cs typeface="Arial" pitchFamily="34" charset="0"/>
              </a:defRPr>
            </a:lvl3pPr>
            <a:lvl4pPr>
              <a:lnSpc>
                <a:spcPct val="106000"/>
              </a:lnSpc>
              <a:spcBef>
                <a:spcPts val="300"/>
              </a:spcBef>
              <a:spcAft>
                <a:spcPts val="300"/>
              </a:spcAft>
              <a:defRPr>
                <a:solidFill>
                  <a:srgbClr val="002060"/>
                </a:solidFill>
                <a:latin typeface="Calibri" pitchFamily="34" charset="0"/>
                <a:ea typeface="华文楷体" pitchFamily="2" charset="-122"/>
                <a:cs typeface="Calibri" pitchFamily="34" charset="0"/>
              </a:defRPr>
            </a:lvl4pPr>
            <a:lvl5pPr>
              <a:lnSpc>
                <a:spcPct val="106000"/>
              </a:lnSpc>
              <a:spcBef>
                <a:spcPts val="300"/>
              </a:spcBef>
              <a:spcAft>
                <a:spcPts val="300"/>
              </a:spcAft>
              <a:defRPr>
                <a:solidFill>
                  <a:srgbClr val="002060"/>
                </a:solidFill>
                <a:latin typeface="Calibri" pitchFamily="34" charset="0"/>
                <a:ea typeface="华文楷体" pitchFamily="2" charset="-122"/>
                <a:cs typeface="Calibri"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13" name="Text Placeholder 7"/>
          <p:cNvSpPr>
            <a:spLocks noGrp="1"/>
          </p:cNvSpPr>
          <p:nvPr>
            <p:ph type="body" sz="quarter" idx="14"/>
          </p:nvPr>
        </p:nvSpPr>
        <p:spPr>
          <a:xfrm>
            <a:off x="650631" y="6510269"/>
            <a:ext cx="5299793" cy="188270"/>
          </a:xfrm>
          <a:prstGeom prst="rect">
            <a:avLst/>
          </a:prstGeom>
        </p:spPr>
        <p:txBody>
          <a:bodyPr wrap="square" lIns="0" tIns="0" rIns="0" bIns="0"/>
          <a:lstStyle>
            <a:lvl1pPr marL="0" indent="0">
              <a:lnSpc>
                <a:spcPct val="106000"/>
              </a:lnSpc>
              <a:spcBef>
                <a:spcPts val="1344"/>
              </a:spcBef>
              <a:spcAft>
                <a:spcPct val="0"/>
              </a:spcAft>
              <a:buNone/>
              <a:defRPr sz="1100" i="1">
                <a:solidFill>
                  <a:srgbClr val="002060"/>
                </a:solidFill>
                <a:latin typeface="Arial" pitchFamily="34" charset="0"/>
                <a:ea typeface="华文楷体" pitchFamily="2" charset="-122"/>
                <a:cs typeface="Arial" pitchFamily="34" charset="0"/>
              </a:defRPr>
            </a:lvl1pPr>
            <a:lvl2pPr>
              <a:defRPr>
                <a:solidFill>
                  <a:srgbClr val="002060"/>
                </a:solidFill>
                <a:latin typeface="Calibri" pitchFamily="34" charset="0"/>
                <a:ea typeface="华文楷体" pitchFamily="2" charset="-122"/>
                <a:cs typeface="Calibri" pitchFamily="34" charset="0"/>
              </a:defRPr>
            </a:lvl2pPr>
            <a:lvl3pPr>
              <a:lnSpc>
                <a:spcPct val="106000"/>
              </a:lnSpc>
              <a:spcBef>
                <a:spcPts val="576"/>
              </a:spcBef>
              <a:spcAft>
                <a:spcPct val="0"/>
              </a:spcAft>
              <a:defRPr>
                <a:solidFill>
                  <a:srgbClr val="002060"/>
                </a:solidFill>
                <a:latin typeface="Calibri" pitchFamily="34" charset="0"/>
                <a:ea typeface="华文楷体" pitchFamily="2" charset="-122"/>
                <a:cs typeface="Calibri" pitchFamily="34" charset="0"/>
              </a:defRPr>
            </a:lvl3pPr>
            <a:lvl4pPr>
              <a:lnSpc>
                <a:spcPct val="106000"/>
              </a:lnSpc>
              <a:spcBef>
                <a:spcPts val="576"/>
              </a:spcBef>
              <a:spcAft>
                <a:spcPct val="0"/>
              </a:spcAft>
              <a:defRPr>
                <a:solidFill>
                  <a:srgbClr val="002060"/>
                </a:solidFill>
                <a:latin typeface="Calibri" pitchFamily="34" charset="0"/>
                <a:ea typeface="华文楷体" pitchFamily="2" charset="-122"/>
                <a:cs typeface="Calibri" pitchFamily="34" charset="0"/>
              </a:defRPr>
            </a:lvl4pPr>
            <a:lvl5pPr>
              <a:lnSpc>
                <a:spcPct val="106000"/>
              </a:lnSpc>
              <a:spcBef>
                <a:spcPts val="576"/>
              </a:spcBef>
              <a:spcAft>
                <a:spcPct val="0"/>
              </a:spcAft>
              <a:defRPr>
                <a:solidFill>
                  <a:srgbClr val="002060"/>
                </a:solidFill>
                <a:latin typeface="Calibri"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378027572"/>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slide">
    <p:spTree>
      <p:nvGrpSpPr>
        <p:cNvPr id="1" name=""/>
        <p:cNvGrpSpPr/>
        <p:nvPr/>
      </p:nvGrpSpPr>
      <p:grpSpPr>
        <a:xfrm>
          <a:off x="0" y="0"/>
          <a:ext cx="0" cy="0"/>
        </a:xfrm>
      </p:grpSpPr>
      <p:sp>
        <p:nvSpPr>
          <p:cNvPr id="5" name="Rectangle 4"/>
          <p:cNvSpPr/>
          <p:nvPr userDrawn="1"/>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667"/>
            <a:endParaRPr lang="en-US" sz="1662" smtClean="0">
              <a:solidFill>
                <a:srgbClr val="FFFFFF"/>
              </a:solidFill>
            </a:endParaRPr>
          </a:p>
        </p:txBody>
      </p:sp>
      <p:sp>
        <p:nvSpPr>
          <p:cNvPr id="2" name="Title 1"/>
          <p:cNvSpPr>
            <a:spLocks noGrp="1"/>
          </p:cNvSpPr>
          <p:nvPr>
            <p:ph type="ctrTitle"/>
          </p:nvPr>
        </p:nvSpPr>
        <p:spPr>
          <a:xfrm>
            <a:off x="358775" y="3028520"/>
            <a:ext cx="5760000" cy="338106"/>
          </a:xfrm>
        </p:spPr>
        <p:txBody>
          <a:bodyPr wrap="square" lIns="0" tIns="0" rIns="0" bIns="0" anchor="b" anchorCtr="0">
            <a:spAutoFit/>
          </a:bodyPr>
          <a:lstStyle>
            <a:lvl1pPr algn="l">
              <a:lnSpc>
                <a:spcPct val="85000"/>
              </a:lnSpc>
              <a:defRPr sz="2585" b="0" baseline="0">
                <a:solidFill>
                  <a:schemeClr val="tx2"/>
                </a:solidFill>
                <a:latin typeface="+mj-lt"/>
                <a:cs typeface="Times New Roman" pitchFamily="18" charset="0"/>
              </a:defRPr>
            </a:lvl1pPr>
          </a:lstStyle>
          <a:p>
            <a:r>
              <a:rPr lang="en-US" noProof="0" smtClean="0"/>
              <a:t>Click to edit Master title style</a:t>
            </a:r>
            <a:endParaRPr lang="en-US" noProof="0"/>
          </a:p>
        </p:txBody>
      </p:sp>
      <p:pic>
        <p:nvPicPr>
          <p:cNvPr id="7" name="Picture 4" descr="DEL_COL"/>
          <p:cNvPicPr preferRelativeResize="0">
            <a:picLocks noChangeAspect="1" noChangeArrowheads="1"/>
          </p:cNvPicPr>
          <p:nvPr userDrawn="1"/>
        </p:nvPicPr>
        <p:blipFill>
          <a:blip r:embed="rId1"/>
          <a:stretch>
            <a:fillRect/>
          </a:stretch>
        </p:blipFill>
        <p:spPr bwMode="auto">
          <a:xfrm>
            <a:off x="342001" y="396002"/>
            <a:ext cx="1889125" cy="377825"/>
          </a:xfrm>
          <a:prstGeom prst="rect">
            <a:avLst/>
          </a:prstGeom>
          <a:noFill/>
          <a:ln w="12700">
            <a:noFill/>
            <a:miter lim="800000"/>
          </a:ln>
        </p:spPr>
      </p:pic>
      <p:sp>
        <p:nvSpPr>
          <p:cNvPr id="6" name="AutoShape 21"/>
          <p:cNvSpPr/>
          <p:nvPr userDrawn="1"/>
        </p:nvSpPr>
        <p:spPr bwMode="gray">
          <a:xfrm>
            <a:off x="9288001" y="1"/>
            <a:ext cx="2513574" cy="1888337"/>
          </a:xfrm>
          <a:prstGeom prst="rect">
            <a:avLst/>
          </a:prstGeom>
          <a:noFill/>
          <a:ln w="12700" algn="ctr">
            <a:noFill/>
            <a:miter lim="800000"/>
          </a:ln>
          <a:effectLst/>
        </p:spPr>
        <p:txBody>
          <a:bodyPr wrap="square" lIns="0" tIns="0" rIns="0" bIns="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3667">
              <a:spcBef>
                <a:spcPct val="100000"/>
              </a:spcBef>
            </a:pPr>
            <a:r>
              <a:rPr lang="en-US" sz="646">
                <a:solidFill>
                  <a:srgbClr val="FFFFFF"/>
                </a:solidFill>
                <a:cs typeface="Arial" pitchFamily="34" charset="0"/>
              </a:rPr>
              <a:t>Any use of client names, descriptions of client engagements, and any other direct or indirect references to clients or engagements in Business Communications should be in accordance with the policy on client confidentiality of the Deloitte U.S. Entities. </a:t>
            </a:r>
            <a:br>
              <a:rPr lang="en-US" sz="646">
                <a:solidFill>
                  <a:srgbClr val="FFFFFF"/>
                </a:solidFill>
                <a:cs typeface="Arial" pitchFamily="34" charset="0"/>
              </a:rPr>
            </a:br>
            <a:r>
              <a:rPr lang="en-US" sz="646">
                <a:solidFill>
                  <a:srgbClr val="FFFFFF"/>
                </a:solidFill>
                <a:cs typeface="Arial" pitchFamily="34" charset="0"/>
              </a:rPr>
              <a:t>(See Section 10240, Confidentiality of Client Information.) http://dtpolicy/DPM%2010240.pdf</a:t>
            </a:r>
          </a:p>
          <a:p>
            <a:pPr defTabSz="913667">
              <a:spcBef>
                <a:spcPct val="100000"/>
              </a:spcBef>
            </a:pPr>
            <a:r>
              <a:rPr lang="en-US" sz="646">
                <a:solidFill>
                  <a:srgbClr val="FFFFFF"/>
                </a:solidFill>
                <a:cs typeface="Arial" pitchFamily="34" charset="0"/>
              </a:rPr>
              <a:t>The use of </a:t>
            </a:r>
            <a:r>
              <a:rPr lang="en-US" sz="646" smtClean="0">
                <a:solidFill>
                  <a:srgbClr val="FFFFFF"/>
                </a:solidFill>
                <a:cs typeface="Arial" pitchFamily="34" charset="0"/>
              </a:rPr>
              <a:t>clients’ </a:t>
            </a:r>
            <a:r>
              <a:rPr lang="en-US" sz="646">
                <a:solidFill>
                  <a:srgbClr val="FFFFFF"/>
                </a:solidFill>
                <a:cs typeface="Arial" pitchFamily="34" charset="0"/>
              </a:rPr>
              <a:t>intellectual property, including trademarks, registered names, logos, music, etc., should be used in Business Communications in accordance with Administrative Policy Release 116, Copyright and Other Intellectual Property Rights — Infringement Issues. Policy Release 116: https://www.deloittenet.com/AboutDeloitte/Firm_Policies_Func_KM/Admin_Policy/100_General_Policies/Apr116CopyrightInfringementapprovedJune2002.htm</a:t>
            </a:r>
          </a:p>
          <a:p>
            <a:pPr defTabSz="913667">
              <a:spcBef>
                <a:spcPct val="100000"/>
              </a:spcBef>
            </a:pPr>
            <a:r>
              <a:rPr lang="en-US" sz="646">
                <a:solidFill>
                  <a:srgbClr val="FFFFFF"/>
                </a:solidFill>
                <a:cs typeface="Arial" pitchFamily="34" charset="0"/>
              </a:rPr>
              <a:t>DPM 10640: http://dtpolicy/DPM%2010640.pdf </a:t>
            </a:r>
          </a:p>
        </p:txBody>
      </p:sp>
      <p:sp>
        <p:nvSpPr>
          <p:cNvPr id="10" name="Subtitle"/>
          <p:cNvSpPr>
            <a:spLocks noGrp="1"/>
          </p:cNvSpPr>
          <p:nvPr>
            <p:ph type="body" sz="quarter" idx="10" hasCustomPrompt="1"/>
          </p:nvPr>
        </p:nvSpPr>
        <p:spPr>
          <a:xfrm>
            <a:off x="358775" y="3429000"/>
            <a:ext cx="5760000" cy="338106"/>
          </a:xfrm>
          <a:prstGeom prst="rect">
            <a:avLst/>
          </a:prstGeom>
        </p:spPr>
        <p:txBody>
          <a:bodyPr wrap="square">
            <a:spAutoFit/>
          </a:bodyPr>
          <a:lstStyle>
            <a:lvl1pPr>
              <a:lnSpc>
                <a:spcPct val="85000"/>
              </a:lnSpc>
              <a:spcBef>
                <a:spcPct val="0"/>
              </a:spcBef>
              <a:defRPr sz="2585">
                <a:solidFill>
                  <a:schemeClr val="accent2"/>
                </a:solidFill>
                <a:latin typeface="Times New Roman" pitchFamily="18" charset="0"/>
                <a:cs typeface="Times New Roman" pitchFamily="18" charset="0"/>
              </a:defRPr>
            </a:lvl1pPr>
          </a:lstStyle>
          <a:p>
            <a:pPr lvl="0"/>
            <a:r>
              <a:rPr lang="en-US" smtClean="0"/>
              <a:t>Click to add subtitle</a:t>
            </a:r>
          </a:p>
        </p:txBody>
      </p:sp>
      <p:sp>
        <p:nvSpPr>
          <p:cNvPr id="11" name="Subtitle 2"/>
          <p:cNvSpPr>
            <a:spLocks noGrp="1"/>
          </p:cNvSpPr>
          <p:nvPr>
            <p:ph type="subTitle" idx="1" hasCustomPrompt="1"/>
          </p:nvPr>
        </p:nvSpPr>
        <p:spPr>
          <a:xfrm>
            <a:off x="360000" y="6052949"/>
            <a:ext cx="4391388" cy="255776"/>
          </a:xfrm>
          <a:prstGeom prst="rect">
            <a:avLst/>
          </a:prstGeom>
        </p:spPr>
        <p:txBody>
          <a:bodyPr wrap="square" lIns="0" tIns="0" rIns="0" bIns="0" anchor="b" anchorCtr="0">
            <a:spAutoFit/>
          </a:bodyPr>
          <a:lstStyle>
            <a:lvl1pPr marL="0" indent="0" algn="l">
              <a:buNone/>
              <a:defRPr sz="1662" b="0">
                <a:solidFill>
                  <a:schemeClr val="tx2"/>
                </a:solidFill>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r>
              <a:rPr lang="en-US" noProof="0" smtClean="0"/>
              <a:t>Click to add text</a:t>
            </a:r>
            <a:endParaRPr lang="en-US" noProof="0"/>
          </a:p>
        </p:txBody>
      </p:sp>
      <p:sp>
        <p:nvSpPr>
          <p:cNvPr id="8" name="AutoShape 4"/>
          <p:cNvSpPr/>
          <p:nvPr userDrawn="1"/>
        </p:nvSpPr>
        <p:spPr bwMode="gray">
          <a:xfrm>
            <a:off x="9288000" y="5684077"/>
            <a:ext cx="2117754" cy="1093248"/>
          </a:xfrm>
          <a:prstGeom prst="rect">
            <a:avLst/>
          </a:prstGeom>
          <a:noFill/>
          <a:ln w="12700" algn="ctr">
            <a:noFill/>
            <a:miter lim="800000"/>
          </a:ln>
          <a:effectLst/>
        </p:spPr>
        <p:txBody>
          <a:bodyPr wrap="square" lIns="0" tIns="0" rIns="0" bIns="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3667">
              <a:spcBef>
                <a:spcPct val="100000"/>
              </a:spcBef>
            </a:pPr>
            <a:r>
              <a:rPr lang="en-US" sz="646">
                <a:solidFill>
                  <a:srgbClr val="FFFFFF"/>
                </a:solidFill>
                <a:cs typeface="Arial" pitchFamily="34" charset="0"/>
              </a:rPr>
              <a:t>If you use “Deloitte” in a document, you must include the appropriate footnote defining what “Deloitte” means in the context of the document. Please note that a definition footnote is needed on the page that includes the first mention or use of the word “Deloitte.” Delete footnote from this page if not needed and this box and arrow.</a:t>
            </a:r>
          </a:p>
          <a:p>
            <a:pPr defTabSz="913667">
              <a:spcBef>
                <a:spcPct val="100000"/>
              </a:spcBef>
            </a:pPr>
            <a:r>
              <a:rPr lang="en-US" sz="646">
                <a:solidFill>
                  <a:srgbClr val="FFFFFF"/>
                </a:solidFill>
                <a:cs typeface="Arial" pitchFamily="34" charset="0"/>
              </a:rPr>
              <a:t>See About Deloitte &gt; The Deloitte Brand &gt; U.S. Brand &amp; Reputation &gt; Guidance on using the “Deloitte” masterbrand.</a:t>
            </a:r>
          </a:p>
        </p:txBody>
      </p:sp>
    </p:spTree>
    <p:extLst>
      <p:ext uri="{BB962C8B-B14F-4D97-AF65-F5344CB8AC3E}">
        <p14:creationId xmlns:p14="http://schemas.microsoft.com/office/powerpoint/2010/main" val="3496279090"/>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Slide 1">
    <p:spTree>
      <p:nvGrpSpPr>
        <p:cNvPr id="1" name=""/>
        <p:cNvGrpSpPr/>
        <p:nvPr/>
      </p:nvGrpSpPr>
      <p:grpSpPr>
        <a:xfrm>
          <a:off x="0" y="0"/>
          <a:ext cx="0" cy="0"/>
        </a:xfrm>
      </p:grpSpPr>
      <p:sp>
        <p:nvSpPr>
          <p:cNvPr id="2" name="Title 1"/>
          <p:cNvSpPr>
            <a:spLocks noGrp="1"/>
          </p:cNvSpPr>
          <p:nvPr>
            <p:ph type="ctrTitle"/>
          </p:nvPr>
        </p:nvSpPr>
        <p:spPr>
          <a:xfrm>
            <a:off x="374400" y="1812924"/>
            <a:ext cx="4628956" cy="842400"/>
          </a:xfrm>
        </p:spPr>
        <p:txBody>
          <a:bodyPr>
            <a:noAutofit/>
          </a:bodyPr>
          <a:lstStyle>
            <a:lvl1pPr>
              <a:defRPr sz="2800">
                <a:solidFill>
                  <a:schemeClr val="accent1"/>
                </a:solidFill>
              </a:defRPr>
            </a:lvl1pPr>
          </a:lstStyle>
          <a:p>
            <a:r>
              <a:rPr lang="en-US" smtClean="0"/>
              <a:t>Click to edit Master title style</a:t>
            </a:r>
            <a:endParaRPr lang="en-GB"/>
          </a:p>
        </p:txBody>
      </p:sp>
      <p:sp>
        <p:nvSpPr>
          <p:cNvPr id="3" name="Subtitle 2"/>
          <p:cNvSpPr>
            <a:spLocks noGrp="1"/>
          </p:cNvSpPr>
          <p:nvPr>
            <p:ph type="subTitle" idx="1"/>
          </p:nvPr>
        </p:nvSpPr>
        <p:spPr>
          <a:xfrm>
            <a:off x="374400" y="4357694"/>
            <a:ext cx="4628561" cy="1143008"/>
          </a:xfrm>
        </p:spPr>
        <p:txBody>
          <a:bodyPr>
            <a:normAutofit/>
          </a:bodyPr>
          <a:lstStyle>
            <a:lvl1pPr marL="0" indent="0" algn="l">
              <a:lnSpc>
                <a:spcPct val="120000"/>
              </a:lnSpc>
              <a:spcBef>
                <a:spcPct val="0"/>
              </a:spcBef>
              <a:spcAft>
                <a:spcPct val="0"/>
              </a:spcAft>
              <a:buNone/>
              <a:defRPr sz="1400" b="0">
                <a:solidFill>
                  <a:schemeClr val="accent5"/>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14"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8" name="Text Placeholder 5"/>
          <p:cNvSpPr>
            <a:spLocks noGrp="1"/>
          </p:cNvSpPr>
          <p:nvPr>
            <p:ph type="body" sz="quarter" idx="10"/>
          </p:nvPr>
        </p:nvSpPr>
        <p:spPr>
          <a:xfrm>
            <a:off x="375050" y="2663187"/>
            <a:ext cx="4629600" cy="1699200"/>
          </a:xfrm>
        </p:spPr>
        <p:txBody>
          <a:bodyPr>
            <a:noAutofit/>
          </a:bodyPr>
          <a:lstStyle>
            <a:lvl1pPr marL="0" indent="0">
              <a:buNone/>
              <a:defRPr sz="2800">
                <a:solidFill>
                  <a:schemeClr val="accent2"/>
                </a:solidFill>
              </a:defRPr>
            </a:lvl1pPr>
          </a:lstStyle>
          <a:p>
            <a:pPr lvl="0"/>
            <a:r>
              <a:rPr lang="en-US" smtClean="0"/>
              <a:t>Click to edit Master text styles</a:t>
            </a:r>
          </a:p>
        </p:txBody>
      </p:sp>
    </p:spTree>
    <p:extLst>
      <p:ext uri="{BB962C8B-B14F-4D97-AF65-F5344CB8AC3E}">
        <p14:creationId xmlns:p14="http://schemas.microsoft.com/office/powerpoint/2010/main" val="779353354"/>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Slide 2">
    <p:spTree>
      <p:nvGrpSpPr>
        <p:cNvPr id="1" name=""/>
        <p:cNvGrpSpPr/>
        <p:nvPr/>
      </p:nvGrpSpPr>
      <p:grpSpPr>
        <a:xfrm>
          <a:off x="0" y="0"/>
          <a:ext cx="0" cy="0"/>
        </a:xfrm>
      </p:grpSpPr>
      <p:sp>
        <p:nvSpPr>
          <p:cNvPr id="2" name="Title 1"/>
          <p:cNvSpPr>
            <a:spLocks noGrp="1"/>
          </p:cNvSpPr>
          <p:nvPr>
            <p:ph type="ctrTitle"/>
          </p:nvPr>
        </p:nvSpPr>
        <p:spPr>
          <a:xfrm>
            <a:off x="375615" y="1812924"/>
            <a:ext cx="2772000" cy="842400"/>
          </a:xfrm>
        </p:spPr>
        <p:txBody>
          <a:bodyPr/>
          <a:lstStyle>
            <a:lvl1pPr>
              <a:defRPr sz="2800">
                <a:solidFill>
                  <a:schemeClr val="accent1"/>
                </a:solidFill>
              </a:defRPr>
            </a:lvl1pPr>
          </a:lstStyle>
          <a:p>
            <a:r>
              <a:rPr lang="en-US" smtClean="0"/>
              <a:t>Click to edit Master title style</a:t>
            </a:r>
            <a:endParaRPr lang="en-GB"/>
          </a:p>
        </p:txBody>
      </p:sp>
      <p:sp>
        <p:nvSpPr>
          <p:cNvPr id="3" name="Subtitle 2"/>
          <p:cNvSpPr>
            <a:spLocks noGrp="1"/>
          </p:cNvSpPr>
          <p:nvPr>
            <p:ph type="subTitle" idx="1"/>
          </p:nvPr>
        </p:nvSpPr>
        <p:spPr>
          <a:xfrm>
            <a:off x="375615" y="4357694"/>
            <a:ext cx="2772000" cy="1048554"/>
          </a:xfrm>
        </p:spPr>
        <p:txBody>
          <a:bodyPr>
            <a:normAutofit/>
          </a:bodyPr>
          <a:lstStyle>
            <a:lvl1pPr marL="0" indent="0" algn="l">
              <a:lnSpc>
                <a:spcPct val="120000"/>
              </a:lnSpc>
              <a:spcBef>
                <a:spcPct val="0"/>
              </a:spcBef>
              <a:buNone/>
              <a:defRPr sz="1400" b="0">
                <a:solidFill>
                  <a:schemeClr val="accent5"/>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14"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9"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11" name="Text Placeholder 5"/>
          <p:cNvSpPr>
            <a:spLocks noGrp="1"/>
          </p:cNvSpPr>
          <p:nvPr>
            <p:ph type="body" sz="quarter" idx="10"/>
          </p:nvPr>
        </p:nvSpPr>
        <p:spPr>
          <a:xfrm>
            <a:off x="375050" y="2663187"/>
            <a:ext cx="2772000" cy="1699200"/>
          </a:xfrm>
        </p:spPr>
        <p:txBody>
          <a:bodyPr>
            <a:noAutofit/>
          </a:bodyPr>
          <a:lstStyle>
            <a:lvl1pPr marL="0" indent="0">
              <a:buNone/>
              <a:defRPr sz="2800">
                <a:solidFill>
                  <a:schemeClr val="accent2"/>
                </a:solidFill>
              </a:defRPr>
            </a:lvl1pPr>
          </a:lstStyle>
          <a:p>
            <a:pPr lvl="0"/>
            <a:r>
              <a:rPr lang="en-US" smtClean="0"/>
              <a:t>Click to edit Master text styles</a:t>
            </a:r>
          </a:p>
        </p:txBody>
      </p:sp>
    </p:spTree>
    <p:extLst>
      <p:ext uri="{BB962C8B-B14F-4D97-AF65-F5344CB8AC3E}">
        <p14:creationId xmlns:p14="http://schemas.microsoft.com/office/powerpoint/2010/main" val="650325112"/>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Slide 3">
    <p:spTree>
      <p:nvGrpSpPr>
        <p:cNvPr id="1" name=""/>
        <p:cNvGrpSpPr/>
        <p:nvPr/>
      </p:nvGrpSpPr>
      <p:grpSpPr>
        <a:xfrm>
          <a:off x="0" y="0"/>
          <a:ext cx="0" cy="0"/>
        </a:xfrm>
      </p:grpSpPr>
      <p:sp>
        <p:nvSpPr>
          <p:cNvPr id="2" name="Title 1"/>
          <p:cNvSpPr>
            <a:spLocks noGrp="1"/>
          </p:cNvSpPr>
          <p:nvPr>
            <p:ph type="ctrTitle"/>
          </p:nvPr>
        </p:nvSpPr>
        <p:spPr>
          <a:xfrm>
            <a:off x="621838" y="1093316"/>
            <a:ext cx="4878856" cy="849600"/>
          </a:xfrm>
        </p:spPr>
        <p:txBody>
          <a:bodyPr/>
          <a:lstStyle>
            <a:lvl1pPr>
              <a:defRPr sz="2800">
                <a:solidFill>
                  <a:schemeClr val="accent1"/>
                </a:solidFill>
              </a:defRPr>
            </a:lvl1pPr>
          </a:lstStyle>
          <a:p>
            <a:r>
              <a:rPr lang="en-US" smtClean="0"/>
              <a:t>Click to edit Master title style</a:t>
            </a:r>
            <a:endParaRPr lang="en-GB"/>
          </a:p>
        </p:txBody>
      </p:sp>
      <p:sp>
        <p:nvSpPr>
          <p:cNvPr id="3" name="Subtitle 2"/>
          <p:cNvSpPr>
            <a:spLocks noGrp="1"/>
          </p:cNvSpPr>
          <p:nvPr>
            <p:ph type="subTitle" idx="1"/>
          </p:nvPr>
        </p:nvSpPr>
        <p:spPr>
          <a:xfrm>
            <a:off x="621838" y="2668126"/>
            <a:ext cx="4878856" cy="388186"/>
          </a:xfrm>
        </p:spPr>
        <p:txBody>
          <a:bodyPr>
            <a:normAutofit/>
          </a:bodyPr>
          <a:lstStyle>
            <a:lvl1pPr marL="0" indent="0" algn="l">
              <a:spcBef>
                <a:spcPct val="0"/>
              </a:spcBef>
              <a:buNone/>
              <a:defRPr sz="1400" b="0">
                <a:solidFill>
                  <a:schemeClr val="accent5"/>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14"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9"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11" name="Text Placeholder 5"/>
          <p:cNvSpPr>
            <a:spLocks noGrp="1"/>
          </p:cNvSpPr>
          <p:nvPr>
            <p:ph type="body" sz="quarter" idx="10"/>
          </p:nvPr>
        </p:nvSpPr>
        <p:spPr>
          <a:xfrm>
            <a:off x="621838" y="1953740"/>
            <a:ext cx="4878856" cy="702000"/>
          </a:xfrm>
        </p:spPr>
        <p:txBody>
          <a:bodyPr>
            <a:noAutofit/>
          </a:bodyPr>
          <a:lstStyle>
            <a:lvl1pPr marL="0" indent="0">
              <a:buNone/>
              <a:defRPr sz="2800">
                <a:solidFill>
                  <a:schemeClr val="accent2"/>
                </a:solidFill>
              </a:defRPr>
            </a:lvl1pPr>
          </a:lstStyle>
          <a:p>
            <a:pPr lvl="0"/>
            <a:r>
              <a:rPr lang="en-US" smtClean="0"/>
              <a:t>Click to edit Master text styles</a:t>
            </a:r>
          </a:p>
        </p:txBody>
      </p:sp>
    </p:spTree>
    <p:extLst>
      <p:ext uri="{BB962C8B-B14F-4D97-AF65-F5344CB8AC3E}">
        <p14:creationId xmlns:p14="http://schemas.microsoft.com/office/powerpoint/2010/main" val="3654530693"/>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1">
    <p:spTree>
      <p:nvGrpSpPr>
        <p:cNvPr id="1" name=""/>
        <p:cNvGrpSpPr/>
        <p:nvPr/>
      </p:nvGrpSpPr>
      <p:grpSpPr>
        <a:xfrm>
          <a:off x="0" y="0"/>
          <a:ext cx="0" cy="0"/>
        </a:xfrm>
      </p:grpSpPr>
      <p:sp>
        <p:nvSpPr>
          <p:cNvPr id="9" name="Text Placeholder 8"/>
          <p:cNvSpPr>
            <a:spLocks noGrp="1"/>
          </p:cNvSpPr>
          <p:nvPr>
            <p:ph type="body" sz="quarter" idx="13"/>
          </p:nvPr>
        </p:nvSpPr>
        <p:spPr>
          <a:xfrm>
            <a:off x="370113" y="765175"/>
            <a:ext cx="8388000" cy="969282"/>
          </a:xfrm>
        </p:spPr>
        <p:txBody>
          <a:bodyPr>
            <a:normAutofit/>
          </a:bodyPr>
          <a:lstStyle>
            <a:lvl1pPr marL="0" indent="0">
              <a:buNone/>
              <a:defRPr sz="3000" b="0">
                <a:solidFill>
                  <a:schemeClr val="accent5"/>
                </a:solidFill>
              </a:defRPr>
            </a:lvl1pPr>
          </a:lstStyle>
          <a:p>
            <a:pPr lvl="0"/>
            <a:r>
              <a:rPr lang="en-US" smtClean="0"/>
              <a:t>Click to edit Master text styles</a:t>
            </a:r>
          </a:p>
        </p:txBody>
      </p:sp>
      <p:sp>
        <p:nvSpPr>
          <p:cNvPr id="14" name="Title Placeholder 1"/>
          <p:cNvSpPr>
            <a:spLocks noGrp="1"/>
          </p:cNvSpPr>
          <p:nvPr>
            <p:ph type="title"/>
          </p:nvPr>
        </p:nvSpPr>
        <p:spPr>
          <a:xfrm>
            <a:off x="370113" y="295683"/>
            <a:ext cx="8388000" cy="469492"/>
          </a:xfrm>
          <a:prstGeom prst="rect">
            <a:avLst/>
          </a:prstGeom>
        </p:spPr>
        <p:txBody>
          <a:bodyPr vert="horz" lIns="0" tIns="0" rIns="0" bIns="0" rtlCol="0" anchor="t" anchorCtr="0">
            <a:noAutofit/>
          </a:bodyPr>
          <a:lstStyle/>
          <a:p>
            <a:r>
              <a:rPr lang="en-US" smtClean="0"/>
              <a:t>Click to edit Master title style</a:t>
            </a:r>
            <a:endParaRPr lang="en-GB"/>
          </a:p>
        </p:txBody>
      </p:sp>
      <p:sp>
        <p:nvSpPr>
          <p:cNvPr id="20" name="Text Placeholder 19"/>
          <p:cNvSpPr>
            <a:spLocks noGrp="1"/>
          </p:cNvSpPr>
          <p:nvPr>
            <p:ph type="body" sz="quarter" idx="14"/>
          </p:nvPr>
        </p:nvSpPr>
        <p:spPr>
          <a:xfrm>
            <a:off x="370800" y="1803543"/>
            <a:ext cx="8388000" cy="4536000"/>
          </a:xfrm>
        </p:spPr>
        <p:txBody>
          <a:bodyPr/>
          <a:lstStyle>
            <a:lvl1pPr marL="0" indent="0">
              <a:buNone/>
              <a:defRPr/>
            </a:lvl1pPr>
            <a:lvl2pPr marL="266700" indent="-266700">
              <a:buFont typeface="Arial" pitchFamily="34" charset="0"/>
              <a:buChar char="•"/>
              <a:defRPr/>
            </a:lvl2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6"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Tree>
    <p:extLst>
      <p:ext uri="{BB962C8B-B14F-4D97-AF65-F5344CB8AC3E}">
        <p14:creationId xmlns:p14="http://schemas.microsoft.com/office/powerpoint/2010/main" val="1241659903"/>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Preface Layout">
    <p:spTree>
      <p:nvGrpSpPr>
        <p:cNvPr id="1" name=""/>
        <p:cNvGrpSpPr/>
        <p:nvPr/>
      </p:nvGrpSpPr>
      <p:grpSpPr>
        <a:xfrm>
          <a:off x="0" y="0"/>
          <a:ext cx="0" cy="0"/>
        </a:xfrm>
      </p:grpSpPr>
      <p:sp>
        <p:nvSpPr>
          <p:cNvPr id="14" name="Title Placeholder 1"/>
          <p:cNvSpPr>
            <a:spLocks noGrp="1"/>
          </p:cNvSpPr>
          <p:nvPr>
            <p:ph type="title"/>
          </p:nvPr>
        </p:nvSpPr>
        <p:spPr>
          <a:xfrm>
            <a:off x="370113" y="295682"/>
            <a:ext cx="8388000" cy="990177"/>
          </a:xfrm>
          <a:prstGeom prst="rect">
            <a:avLst/>
          </a:prstGeom>
        </p:spPr>
        <p:txBody>
          <a:bodyPr vert="horz" lIns="0" tIns="0" rIns="0" bIns="0" rtlCol="0" anchor="t" anchorCtr="0">
            <a:noAutofit/>
          </a:bodyPr>
          <a:lstStyle/>
          <a:p>
            <a:r>
              <a:rPr lang="en-US" smtClean="0"/>
              <a:t>Click to edit Master title style</a:t>
            </a:r>
            <a:endParaRPr lang="en-GB"/>
          </a:p>
        </p:txBody>
      </p:sp>
      <p:sp>
        <p:nvSpPr>
          <p:cNvPr id="20" name="Text Placeholder 19"/>
          <p:cNvSpPr>
            <a:spLocks noGrp="1"/>
          </p:cNvSpPr>
          <p:nvPr>
            <p:ph type="body" sz="quarter" idx="14"/>
          </p:nvPr>
        </p:nvSpPr>
        <p:spPr>
          <a:xfrm>
            <a:off x="370800" y="1805667"/>
            <a:ext cx="8388000" cy="4545033"/>
          </a:xfrm>
        </p:spPr>
        <p:txBody>
          <a:bodyPr/>
          <a:lstStyle>
            <a:lvl1pPr marL="0" indent="0" algn="l">
              <a:buNone/>
              <a:defRPr/>
            </a:lvl1pPr>
            <a:lvl2pPr marL="266700" indent="-266700">
              <a:buFont typeface="Arial" pitchFamily="34" charset="0"/>
              <a:buChar char="•"/>
              <a:defRPr/>
            </a:lvl2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6"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Tree>
    <p:extLst>
      <p:ext uri="{BB962C8B-B14F-4D97-AF65-F5344CB8AC3E}">
        <p14:creationId xmlns:p14="http://schemas.microsoft.com/office/powerpoint/2010/main" val="431035712"/>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Text &amp; Content">
    <p:spTree>
      <p:nvGrpSpPr>
        <p:cNvPr id="1" name=""/>
        <p:cNvGrpSpPr/>
        <p:nvPr/>
      </p:nvGrpSpPr>
      <p:grpSpPr>
        <a:xfrm>
          <a:off x="0" y="0"/>
          <a:ext cx="0" cy="0"/>
        </a:xfrm>
      </p:grpSpPr>
      <p:sp>
        <p:nvSpPr>
          <p:cNvPr id="14" name="Title Placeholder 1"/>
          <p:cNvSpPr>
            <a:spLocks noGrp="1"/>
          </p:cNvSpPr>
          <p:nvPr>
            <p:ph type="title"/>
          </p:nvPr>
        </p:nvSpPr>
        <p:spPr>
          <a:xfrm>
            <a:off x="370113" y="295683"/>
            <a:ext cx="8388000" cy="469492"/>
          </a:xfrm>
          <a:prstGeom prst="rect">
            <a:avLst/>
          </a:prstGeom>
        </p:spPr>
        <p:txBody>
          <a:bodyPr vert="horz" lIns="0" tIns="0" rIns="0" bIns="0" rtlCol="0" anchor="t" anchorCtr="0">
            <a:noAutofit/>
          </a:bodyPr>
          <a:lstStyle/>
          <a:p>
            <a:r>
              <a:rPr lang="en-US" smtClean="0"/>
              <a:t>Click to edit Master title style</a:t>
            </a:r>
            <a:endParaRPr lang="en-GB"/>
          </a:p>
        </p:txBody>
      </p:sp>
      <p:sp>
        <p:nvSpPr>
          <p:cNvPr id="9" name="Text Placeholder 8"/>
          <p:cNvSpPr>
            <a:spLocks noGrp="1"/>
          </p:cNvSpPr>
          <p:nvPr>
            <p:ph type="body" sz="quarter" idx="13"/>
          </p:nvPr>
        </p:nvSpPr>
        <p:spPr>
          <a:xfrm>
            <a:off x="370113" y="765175"/>
            <a:ext cx="8388000" cy="969282"/>
          </a:xfrm>
        </p:spPr>
        <p:txBody>
          <a:bodyPr>
            <a:normAutofit/>
          </a:bodyPr>
          <a:lstStyle>
            <a:lvl1pPr marL="0" indent="0">
              <a:buNone/>
              <a:defRPr sz="3000" b="0">
                <a:solidFill>
                  <a:schemeClr val="accent5"/>
                </a:solidFill>
              </a:defRPr>
            </a:lvl1pPr>
          </a:lstStyle>
          <a:p>
            <a:pPr lvl="0"/>
            <a:r>
              <a:rPr lang="en-US" smtClean="0"/>
              <a:t>Click to edit Master text styles</a:t>
            </a:r>
          </a:p>
        </p:txBody>
      </p:sp>
      <p:sp>
        <p:nvSpPr>
          <p:cNvPr id="20" name="Text Placeholder 19"/>
          <p:cNvSpPr>
            <a:spLocks noGrp="1"/>
          </p:cNvSpPr>
          <p:nvPr>
            <p:ph type="body" sz="quarter" idx="14"/>
          </p:nvPr>
        </p:nvSpPr>
        <p:spPr>
          <a:xfrm>
            <a:off x="370800" y="1803543"/>
            <a:ext cx="4140000" cy="4536000"/>
          </a:xfrm>
        </p:spPr>
        <p:txBody>
          <a:bodyPr/>
          <a:lstStyle>
            <a:lvl4pPr marL="539750" indent="-273050">
              <a:defRPr/>
            </a:lvl4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6"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8" name="Chart Placeholder 7"/>
          <p:cNvSpPr>
            <a:spLocks noGrp="1"/>
          </p:cNvSpPr>
          <p:nvPr>
            <p:ph type="chart" sz="quarter" idx="15"/>
          </p:nvPr>
        </p:nvSpPr>
        <p:spPr>
          <a:xfrm>
            <a:off x="4643437" y="1803543"/>
            <a:ext cx="4140000" cy="4536000"/>
          </a:xfrm>
        </p:spPr>
        <p:txBody>
          <a:bodyPr/>
          <a:lstStyle/>
          <a:p>
            <a:r>
              <a:rPr lang="en-US" smtClean="0"/>
              <a:t>Click icon to add chart</a:t>
            </a:r>
            <a:endParaRPr lang="en-GB"/>
          </a:p>
        </p:txBody>
      </p:sp>
    </p:spTree>
    <p:extLst>
      <p:ext uri="{BB962C8B-B14F-4D97-AF65-F5344CB8AC3E}">
        <p14:creationId xmlns:p14="http://schemas.microsoft.com/office/powerpoint/2010/main" val="3456235218"/>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2">
    <p:spTree>
      <p:nvGrpSpPr>
        <p:cNvPr id="1" name=""/>
        <p:cNvGrpSpPr/>
        <p:nvPr/>
      </p:nvGrpSpPr>
      <p:grpSpPr>
        <a:xfrm>
          <a:off x="0" y="0"/>
          <a:ext cx="0" cy="0"/>
        </a:xfrm>
      </p:grpSpPr>
      <p:sp>
        <p:nvSpPr>
          <p:cNvPr id="3" name="Content Placeholder 2"/>
          <p:cNvSpPr>
            <a:spLocks noGrp="1"/>
          </p:cNvSpPr>
          <p:nvPr>
            <p:ph idx="1"/>
          </p:nvPr>
        </p:nvSpPr>
        <p:spPr/>
        <p:txBody>
          <a:bodyPr/>
          <a:lstStyle>
            <a:lvl1pPr marL="0" indent="0">
              <a:buNone/>
              <a:defRPr b="0"/>
            </a:lvl1pPr>
            <a:lvl2pPr marL="266700" indent="-266700">
              <a:buFont typeface="Arial" pitchFamily="34" charset="0"/>
              <a:buChar char="•"/>
              <a:defRPr/>
            </a:lvl2pPr>
            <a:lvl3pPr marL="266700" indent="-266700">
              <a:buFont typeface="Arial" pitchFamily="34" charset="0"/>
              <a:buChar char="•"/>
              <a:defRPr i="1"/>
            </a:lvl3pPr>
            <a:lvl4pPr marL="539750" indent="-273050">
              <a:buFont typeface="Arial" pitchFamily="34" charset="0"/>
              <a:buChar char="−"/>
              <a:defRPr i="0"/>
            </a:lvl4pPr>
            <a:lvl5pPr marL="806450" indent="-26670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6" name="Title Placeholder 1"/>
          <p:cNvSpPr>
            <a:spLocks noGrp="1"/>
          </p:cNvSpPr>
          <p:nvPr>
            <p:ph type="title"/>
          </p:nvPr>
        </p:nvSpPr>
        <p:spPr>
          <a:xfrm>
            <a:off x="370113" y="295683"/>
            <a:ext cx="8388000" cy="469492"/>
          </a:xfrm>
          <a:prstGeom prst="rect">
            <a:avLst/>
          </a:prstGeom>
        </p:spPr>
        <p:txBody>
          <a:bodyPr vert="horz" lIns="0" tIns="0" rIns="0" bIns="0" rtlCol="0" anchor="t" anchorCtr="0">
            <a:noAutofit/>
          </a:bodyPr>
          <a:lstStyle/>
          <a:p>
            <a:r>
              <a:rPr lang="en-US" smtClean="0"/>
              <a:t>Click to edit Master title style</a:t>
            </a:r>
            <a:endParaRPr lang="en-GB"/>
          </a:p>
        </p:txBody>
      </p:sp>
      <p:sp>
        <p:nvSpPr>
          <p:cNvPr id="17" name="Text Placeholder 8"/>
          <p:cNvSpPr>
            <a:spLocks noGrp="1"/>
          </p:cNvSpPr>
          <p:nvPr>
            <p:ph type="body" sz="quarter" idx="13"/>
          </p:nvPr>
        </p:nvSpPr>
        <p:spPr>
          <a:xfrm>
            <a:off x="370113" y="765175"/>
            <a:ext cx="8388000" cy="969282"/>
          </a:xfrm>
        </p:spPr>
        <p:txBody>
          <a:bodyPr>
            <a:normAutofit/>
          </a:bodyPr>
          <a:lstStyle>
            <a:lvl1pPr marL="0" indent="0">
              <a:buNone/>
              <a:defRPr sz="3000" b="0">
                <a:solidFill>
                  <a:schemeClr val="accent5"/>
                </a:solidFill>
              </a:defRPr>
            </a:lvl1pPr>
          </a:lstStyle>
          <a:p>
            <a:pPr lvl="0"/>
            <a:r>
              <a:rPr lang="en-US" smtClean="0"/>
              <a:t>Click to edit Master text styles</a:t>
            </a:r>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Tree>
    <p:extLst>
      <p:ext uri="{BB962C8B-B14F-4D97-AF65-F5344CB8AC3E}">
        <p14:creationId xmlns:p14="http://schemas.microsoft.com/office/powerpoint/2010/main" val="838480552"/>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Qualifications">
    <p:spTree>
      <p:nvGrpSpPr>
        <p:cNvPr id="1" name=""/>
        <p:cNvGrpSpPr/>
        <p:nvPr/>
      </p:nvGrpSpPr>
      <p:grpSpPr>
        <a:xfrm>
          <a:off x="0" y="0"/>
          <a:ext cx="0" cy="0"/>
        </a:xfrm>
      </p:grpSpPr>
      <p:sp>
        <p:nvSpPr>
          <p:cNvPr id="3" name="Content Placeholder 2"/>
          <p:cNvSpPr>
            <a:spLocks noGrp="1"/>
          </p:cNvSpPr>
          <p:nvPr>
            <p:ph idx="1"/>
          </p:nvPr>
        </p:nvSpPr>
        <p:spPr>
          <a:xfrm>
            <a:off x="371787" y="2238199"/>
            <a:ext cx="4122000" cy="1800000"/>
          </a:xfrm>
        </p:spPr>
        <p:txBody>
          <a:bodyPr/>
          <a:lstStyle>
            <a:lvl1pPr marL="0" indent="0">
              <a:spcBef>
                <a:spcPts val="600"/>
              </a:spcBef>
              <a:buNone/>
              <a:defRPr b="0"/>
            </a:lvl1pPr>
            <a:lvl2pPr marL="271463" indent="-271463">
              <a:spcBef>
                <a:spcPts val="600"/>
              </a:spcBef>
              <a:buFont typeface="Arial" pitchFamily="34" charset="0"/>
              <a:buChar char="•"/>
              <a:defRPr/>
            </a:lvl2pPr>
            <a:lvl3pPr marL="274638" indent="-274638">
              <a:spcBef>
                <a:spcPts val="600"/>
              </a:spcBef>
              <a:buFont typeface="Arial" pitchFamily="34" charset="0"/>
              <a:buChar char="•"/>
              <a:defRPr i="1"/>
            </a:lvl3pPr>
            <a:lvl4pPr marL="534988" indent="-263525">
              <a:spcBef>
                <a:spcPts val="600"/>
              </a:spcBef>
              <a:buFont typeface="Arial" pitchFamily="34" charset="0"/>
              <a:buChar char="−"/>
              <a:defRPr i="0"/>
            </a:lvl4pPr>
            <a:lvl5pPr marL="806450" indent="-271463">
              <a:spcBef>
                <a:spcPts val="600"/>
              </a:spcBef>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6" name="Title Placeholder 1"/>
          <p:cNvSpPr>
            <a:spLocks noGrp="1"/>
          </p:cNvSpPr>
          <p:nvPr>
            <p:ph type="title"/>
          </p:nvPr>
        </p:nvSpPr>
        <p:spPr>
          <a:xfrm>
            <a:off x="370113" y="295683"/>
            <a:ext cx="8388000" cy="469492"/>
          </a:xfrm>
          <a:prstGeom prst="rect">
            <a:avLst/>
          </a:prstGeom>
        </p:spPr>
        <p:txBody>
          <a:bodyPr vert="horz" lIns="0" tIns="0" rIns="0" bIns="0" rtlCol="0" anchor="t" anchorCtr="0">
            <a:noAutofit/>
          </a:bodyPr>
          <a:lstStyle/>
          <a:p>
            <a:r>
              <a:rPr lang="en-US" smtClean="0"/>
              <a:t>Click to edit Master title style</a:t>
            </a:r>
            <a:endParaRPr lang="en-GB"/>
          </a:p>
        </p:txBody>
      </p:sp>
      <p:sp>
        <p:nvSpPr>
          <p:cNvPr id="17" name="Text Placeholder 8"/>
          <p:cNvSpPr>
            <a:spLocks noGrp="1"/>
          </p:cNvSpPr>
          <p:nvPr>
            <p:ph type="body" sz="quarter" idx="13"/>
          </p:nvPr>
        </p:nvSpPr>
        <p:spPr>
          <a:xfrm>
            <a:off x="370113" y="765175"/>
            <a:ext cx="8388000" cy="969282"/>
          </a:xfrm>
        </p:spPr>
        <p:txBody>
          <a:bodyPr>
            <a:normAutofit/>
          </a:bodyPr>
          <a:lstStyle>
            <a:lvl1pPr marL="0" indent="0">
              <a:buNone/>
              <a:defRPr sz="3000" b="0">
                <a:solidFill>
                  <a:schemeClr val="accent5"/>
                </a:solidFill>
              </a:defRPr>
            </a:lvl1pPr>
          </a:lstStyle>
          <a:p>
            <a:pPr lvl="0"/>
            <a:r>
              <a:rPr lang="en-US" smtClean="0"/>
              <a:t>Click to edit Master text styles</a:t>
            </a:r>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9" name="Text Placeholder 8"/>
          <p:cNvSpPr>
            <a:spLocks noGrp="1"/>
          </p:cNvSpPr>
          <p:nvPr>
            <p:ph type="body" sz="quarter" idx="14"/>
          </p:nvPr>
        </p:nvSpPr>
        <p:spPr>
          <a:xfrm>
            <a:off x="371788" y="1809583"/>
            <a:ext cx="4122000" cy="357187"/>
          </a:xfrm>
          <a:solidFill>
            <a:schemeClr val="accent3"/>
          </a:solidFill>
        </p:spPr>
        <p:txBody>
          <a:bodyPr anchor="ctr" anchorCtr="0"/>
          <a:lstStyle>
            <a:lvl1pPr marL="87313" indent="0">
              <a:buNone/>
              <a:defRPr>
                <a:solidFill>
                  <a:schemeClr val="bg1"/>
                </a:solidFill>
              </a:defRPr>
            </a:lvl1pPr>
          </a:lstStyle>
          <a:p>
            <a:pPr lvl="0"/>
            <a:r>
              <a:rPr lang="en-US" smtClean="0"/>
              <a:t>Click to edit Master text styles</a:t>
            </a:r>
          </a:p>
        </p:txBody>
      </p:sp>
      <p:sp>
        <p:nvSpPr>
          <p:cNvPr id="10" name="Content Placeholder 2"/>
          <p:cNvSpPr>
            <a:spLocks noGrp="1"/>
          </p:cNvSpPr>
          <p:nvPr>
            <p:ph idx="15"/>
          </p:nvPr>
        </p:nvSpPr>
        <p:spPr>
          <a:xfrm>
            <a:off x="371787" y="4487651"/>
            <a:ext cx="4122000" cy="1800000"/>
          </a:xfrm>
        </p:spPr>
        <p:txBody>
          <a:bodyPr/>
          <a:lstStyle>
            <a:lvl1pPr marL="0" indent="0">
              <a:spcBef>
                <a:spcPts val="600"/>
              </a:spcBef>
              <a:buNone/>
              <a:defRPr b="0"/>
            </a:lvl1pPr>
            <a:lvl2pPr marL="271463" indent="-271463">
              <a:spcBef>
                <a:spcPts val="600"/>
              </a:spcBef>
              <a:buFont typeface="Arial" pitchFamily="34" charset="0"/>
              <a:buChar char="•"/>
              <a:defRPr/>
            </a:lvl2pPr>
            <a:lvl3pPr marL="274638" indent="-274638">
              <a:spcBef>
                <a:spcPts val="600"/>
              </a:spcBef>
              <a:buFont typeface="Arial" pitchFamily="34" charset="0"/>
              <a:buChar char="•"/>
              <a:defRPr i="1"/>
            </a:lvl3pPr>
            <a:lvl4pPr marL="534988" indent="-263525">
              <a:spcBef>
                <a:spcPts val="600"/>
              </a:spcBef>
              <a:buFont typeface="Arial" pitchFamily="34" charset="0"/>
              <a:buChar char="−"/>
              <a:defRPr i="0"/>
            </a:lvl4pPr>
            <a:lvl5pPr marL="806450" indent="-271463">
              <a:spcBef>
                <a:spcPts val="600"/>
              </a:spcBef>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1" name="Text Placeholder 8"/>
          <p:cNvSpPr>
            <a:spLocks noGrp="1"/>
          </p:cNvSpPr>
          <p:nvPr>
            <p:ph type="body" sz="quarter" idx="16"/>
          </p:nvPr>
        </p:nvSpPr>
        <p:spPr>
          <a:xfrm>
            <a:off x="371788" y="4059035"/>
            <a:ext cx="4122000" cy="357187"/>
          </a:xfrm>
          <a:solidFill>
            <a:schemeClr val="accent3"/>
          </a:solidFill>
        </p:spPr>
        <p:txBody>
          <a:bodyPr anchor="ctr" anchorCtr="0"/>
          <a:lstStyle>
            <a:lvl1pPr marL="87313" indent="0">
              <a:buNone/>
              <a:defRPr>
                <a:solidFill>
                  <a:schemeClr val="bg1"/>
                </a:solidFill>
              </a:defRPr>
            </a:lvl1pPr>
          </a:lstStyle>
          <a:p>
            <a:pPr lvl="0"/>
            <a:r>
              <a:rPr lang="en-US" smtClean="0"/>
              <a:t>Click to edit Master text styles</a:t>
            </a:r>
          </a:p>
        </p:txBody>
      </p:sp>
      <p:sp>
        <p:nvSpPr>
          <p:cNvPr id="12" name="Content Placeholder 2"/>
          <p:cNvSpPr>
            <a:spLocks noGrp="1"/>
          </p:cNvSpPr>
          <p:nvPr>
            <p:ph idx="17"/>
          </p:nvPr>
        </p:nvSpPr>
        <p:spPr>
          <a:xfrm>
            <a:off x="4620781" y="2238199"/>
            <a:ext cx="4122000" cy="1800000"/>
          </a:xfrm>
        </p:spPr>
        <p:txBody>
          <a:bodyPr/>
          <a:lstStyle>
            <a:lvl1pPr marL="0" indent="0">
              <a:spcBef>
                <a:spcPts val="600"/>
              </a:spcBef>
              <a:buNone/>
              <a:defRPr b="0"/>
            </a:lvl1pPr>
            <a:lvl2pPr marL="271463" indent="-271463">
              <a:spcBef>
                <a:spcPts val="600"/>
              </a:spcBef>
              <a:buFont typeface="Arial" pitchFamily="34" charset="0"/>
              <a:buChar char="•"/>
              <a:defRPr/>
            </a:lvl2pPr>
            <a:lvl3pPr marL="274638" indent="-274638">
              <a:spcBef>
                <a:spcPts val="600"/>
              </a:spcBef>
              <a:buFont typeface="Arial" pitchFamily="34" charset="0"/>
              <a:buChar char="•"/>
              <a:defRPr i="1"/>
            </a:lvl3pPr>
            <a:lvl4pPr marL="534988" indent="-263525">
              <a:spcBef>
                <a:spcPts val="600"/>
              </a:spcBef>
              <a:buFont typeface="Arial" pitchFamily="34" charset="0"/>
              <a:buChar char="−"/>
              <a:defRPr i="0"/>
            </a:lvl4pPr>
            <a:lvl5pPr marL="806450" indent="-271463">
              <a:spcBef>
                <a:spcPts val="600"/>
              </a:spcBef>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3" name="Text Placeholder 8"/>
          <p:cNvSpPr>
            <a:spLocks noGrp="1"/>
          </p:cNvSpPr>
          <p:nvPr>
            <p:ph type="body" sz="quarter" idx="18"/>
          </p:nvPr>
        </p:nvSpPr>
        <p:spPr>
          <a:xfrm>
            <a:off x="4620781" y="1809583"/>
            <a:ext cx="4122000" cy="357187"/>
          </a:xfrm>
          <a:solidFill>
            <a:schemeClr val="accent3"/>
          </a:solidFill>
        </p:spPr>
        <p:txBody>
          <a:bodyPr anchor="ctr" anchorCtr="0"/>
          <a:lstStyle>
            <a:lvl1pPr marL="87313" indent="0">
              <a:buNone/>
              <a:defRPr>
                <a:solidFill>
                  <a:schemeClr val="bg1"/>
                </a:solidFill>
              </a:defRPr>
            </a:lvl1pPr>
          </a:lstStyle>
          <a:p>
            <a:pPr lvl="0"/>
            <a:r>
              <a:rPr lang="en-US" smtClean="0"/>
              <a:t>Click to edit Master text styles</a:t>
            </a:r>
          </a:p>
        </p:txBody>
      </p:sp>
      <p:sp>
        <p:nvSpPr>
          <p:cNvPr id="14" name="Content Placeholder 2"/>
          <p:cNvSpPr>
            <a:spLocks noGrp="1"/>
          </p:cNvSpPr>
          <p:nvPr>
            <p:ph idx="19"/>
          </p:nvPr>
        </p:nvSpPr>
        <p:spPr>
          <a:xfrm>
            <a:off x="4620781" y="4487651"/>
            <a:ext cx="4122000" cy="1800000"/>
          </a:xfrm>
        </p:spPr>
        <p:txBody>
          <a:bodyPr/>
          <a:lstStyle>
            <a:lvl1pPr marL="0" indent="0">
              <a:spcBef>
                <a:spcPts val="600"/>
              </a:spcBef>
              <a:buNone/>
              <a:defRPr b="0"/>
            </a:lvl1pPr>
            <a:lvl2pPr marL="271463" indent="-271463">
              <a:spcBef>
                <a:spcPts val="600"/>
              </a:spcBef>
              <a:buFont typeface="Arial" pitchFamily="34" charset="0"/>
              <a:buChar char="•"/>
              <a:defRPr/>
            </a:lvl2pPr>
            <a:lvl3pPr marL="274638" indent="-274638">
              <a:spcBef>
                <a:spcPts val="600"/>
              </a:spcBef>
              <a:buFont typeface="Arial" pitchFamily="34" charset="0"/>
              <a:buChar char="•"/>
              <a:defRPr i="1"/>
            </a:lvl3pPr>
            <a:lvl4pPr marL="534988" indent="-263525">
              <a:spcBef>
                <a:spcPts val="600"/>
              </a:spcBef>
              <a:buFont typeface="Arial" pitchFamily="34" charset="0"/>
              <a:buChar char="−"/>
              <a:defRPr i="0"/>
            </a:lvl4pPr>
            <a:lvl5pPr marL="806450" indent="-271463">
              <a:spcBef>
                <a:spcPts val="600"/>
              </a:spcBef>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5" name="Text Placeholder 8"/>
          <p:cNvSpPr>
            <a:spLocks noGrp="1"/>
          </p:cNvSpPr>
          <p:nvPr>
            <p:ph type="body" sz="quarter" idx="20"/>
          </p:nvPr>
        </p:nvSpPr>
        <p:spPr>
          <a:xfrm>
            <a:off x="4620781" y="4059035"/>
            <a:ext cx="4122000" cy="357187"/>
          </a:xfrm>
          <a:solidFill>
            <a:schemeClr val="accent3"/>
          </a:solidFill>
        </p:spPr>
        <p:txBody>
          <a:bodyPr anchor="ctr" anchorCtr="0"/>
          <a:lstStyle>
            <a:lvl1pPr marL="87313" indent="0">
              <a:buNone/>
              <a:defRPr>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3435015171"/>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for Background Image">
    <p:spTree>
      <p:nvGrpSpPr>
        <p:cNvPr id="1" name=""/>
        <p:cNvGrpSpPr/>
        <p:nvPr/>
      </p:nvGrpSpPr>
      <p:grpSpPr>
        <a:xfrm>
          <a:off x="0" y="0"/>
          <a:ext cx="0" cy="0"/>
        </a:xfrm>
      </p:grpSpPr>
      <p:sp>
        <p:nvSpPr>
          <p:cNvPr id="3" name="Content Placeholder 2"/>
          <p:cNvSpPr>
            <a:spLocks noGrp="1"/>
          </p:cNvSpPr>
          <p:nvPr>
            <p:ph idx="1"/>
          </p:nvPr>
        </p:nvSpPr>
        <p:spPr>
          <a:xfrm>
            <a:off x="370113" y="1809101"/>
            <a:ext cx="4059011" cy="4536504"/>
          </a:xfrm>
        </p:spPr>
        <p:txBody>
          <a:bodyPr/>
          <a:lstStyle>
            <a:lvl1pPr marL="0" indent="0">
              <a:buNone/>
              <a:defRPr b="0"/>
            </a:lvl1pPr>
            <a:lvl2pPr marL="266700" indent="-266700">
              <a:buFont typeface="Arial" pitchFamily="34" charset="0"/>
              <a:buChar char="•"/>
              <a:defRPr/>
            </a:lvl2pPr>
            <a:lvl3pPr marL="266700" indent="-266700">
              <a:buFont typeface="Arial" pitchFamily="34" charset="0"/>
              <a:buChar char="•"/>
              <a:defRPr/>
            </a:lvl3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6" name="Title Placeholder 1"/>
          <p:cNvSpPr>
            <a:spLocks noGrp="1"/>
          </p:cNvSpPr>
          <p:nvPr>
            <p:ph type="title"/>
          </p:nvPr>
        </p:nvSpPr>
        <p:spPr>
          <a:xfrm>
            <a:off x="370113" y="295683"/>
            <a:ext cx="4059011" cy="469492"/>
          </a:xfrm>
          <a:prstGeom prst="rect">
            <a:avLst/>
          </a:prstGeom>
        </p:spPr>
        <p:txBody>
          <a:bodyPr vert="horz" lIns="0" tIns="0" rIns="0" bIns="0" rtlCol="0" anchor="t" anchorCtr="0">
            <a:noAutofit/>
          </a:bodyPr>
          <a:lstStyle/>
          <a:p>
            <a:r>
              <a:rPr lang="en-US" smtClean="0"/>
              <a:t>Click to edit Master title style</a:t>
            </a:r>
            <a:endParaRPr lang="en-GB"/>
          </a:p>
        </p:txBody>
      </p:sp>
      <p:sp>
        <p:nvSpPr>
          <p:cNvPr id="17" name="Text Placeholder 8"/>
          <p:cNvSpPr>
            <a:spLocks noGrp="1"/>
          </p:cNvSpPr>
          <p:nvPr>
            <p:ph type="body" sz="quarter" idx="13"/>
          </p:nvPr>
        </p:nvSpPr>
        <p:spPr>
          <a:xfrm>
            <a:off x="370113" y="765175"/>
            <a:ext cx="4059011" cy="969282"/>
          </a:xfrm>
        </p:spPr>
        <p:txBody>
          <a:bodyPr>
            <a:normAutofit/>
          </a:bodyPr>
          <a:lstStyle>
            <a:lvl1pPr marL="0" indent="0">
              <a:buNone/>
              <a:defRPr sz="3000" b="0">
                <a:solidFill>
                  <a:schemeClr val="accent5"/>
                </a:solidFill>
              </a:defRPr>
            </a:lvl1pPr>
          </a:lstStyle>
          <a:p>
            <a:pPr lvl="0"/>
            <a:r>
              <a:rPr lang="en-US" smtClean="0"/>
              <a:t>Click to edit Master text styles</a:t>
            </a:r>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Tree>
    <p:extLst>
      <p:ext uri="{BB962C8B-B14F-4D97-AF65-F5344CB8AC3E}">
        <p14:creationId xmlns:p14="http://schemas.microsoft.com/office/powerpoint/2010/main" val="109187264"/>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Box and Background Image">
    <p:spTree>
      <p:nvGrpSpPr>
        <p:cNvPr id="1" name=""/>
        <p:cNvGrpSpPr/>
        <p:nvPr/>
      </p:nvGrpSpPr>
      <p:grpSpPr>
        <a:xfrm>
          <a:off x="0" y="0"/>
          <a:ext cx="0" cy="0"/>
        </a:xfrm>
      </p:grpSpPr>
      <p:sp>
        <p:nvSpPr>
          <p:cNvPr id="3" name="Content Placeholder 2"/>
          <p:cNvSpPr>
            <a:spLocks noGrp="1"/>
          </p:cNvSpPr>
          <p:nvPr>
            <p:ph idx="1"/>
          </p:nvPr>
        </p:nvSpPr>
        <p:spPr>
          <a:xfrm>
            <a:off x="566710" y="1812925"/>
            <a:ext cx="4619657" cy="4187843"/>
          </a:xfrm>
        </p:spPr>
        <p:txBody>
          <a:bodyPr/>
          <a:lstStyle>
            <a:lvl1pPr marL="0" indent="0">
              <a:buNone/>
              <a:defRPr b="0"/>
            </a:lvl1pPr>
            <a:lvl2pPr marL="266700" indent="-266700">
              <a:buFont typeface="Arial" pitchFamily="34" charset="0"/>
              <a:buChar char="•"/>
              <a:defRPr/>
            </a:lvl2pPr>
            <a:lvl3pPr marL="266700" indent="-266700">
              <a:buFont typeface="Arial" pitchFamily="34" charset="0"/>
              <a:buChar char="•"/>
              <a:defRPr/>
            </a:lvl3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7" name="Text Placeholder 8"/>
          <p:cNvSpPr>
            <a:spLocks noGrp="1"/>
          </p:cNvSpPr>
          <p:nvPr>
            <p:ph type="body" sz="quarter" idx="13"/>
          </p:nvPr>
        </p:nvSpPr>
        <p:spPr>
          <a:xfrm>
            <a:off x="566710" y="722451"/>
            <a:ext cx="4619916" cy="1090474"/>
          </a:xfrm>
        </p:spPr>
        <p:txBody>
          <a:bodyPr anchor="ctr" anchorCtr="0">
            <a:normAutofit/>
          </a:bodyPr>
          <a:lstStyle>
            <a:lvl1pPr marL="0" indent="0">
              <a:buNone/>
              <a:defRPr sz="3000" b="0">
                <a:solidFill>
                  <a:schemeClr val="accent3"/>
                </a:solidFill>
              </a:defRPr>
            </a:lvl1pPr>
          </a:lstStyle>
          <a:p>
            <a:pPr lvl="0"/>
            <a:r>
              <a:rPr lang="en-US" smtClean="0"/>
              <a:t>Click to edit Master text styles</a:t>
            </a:r>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solidFill>
                  <a:prstClr val="white"/>
                </a:solidFill>
              </a:rPr>
              <a:t>‹#›</a:t>
            </a:fld>
            <a:endParaRPr lang="en-GB">
              <a:solidFill>
                <a:prstClr val="white"/>
              </a:solidFill>
            </a:endParaRPr>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white"/>
                </a:solidFill>
              </a:rPr>
              <a:t>©2014. For information, contact [Legal name and branch name]. (Go Header &amp; Footer to edit this text)</a:t>
            </a:r>
            <a:endParaRPr lang="en-GB">
              <a:solidFill>
                <a:prstClr val="white"/>
              </a:solidFill>
            </a:endParaRPr>
          </a:p>
        </p:txBody>
      </p:sp>
    </p:spTree>
    <p:extLst>
      <p:ext uri="{BB962C8B-B14F-4D97-AF65-F5344CB8AC3E}">
        <p14:creationId xmlns:p14="http://schemas.microsoft.com/office/powerpoint/2010/main" val="807963801"/>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Key Statement Slide 1">
    <p:bg>
      <p:bgPr>
        <a:solidFill>
          <a:schemeClr val="accent3"/>
        </a:solidFill>
        <a:effectLst/>
      </p:bgPr>
    </p:bg>
    <p:spTree>
      <p:nvGrpSpPr>
        <p:cNvPr id="1" name=""/>
        <p:cNvGrpSpPr/>
        <p:nvPr/>
      </p:nvGrpSpPr>
      <p:grpSpPr>
        <a:xfrm>
          <a:off x="0" y="0"/>
          <a:ext cx="0" cy="0"/>
        </a:xfrm>
      </p:grpSpPr>
      <p:sp>
        <p:nvSpPr>
          <p:cNvPr id="3" name="Content Placeholder 2"/>
          <p:cNvSpPr>
            <a:spLocks noGrp="1"/>
          </p:cNvSpPr>
          <p:nvPr>
            <p:ph idx="1"/>
          </p:nvPr>
        </p:nvSpPr>
        <p:spPr>
          <a:xfrm>
            <a:off x="370113" y="295200"/>
            <a:ext cx="6845093" cy="5988439"/>
          </a:xfrm>
        </p:spPr>
        <p:txBody>
          <a:bodyPr>
            <a:noAutofit/>
          </a:bodyPr>
          <a:lstStyle>
            <a:lvl1pPr marL="0" indent="0">
              <a:buNone/>
              <a:defRPr sz="3000" b="0">
                <a:solidFill>
                  <a:schemeClr val="bg1"/>
                </a:solidFill>
              </a:defRPr>
            </a:lvl1pPr>
            <a:lvl2pPr marL="0" indent="0">
              <a:buNone/>
              <a:defRPr sz="3000" b="0">
                <a:solidFill>
                  <a:schemeClr val="bg1"/>
                </a:solidFill>
              </a:defRPr>
            </a:lvl2pPr>
            <a:lvl3pPr marL="274638" indent="-274638">
              <a:buFont typeface="Arial" pitchFamily="34" charset="0"/>
              <a:buChar char="•"/>
              <a:defRPr sz="3000" b="0">
                <a:solidFill>
                  <a:schemeClr val="bg1"/>
                </a:solidFill>
              </a:defRPr>
            </a:lvl3pPr>
            <a:lvl4pPr>
              <a:defRPr sz="3000" b="0">
                <a:solidFill>
                  <a:schemeClr val="bg1"/>
                </a:solidFill>
              </a:defRPr>
            </a:lvl4pPr>
            <a:lvl5pPr>
              <a:defRPr sz="3000" b="0">
                <a:solidFill>
                  <a:schemeClr val="bg1"/>
                </a:solidFill>
              </a:defRPr>
            </a:lvl5pPr>
          </a:lstStyle>
          <a:p>
            <a:pPr lvl="0"/>
            <a:r>
              <a:rPr lang="en-US" smtClean="0"/>
              <a:t>Click to edit Master text styles</a:t>
            </a:r>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solidFill>
                  <a:prstClr val="white"/>
                </a:solidFill>
              </a:rPr>
              <a:t>‹#›</a:t>
            </a:fld>
            <a:endParaRPr lang="en-GB">
              <a:solidFill>
                <a:prstClr val="white"/>
              </a:solidFill>
            </a:endParaRPr>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white"/>
                </a:solidFill>
              </a:rPr>
              <a:t>©2014. For information, contact [Legal name and branch name]. (Go Header &amp; Footer to edit this text)</a:t>
            </a:r>
            <a:endParaRPr lang="en-GB">
              <a:solidFill>
                <a:prstClr val="white"/>
              </a:solidFill>
            </a:endParaRPr>
          </a:p>
        </p:txBody>
      </p:sp>
    </p:spTree>
    <p:extLst>
      <p:ext uri="{BB962C8B-B14F-4D97-AF65-F5344CB8AC3E}">
        <p14:creationId xmlns:p14="http://schemas.microsoft.com/office/powerpoint/2010/main" val="1802521219"/>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Key Statement Slide 2">
    <p:bg>
      <p:bgPr>
        <a:solidFill>
          <a:schemeClr val="accent2"/>
        </a:solidFill>
        <a:effectLst/>
      </p:bgPr>
    </p:bg>
    <p:spTree>
      <p:nvGrpSpPr>
        <p:cNvPr id="1" name=""/>
        <p:cNvGrpSpPr/>
        <p:nvPr/>
      </p:nvGrpSpPr>
      <p:grpSpPr>
        <a:xfrm>
          <a:off x="0" y="0"/>
          <a:ext cx="0" cy="0"/>
        </a:xfrm>
      </p:grpSpPr>
      <p:sp>
        <p:nvSpPr>
          <p:cNvPr id="3" name="Content Placeholder 2"/>
          <p:cNvSpPr>
            <a:spLocks noGrp="1"/>
          </p:cNvSpPr>
          <p:nvPr>
            <p:ph idx="1"/>
          </p:nvPr>
        </p:nvSpPr>
        <p:spPr>
          <a:xfrm>
            <a:off x="370113" y="295200"/>
            <a:ext cx="6845093" cy="5988439"/>
          </a:xfrm>
        </p:spPr>
        <p:txBody>
          <a:bodyPr>
            <a:noAutofit/>
          </a:bodyPr>
          <a:lstStyle>
            <a:lvl1pPr marL="0" indent="0">
              <a:buNone/>
              <a:defRPr sz="3000" b="0">
                <a:solidFill>
                  <a:schemeClr val="bg1"/>
                </a:solidFill>
              </a:defRPr>
            </a:lvl1pPr>
            <a:lvl2pPr marL="0" indent="0">
              <a:buNone/>
              <a:defRPr sz="3000" b="0">
                <a:solidFill>
                  <a:schemeClr val="bg1"/>
                </a:solidFill>
              </a:defRPr>
            </a:lvl2pPr>
            <a:lvl3pPr marL="274638" indent="-274638">
              <a:buFont typeface="Arial" pitchFamily="34" charset="0"/>
              <a:buChar char="•"/>
              <a:defRPr sz="3000" b="0">
                <a:solidFill>
                  <a:schemeClr val="bg1"/>
                </a:solidFill>
              </a:defRPr>
            </a:lvl3pPr>
            <a:lvl4pPr>
              <a:defRPr sz="3000" b="0">
                <a:solidFill>
                  <a:schemeClr val="bg1"/>
                </a:solidFill>
              </a:defRPr>
            </a:lvl4pPr>
            <a:lvl5pPr>
              <a:defRPr sz="3000" b="0">
                <a:solidFill>
                  <a:schemeClr val="bg1"/>
                </a:solidFill>
              </a:defRPr>
            </a:lvl5pPr>
          </a:lstStyle>
          <a:p>
            <a:pPr lvl="0"/>
            <a:r>
              <a:rPr lang="en-US" smtClean="0"/>
              <a:t>Click to edit Master text styles</a:t>
            </a:r>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solidFill>
                  <a:prstClr val="white"/>
                </a:solidFill>
              </a:rPr>
              <a:t>‹#›</a:t>
            </a:fld>
            <a:endParaRPr lang="en-GB">
              <a:solidFill>
                <a:prstClr val="white"/>
              </a:solidFill>
            </a:endParaRPr>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white"/>
                </a:solidFill>
              </a:rPr>
              <a:t>©2014. For information, contact [Legal name and branch name]. (Go Header &amp; Footer to edit this text)</a:t>
            </a:r>
            <a:endParaRPr lang="en-GB">
              <a:solidFill>
                <a:prstClr val="white"/>
              </a:solidFill>
            </a:endParaRPr>
          </a:p>
        </p:txBody>
      </p:sp>
    </p:spTree>
    <p:extLst>
      <p:ext uri="{BB962C8B-B14F-4D97-AF65-F5344CB8AC3E}">
        <p14:creationId xmlns:p14="http://schemas.microsoft.com/office/powerpoint/2010/main" val="898153876"/>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Key Statement Slide 3">
    <p:bg>
      <p:bgPr>
        <a:solidFill>
          <a:schemeClr val="accent1"/>
        </a:solidFill>
        <a:effectLst/>
      </p:bgPr>
    </p:bg>
    <p:spTree>
      <p:nvGrpSpPr>
        <p:cNvPr id="1" name=""/>
        <p:cNvGrpSpPr/>
        <p:nvPr/>
      </p:nvGrpSpPr>
      <p:grpSpPr>
        <a:xfrm>
          <a:off x="0" y="0"/>
          <a:ext cx="0" cy="0"/>
        </a:xfrm>
      </p:grpSpPr>
      <p:sp>
        <p:nvSpPr>
          <p:cNvPr id="3" name="Content Placeholder 2"/>
          <p:cNvSpPr>
            <a:spLocks noGrp="1"/>
          </p:cNvSpPr>
          <p:nvPr>
            <p:ph idx="1"/>
          </p:nvPr>
        </p:nvSpPr>
        <p:spPr>
          <a:xfrm>
            <a:off x="370113" y="295200"/>
            <a:ext cx="6845093" cy="5988439"/>
          </a:xfrm>
        </p:spPr>
        <p:txBody>
          <a:bodyPr>
            <a:noAutofit/>
          </a:bodyPr>
          <a:lstStyle>
            <a:lvl1pPr marL="0" indent="0">
              <a:buNone/>
              <a:defRPr sz="3000" b="0">
                <a:solidFill>
                  <a:schemeClr val="bg1"/>
                </a:solidFill>
              </a:defRPr>
            </a:lvl1pPr>
            <a:lvl2pPr marL="0" indent="0">
              <a:buNone/>
              <a:defRPr sz="3000" b="0">
                <a:solidFill>
                  <a:schemeClr val="bg1"/>
                </a:solidFill>
              </a:defRPr>
            </a:lvl2pPr>
            <a:lvl3pPr marL="274638" indent="-274638">
              <a:buFont typeface="Arial" pitchFamily="34" charset="0"/>
              <a:buChar char="•"/>
              <a:defRPr sz="3000" b="0">
                <a:solidFill>
                  <a:schemeClr val="bg1"/>
                </a:solidFill>
              </a:defRPr>
            </a:lvl3pPr>
            <a:lvl4pPr>
              <a:defRPr sz="3000" b="0">
                <a:solidFill>
                  <a:schemeClr val="bg1"/>
                </a:solidFill>
              </a:defRPr>
            </a:lvl4pPr>
            <a:lvl5pPr>
              <a:defRPr sz="3000" b="0">
                <a:solidFill>
                  <a:schemeClr val="bg1"/>
                </a:solidFill>
              </a:defRPr>
            </a:lvl5pPr>
          </a:lstStyle>
          <a:p>
            <a:pPr lvl="0"/>
            <a:r>
              <a:rPr lang="en-US" smtClean="0"/>
              <a:t>Click to edit Master text styles</a:t>
            </a:r>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solidFill>
                  <a:prstClr val="white"/>
                </a:solidFill>
              </a:rPr>
              <a:t>‹#›</a:t>
            </a:fld>
            <a:endParaRPr lang="en-GB">
              <a:solidFill>
                <a:prstClr val="white"/>
              </a:solidFill>
            </a:endParaRPr>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white"/>
                </a:solidFill>
              </a:rPr>
              <a:t>©2014. For information, contact [Legal name and branch name]. (Go Header &amp; Footer to edit this text)</a:t>
            </a:r>
            <a:endParaRPr lang="en-GB">
              <a:solidFill>
                <a:prstClr val="white"/>
              </a:solidFill>
            </a:endParaRPr>
          </a:p>
        </p:txBody>
      </p:sp>
    </p:spTree>
    <p:extLst>
      <p:ext uri="{BB962C8B-B14F-4D97-AF65-F5344CB8AC3E}">
        <p14:creationId xmlns:p14="http://schemas.microsoft.com/office/powerpoint/2010/main" val="2135886031"/>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ontents 1">
    <p:bg>
      <p:bgPr>
        <a:solidFill>
          <a:schemeClr val="accent1"/>
        </a:solidFill>
        <a:effectLst/>
      </p:bgPr>
    </p:bg>
    <p:spTree>
      <p:nvGrpSpPr>
        <p:cNvPr id="1" name=""/>
        <p:cNvGrpSpPr/>
        <p:nvPr/>
      </p:nvGrpSpPr>
      <p:grpSpPr>
        <a:xfrm>
          <a:off x="0" y="0"/>
          <a:ext cx="0" cy="0"/>
        </a:xfrm>
      </p:grpSpPr>
      <p:sp>
        <p:nvSpPr>
          <p:cNvPr id="3" name="Content Placeholder 2"/>
          <p:cNvSpPr>
            <a:spLocks noGrp="1"/>
          </p:cNvSpPr>
          <p:nvPr>
            <p:ph idx="1"/>
          </p:nvPr>
        </p:nvSpPr>
        <p:spPr>
          <a:xfrm>
            <a:off x="370113" y="1812925"/>
            <a:ext cx="8388000" cy="4345990"/>
          </a:xfrm>
        </p:spPr>
        <p:txBody>
          <a:bodyPr>
            <a:noAutofit/>
          </a:bodyPr>
          <a:lstStyle>
            <a:lvl1pPr marL="0" indent="0">
              <a:spcBef>
                <a:spcPts val="1800"/>
              </a:spcBef>
              <a:spcAft>
                <a:spcPct val="0"/>
              </a:spcAft>
              <a:buNone/>
              <a:defRPr sz="1800" b="0">
                <a:solidFill>
                  <a:schemeClr val="bg1"/>
                </a:solidFill>
              </a:defRPr>
            </a:lvl1pPr>
            <a:lvl2pPr marL="268288" indent="-268288">
              <a:spcBef>
                <a:spcPts val="600"/>
              </a:spcBef>
              <a:spcAft>
                <a:spcPct val="0"/>
              </a:spcAft>
              <a:buFont typeface="Arial" pitchFamily="34" charset="0"/>
              <a:buChar char="•"/>
              <a:defRPr sz="1800" b="0">
                <a:solidFill>
                  <a:schemeClr val="bg1"/>
                </a:solidFill>
              </a:defRPr>
            </a:lvl2pPr>
            <a:lvl3pPr marL="274638" indent="-274638">
              <a:spcBef>
                <a:spcPts val="600"/>
              </a:spcBef>
              <a:spcAft>
                <a:spcPct val="0"/>
              </a:spcAft>
              <a:buFont typeface="Arial" pitchFamily="34" charset="0"/>
              <a:buChar char="•"/>
              <a:defRPr sz="1800" b="0">
                <a:solidFill>
                  <a:schemeClr val="bg1"/>
                </a:solidFill>
              </a:defRPr>
            </a:lvl3pPr>
            <a:lvl4pPr>
              <a:spcBef>
                <a:spcPts val="600"/>
              </a:spcBef>
              <a:spcAft>
                <a:spcPct val="0"/>
              </a:spcAft>
              <a:buFont typeface="Arial" pitchFamily="34" charset="0"/>
              <a:buChar char="−"/>
              <a:defRPr sz="1800" b="0">
                <a:solidFill>
                  <a:schemeClr val="bg1"/>
                </a:solidFill>
              </a:defRPr>
            </a:lvl4pPr>
            <a:lvl5pPr marL="806450" indent="-266700">
              <a:spcBef>
                <a:spcPts val="600"/>
              </a:spcBef>
              <a:spcAft>
                <a:spcPct val="0"/>
              </a:spcAft>
              <a:buFont typeface="Arial" pitchFamily="34" charset="0"/>
              <a:buChar char="−"/>
              <a:defRPr sz="1800" b="0">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6" name="Title Placeholder 1"/>
          <p:cNvSpPr>
            <a:spLocks noGrp="1"/>
          </p:cNvSpPr>
          <p:nvPr>
            <p:ph type="title"/>
          </p:nvPr>
        </p:nvSpPr>
        <p:spPr>
          <a:xfrm>
            <a:off x="370113" y="295200"/>
            <a:ext cx="8388000" cy="1441410"/>
          </a:xfrm>
          <a:prstGeom prst="rect">
            <a:avLst/>
          </a:prstGeom>
        </p:spPr>
        <p:txBody>
          <a:bodyPr vert="horz" lIns="0" tIns="0" rIns="0" bIns="0" rtlCol="0" anchor="t" anchorCtr="0">
            <a:normAutofit/>
          </a:bodyPr>
          <a:lstStyle>
            <a:lvl1pPr>
              <a:defRPr sz="3000">
                <a:solidFill>
                  <a:schemeClr val="accent3"/>
                </a:solidFill>
              </a:defRPr>
            </a:lvl1pPr>
          </a:lstStyle>
          <a:p>
            <a:r>
              <a:rPr lang="en-US" smtClean="0"/>
              <a:t>Click to edit Master title style</a:t>
            </a:r>
            <a:endParaRPr lang="en-GB"/>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solidFill>
                  <a:prstClr val="white"/>
                </a:solidFill>
              </a:rPr>
              <a:t>‹#›</a:t>
            </a:fld>
            <a:endParaRPr lang="en-GB">
              <a:solidFill>
                <a:prstClr val="white"/>
              </a:solidFill>
            </a:endParaRPr>
          </a:p>
        </p:txBody>
      </p:sp>
      <p:sp>
        <p:nvSpPr>
          <p:cNvPr id="6"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white"/>
                </a:solidFill>
              </a:rPr>
              <a:t>©2014. For information, contact [Legal name and branch name]. (Go Header &amp; Footer to edit this text)</a:t>
            </a:r>
            <a:endParaRPr lang="en-GB">
              <a:solidFill>
                <a:prstClr val="white"/>
              </a:solidFill>
            </a:endParaRPr>
          </a:p>
        </p:txBody>
      </p:sp>
    </p:spTree>
    <p:extLst>
      <p:ext uri="{BB962C8B-B14F-4D97-AF65-F5344CB8AC3E}">
        <p14:creationId xmlns:p14="http://schemas.microsoft.com/office/powerpoint/2010/main" val="1604616647"/>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ontents 2">
    <p:bg>
      <p:bgPr>
        <a:solidFill>
          <a:schemeClr val="bg1"/>
        </a:solidFill>
        <a:effectLst/>
      </p:bgPr>
    </p:bg>
    <p:spTree>
      <p:nvGrpSpPr>
        <p:cNvPr id="1" name=""/>
        <p:cNvGrpSpPr/>
        <p:nvPr/>
      </p:nvGrpSpPr>
      <p:grpSpPr>
        <a:xfrm>
          <a:off x="0" y="0"/>
          <a:ext cx="0" cy="0"/>
        </a:xfrm>
      </p:grpSpPr>
      <p:sp>
        <p:nvSpPr>
          <p:cNvPr id="6" name="Rectangle 5"/>
          <p:cNvSpPr/>
          <p:nvPr userDrawn="1"/>
        </p:nvSpPr>
        <p:spPr>
          <a:xfrm>
            <a:off x="0" y="0"/>
            <a:ext cx="735808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solidFill>
                <a:prstClr val="white"/>
              </a:solidFill>
            </a:endParaRPr>
          </a:p>
        </p:txBody>
      </p:sp>
      <p:sp>
        <p:nvSpPr>
          <p:cNvPr id="3" name="Content Placeholder 2"/>
          <p:cNvSpPr>
            <a:spLocks noGrp="1"/>
          </p:cNvSpPr>
          <p:nvPr>
            <p:ph idx="1"/>
          </p:nvPr>
        </p:nvSpPr>
        <p:spPr>
          <a:xfrm>
            <a:off x="370113" y="1812925"/>
            <a:ext cx="8388000" cy="4345990"/>
          </a:xfrm>
        </p:spPr>
        <p:txBody>
          <a:bodyPr>
            <a:noAutofit/>
          </a:bodyPr>
          <a:lstStyle>
            <a:lvl1pPr marL="0" indent="0">
              <a:spcBef>
                <a:spcPts val="1800"/>
              </a:spcBef>
              <a:spcAft>
                <a:spcPct val="0"/>
              </a:spcAft>
              <a:buNone/>
              <a:defRPr sz="1800" b="0">
                <a:solidFill>
                  <a:schemeClr val="tx2"/>
                </a:solidFill>
              </a:defRPr>
            </a:lvl1pPr>
            <a:lvl2pPr marL="268288" indent="-268288">
              <a:spcBef>
                <a:spcPts val="600"/>
              </a:spcBef>
              <a:spcAft>
                <a:spcPct val="0"/>
              </a:spcAft>
              <a:buFont typeface="Arial" pitchFamily="34" charset="0"/>
              <a:buChar char="•"/>
              <a:defRPr sz="1800" b="0">
                <a:solidFill>
                  <a:schemeClr val="tx2"/>
                </a:solidFill>
              </a:defRPr>
            </a:lvl2pPr>
            <a:lvl3pPr marL="274638" indent="-274638">
              <a:spcBef>
                <a:spcPts val="600"/>
              </a:spcBef>
              <a:spcAft>
                <a:spcPct val="0"/>
              </a:spcAft>
              <a:buFont typeface="Arial" pitchFamily="34" charset="0"/>
              <a:buChar char="•"/>
              <a:defRPr sz="1800" b="0">
                <a:solidFill>
                  <a:schemeClr val="tx2"/>
                </a:solidFill>
              </a:defRPr>
            </a:lvl3pPr>
            <a:lvl4pPr>
              <a:spcBef>
                <a:spcPts val="600"/>
              </a:spcBef>
              <a:spcAft>
                <a:spcPct val="0"/>
              </a:spcAft>
              <a:buFont typeface="Arial" pitchFamily="34" charset="0"/>
              <a:buChar char="−"/>
              <a:defRPr sz="1800" b="0">
                <a:solidFill>
                  <a:schemeClr val="tx2"/>
                </a:solidFill>
              </a:defRPr>
            </a:lvl4pPr>
            <a:lvl5pPr marL="806450" indent="-266700">
              <a:spcBef>
                <a:spcPts val="600"/>
              </a:spcBef>
              <a:spcAft>
                <a:spcPct val="0"/>
              </a:spcAft>
              <a:buFont typeface="Arial" pitchFamily="34" charset="0"/>
              <a:buChar char="−"/>
              <a:defRPr sz="1800" b="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6" name="Title Placeholder 1"/>
          <p:cNvSpPr>
            <a:spLocks noGrp="1"/>
          </p:cNvSpPr>
          <p:nvPr>
            <p:ph type="title"/>
          </p:nvPr>
        </p:nvSpPr>
        <p:spPr>
          <a:xfrm>
            <a:off x="370113" y="295200"/>
            <a:ext cx="8388000" cy="1441410"/>
          </a:xfrm>
          <a:prstGeom prst="rect">
            <a:avLst/>
          </a:prstGeom>
        </p:spPr>
        <p:txBody>
          <a:bodyPr vert="horz" lIns="0" tIns="0" rIns="0" bIns="0" rtlCol="0" anchor="t" anchorCtr="0">
            <a:normAutofit/>
          </a:bodyPr>
          <a:lstStyle>
            <a:lvl1pPr>
              <a:defRPr sz="3000">
                <a:solidFill>
                  <a:schemeClr val="accent2"/>
                </a:solidFill>
              </a:defRPr>
            </a:lvl1pPr>
          </a:lstStyle>
          <a:p>
            <a:r>
              <a:rPr lang="en-US" smtClean="0"/>
              <a:t>Click to edit Master title style</a:t>
            </a:r>
            <a:endParaRPr lang="en-GB"/>
          </a:p>
        </p:txBody>
      </p:sp>
      <p:sp>
        <p:nvSpPr>
          <p:cNvPr id="19"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Tree>
    <p:extLst>
      <p:ext uri="{BB962C8B-B14F-4D97-AF65-F5344CB8AC3E}">
        <p14:creationId xmlns:p14="http://schemas.microsoft.com/office/powerpoint/2010/main" val="2652065705"/>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Slide 1">
    <p:bg>
      <p:bgPr>
        <a:solidFill>
          <a:schemeClr val="accent3"/>
        </a:solidFill>
        <a:effectLst/>
      </p:bgPr>
    </p:bg>
    <p:spTree>
      <p:nvGrpSpPr>
        <p:cNvPr id="1" name=""/>
        <p:cNvGrpSpPr/>
        <p:nvPr/>
      </p:nvGrpSpPr>
      <p:grpSpPr>
        <a:xfrm>
          <a:off x="0" y="0"/>
          <a:ext cx="0" cy="0"/>
        </a:xfrm>
      </p:grpSpPr>
      <p:sp>
        <p:nvSpPr>
          <p:cNvPr id="2" name="Title 1"/>
          <p:cNvSpPr>
            <a:spLocks noGrp="1"/>
          </p:cNvSpPr>
          <p:nvPr>
            <p:ph type="title"/>
          </p:nvPr>
        </p:nvSpPr>
        <p:spPr>
          <a:xfrm>
            <a:off x="357211" y="1812925"/>
            <a:ext cx="8415313" cy="973133"/>
          </a:xfrm>
        </p:spPr>
        <p:txBody>
          <a:bodyPr anchor="t">
            <a:noAutofit/>
          </a:bodyPr>
          <a:lstStyle>
            <a:lvl1pPr algn="l">
              <a:defRPr sz="6000" b="0" cap="none" baseline="0">
                <a:solidFill>
                  <a:schemeClr val="accent1"/>
                </a:solidFill>
              </a:defRPr>
            </a:lvl1pPr>
          </a:lstStyle>
          <a:p>
            <a:r>
              <a:rPr lang="en-US" smtClean="0"/>
              <a:t>Click to edit Master title style</a:t>
            </a:r>
            <a:endParaRPr lang="en-GB"/>
          </a:p>
        </p:txBody>
      </p:sp>
      <p:sp>
        <p:nvSpPr>
          <p:cNvPr id="11"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solidFill>
                  <a:prstClr val="white"/>
                </a:solidFill>
              </a:rPr>
              <a:t>‹#›</a:t>
            </a:fld>
            <a:endParaRPr lang="en-GB">
              <a:solidFill>
                <a:prstClr val="white"/>
              </a:solidFill>
            </a:endParaRPr>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white"/>
                </a:solidFill>
              </a:rPr>
              <a:t>©2014. For information, contact [Legal name and branch name]. (Go Header &amp; Footer to edit this text)</a:t>
            </a:r>
            <a:endParaRPr lang="en-GB">
              <a:solidFill>
                <a:prstClr val="white"/>
              </a:solidFill>
            </a:endParaRPr>
          </a:p>
        </p:txBody>
      </p:sp>
      <p:sp>
        <p:nvSpPr>
          <p:cNvPr id="6" name="Text Placeholder 5"/>
          <p:cNvSpPr>
            <a:spLocks noGrp="1"/>
          </p:cNvSpPr>
          <p:nvPr>
            <p:ph type="body" sz="quarter" idx="10"/>
          </p:nvPr>
        </p:nvSpPr>
        <p:spPr>
          <a:xfrm>
            <a:off x="357188" y="2787770"/>
            <a:ext cx="8429654" cy="3200080"/>
          </a:xfrm>
        </p:spPr>
        <p:txBody>
          <a:bodyPr>
            <a:noAutofit/>
          </a:bodyPr>
          <a:lstStyle>
            <a:lvl1pPr marL="0" indent="0">
              <a:buNone/>
              <a:defRPr sz="600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3935820902"/>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Slide 2">
    <p:bg>
      <p:bgPr>
        <a:solidFill>
          <a:schemeClr val="accent1"/>
        </a:solidFill>
        <a:effectLst/>
      </p:bgPr>
    </p:bg>
    <p:spTree>
      <p:nvGrpSpPr>
        <p:cNvPr id="1" name=""/>
        <p:cNvGrpSpPr/>
        <p:nvPr/>
      </p:nvGrpSpPr>
      <p:grpSpPr>
        <a:xfrm>
          <a:off x="0" y="0"/>
          <a:ext cx="0" cy="0"/>
        </a:xfrm>
      </p:grpSpPr>
      <p:sp>
        <p:nvSpPr>
          <p:cNvPr id="2" name="Title 1"/>
          <p:cNvSpPr>
            <a:spLocks noGrp="1"/>
          </p:cNvSpPr>
          <p:nvPr>
            <p:ph type="title"/>
          </p:nvPr>
        </p:nvSpPr>
        <p:spPr>
          <a:xfrm>
            <a:off x="357211" y="1812925"/>
            <a:ext cx="8415313" cy="973133"/>
          </a:xfrm>
        </p:spPr>
        <p:txBody>
          <a:bodyPr anchor="t">
            <a:noAutofit/>
          </a:bodyPr>
          <a:lstStyle>
            <a:lvl1pPr algn="l">
              <a:defRPr sz="6000" b="0" cap="none" baseline="0">
                <a:solidFill>
                  <a:schemeClr val="accent3"/>
                </a:solidFill>
              </a:defRPr>
            </a:lvl1pPr>
          </a:lstStyle>
          <a:p>
            <a:r>
              <a:rPr lang="en-US" smtClean="0"/>
              <a:t>Click to edit Master title style</a:t>
            </a:r>
            <a:endParaRPr lang="en-GB"/>
          </a:p>
        </p:txBody>
      </p:sp>
      <p:sp>
        <p:nvSpPr>
          <p:cNvPr id="11"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solidFill>
                  <a:prstClr val="white"/>
                </a:solidFill>
              </a:rPr>
              <a:t>‹#›</a:t>
            </a:fld>
            <a:endParaRPr lang="en-GB">
              <a:solidFill>
                <a:prstClr val="white"/>
              </a:solidFill>
            </a:endParaRPr>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white"/>
                </a:solidFill>
              </a:rPr>
              <a:t>©2014. For information, contact [Legal name and branch name]. (Go Header &amp; Footer to edit this text)</a:t>
            </a:r>
            <a:endParaRPr lang="en-GB">
              <a:solidFill>
                <a:prstClr val="white"/>
              </a:solidFill>
            </a:endParaRPr>
          </a:p>
        </p:txBody>
      </p:sp>
      <p:sp>
        <p:nvSpPr>
          <p:cNvPr id="6" name="Text Placeholder 5"/>
          <p:cNvSpPr>
            <a:spLocks noGrp="1"/>
          </p:cNvSpPr>
          <p:nvPr>
            <p:ph type="body" sz="quarter" idx="10"/>
          </p:nvPr>
        </p:nvSpPr>
        <p:spPr>
          <a:xfrm>
            <a:off x="357188" y="2787770"/>
            <a:ext cx="8429654" cy="3200080"/>
          </a:xfrm>
        </p:spPr>
        <p:txBody>
          <a:bodyPr>
            <a:noAutofit/>
          </a:bodyPr>
          <a:lstStyle>
            <a:lvl1pPr marL="0" indent="0">
              <a:buNone/>
              <a:defRPr sz="600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1057518131"/>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Slide 3">
    <p:bg>
      <p:bgPr>
        <a:solidFill>
          <a:schemeClr val="accent6"/>
        </a:solidFill>
        <a:effectLst/>
      </p:bgPr>
    </p:bg>
    <p:spTree>
      <p:nvGrpSpPr>
        <p:cNvPr id="1" name=""/>
        <p:cNvGrpSpPr/>
        <p:nvPr/>
      </p:nvGrpSpPr>
      <p:grpSpPr>
        <a:xfrm>
          <a:off x="0" y="0"/>
          <a:ext cx="0" cy="0"/>
        </a:xfrm>
      </p:grpSpPr>
      <p:sp>
        <p:nvSpPr>
          <p:cNvPr id="2" name="Title 1"/>
          <p:cNvSpPr>
            <a:spLocks noGrp="1"/>
          </p:cNvSpPr>
          <p:nvPr>
            <p:ph type="title"/>
          </p:nvPr>
        </p:nvSpPr>
        <p:spPr>
          <a:xfrm>
            <a:off x="357211" y="1812925"/>
            <a:ext cx="8415313" cy="973133"/>
          </a:xfrm>
        </p:spPr>
        <p:txBody>
          <a:bodyPr anchor="t">
            <a:noAutofit/>
          </a:bodyPr>
          <a:lstStyle>
            <a:lvl1pPr algn="l">
              <a:defRPr sz="6000" b="0" cap="none" baseline="0">
                <a:solidFill>
                  <a:schemeClr val="accent1"/>
                </a:solidFill>
              </a:defRPr>
            </a:lvl1pPr>
          </a:lstStyle>
          <a:p>
            <a:r>
              <a:rPr lang="en-US" smtClean="0"/>
              <a:t>Click to edit Master title style</a:t>
            </a:r>
            <a:endParaRPr lang="en-GB"/>
          </a:p>
        </p:txBody>
      </p:sp>
      <p:sp>
        <p:nvSpPr>
          <p:cNvPr id="11"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solidFill>
                  <a:prstClr val="white"/>
                </a:solidFill>
              </a:rPr>
              <a:t>‹#›</a:t>
            </a:fld>
            <a:endParaRPr lang="en-GB">
              <a:solidFill>
                <a:prstClr val="white"/>
              </a:solidFill>
            </a:endParaRPr>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white"/>
                </a:solidFill>
              </a:rPr>
              <a:t>©2014. For information, contact [Legal name and branch name]. (Go Header &amp; Footer to edit this text)</a:t>
            </a:r>
            <a:endParaRPr lang="en-GB">
              <a:solidFill>
                <a:prstClr val="white"/>
              </a:solidFill>
            </a:endParaRPr>
          </a:p>
        </p:txBody>
      </p:sp>
      <p:sp>
        <p:nvSpPr>
          <p:cNvPr id="6" name="Text Placeholder 5"/>
          <p:cNvSpPr>
            <a:spLocks noGrp="1"/>
          </p:cNvSpPr>
          <p:nvPr>
            <p:ph type="body" sz="quarter" idx="10"/>
          </p:nvPr>
        </p:nvSpPr>
        <p:spPr>
          <a:xfrm>
            <a:off x="357188" y="2787770"/>
            <a:ext cx="8429654" cy="3200080"/>
          </a:xfrm>
        </p:spPr>
        <p:txBody>
          <a:bodyPr>
            <a:noAutofit/>
          </a:bodyPr>
          <a:lstStyle>
            <a:lvl1pPr marL="0" indent="0">
              <a:buNone/>
              <a:defRPr sz="600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3355640281"/>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Slide with Image 1">
    <p:bg>
      <p:bgPr>
        <a:solidFill>
          <a:schemeClr val="bg1"/>
        </a:solidFill>
        <a:effectLst/>
      </p:bgPr>
    </p:bg>
    <p:spTree>
      <p:nvGrpSpPr>
        <p:cNvPr id="1" name=""/>
        <p:cNvGrpSpPr/>
        <p:nvPr/>
      </p:nvGrpSpPr>
      <p:grpSpPr>
        <a:xfrm>
          <a:off x="0" y="0"/>
          <a:ext cx="0" cy="0"/>
        </a:xfrm>
      </p:grpSpPr>
      <p:sp>
        <p:nvSpPr>
          <p:cNvPr id="2" name="Title 1"/>
          <p:cNvSpPr>
            <a:spLocks noGrp="1"/>
          </p:cNvSpPr>
          <p:nvPr>
            <p:ph type="title"/>
          </p:nvPr>
        </p:nvSpPr>
        <p:spPr>
          <a:xfrm>
            <a:off x="366736" y="1812925"/>
            <a:ext cx="8348667" cy="758819"/>
          </a:xfrm>
        </p:spPr>
        <p:txBody>
          <a:bodyPr anchor="t">
            <a:noAutofit/>
          </a:bodyPr>
          <a:lstStyle>
            <a:lvl1pPr algn="l">
              <a:defRPr sz="4800" b="0" cap="none" baseline="0">
                <a:solidFill>
                  <a:schemeClr val="accent2"/>
                </a:solidFill>
              </a:defRPr>
            </a:lvl1pPr>
          </a:lstStyle>
          <a:p>
            <a:r>
              <a:rPr lang="en-US" smtClean="0"/>
              <a:t>Click to edit Master title style</a:t>
            </a:r>
            <a:endParaRPr lang="en-GB"/>
          </a:p>
        </p:txBody>
      </p:sp>
      <p:sp>
        <p:nvSpPr>
          <p:cNvPr id="11"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5"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6" name="Text Placeholder 5"/>
          <p:cNvSpPr>
            <a:spLocks noGrp="1"/>
          </p:cNvSpPr>
          <p:nvPr>
            <p:ph type="body" sz="quarter" idx="10"/>
          </p:nvPr>
        </p:nvSpPr>
        <p:spPr>
          <a:xfrm>
            <a:off x="366737" y="2571744"/>
            <a:ext cx="8348667" cy="3200080"/>
          </a:xfrm>
        </p:spPr>
        <p:txBody>
          <a:bodyPr>
            <a:noAutofit/>
          </a:bodyPr>
          <a:lstStyle>
            <a:lvl1pPr marL="0" indent="0">
              <a:buNone/>
              <a:defRPr sz="4800">
                <a:solidFill>
                  <a:srgbClr val="575757"/>
                </a:solidFill>
              </a:defRPr>
            </a:lvl1pPr>
          </a:lstStyle>
          <a:p>
            <a:pPr lvl="0"/>
            <a:r>
              <a:rPr lang="en-US" smtClean="0"/>
              <a:t>Click to edit Master text styles</a:t>
            </a:r>
          </a:p>
        </p:txBody>
      </p:sp>
    </p:spTree>
    <p:extLst>
      <p:ext uri="{BB962C8B-B14F-4D97-AF65-F5344CB8AC3E}">
        <p14:creationId xmlns:p14="http://schemas.microsoft.com/office/powerpoint/2010/main" val="529063602"/>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Slide with Image 2">
    <p:bg>
      <p:bgPr>
        <a:solidFill>
          <a:schemeClr val="bg1"/>
        </a:solidFill>
        <a:effectLst/>
      </p:bgPr>
    </p:bg>
    <p:spTree>
      <p:nvGrpSpPr>
        <p:cNvPr id="1" name=""/>
        <p:cNvGrpSpPr/>
        <p:nvPr/>
      </p:nvGrpSpPr>
      <p:grpSpPr>
        <a:xfrm>
          <a:off x="0" y="0"/>
          <a:ext cx="0" cy="0"/>
        </a:xfrm>
      </p:grpSpPr>
      <p:sp>
        <p:nvSpPr>
          <p:cNvPr id="2" name="Title 1"/>
          <p:cNvSpPr>
            <a:spLocks noGrp="1"/>
          </p:cNvSpPr>
          <p:nvPr>
            <p:ph type="title"/>
          </p:nvPr>
        </p:nvSpPr>
        <p:spPr>
          <a:xfrm>
            <a:off x="366737" y="1812925"/>
            <a:ext cx="2776504" cy="544505"/>
          </a:xfrm>
        </p:spPr>
        <p:txBody>
          <a:bodyPr anchor="t">
            <a:noAutofit/>
          </a:bodyPr>
          <a:lstStyle>
            <a:lvl1pPr algn="l">
              <a:defRPr sz="3600" b="0" cap="none" baseline="0">
                <a:solidFill>
                  <a:schemeClr val="accent2"/>
                </a:solidFill>
              </a:defRPr>
            </a:lvl1pPr>
          </a:lstStyle>
          <a:p>
            <a:r>
              <a:rPr lang="en-US" smtClean="0"/>
              <a:t>Click to edit Master title style</a:t>
            </a:r>
            <a:endParaRPr lang="en-GB"/>
          </a:p>
        </p:txBody>
      </p:sp>
      <p:sp>
        <p:nvSpPr>
          <p:cNvPr id="11"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5"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
        <p:nvSpPr>
          <p:cNvPr id="6" name="Text Placeholder 5"/>
          <p:cNvSpPr>
            <a:spLocks noGrp="1"/>
          </p:cNvSpPr>
          <p:nvPr>
            <p:ph type="body" sz="quarter" idx="10"/>
          </p:nvPr>
        </p:nvSpPr>
        <p:spPr>
          <a:xfrm>
            <a:off x="366737" y="2374056"/>
            <a:ext cx="2776503" cy="3555274"/>
          </a:xfrm>
        </p:spPr>
        <p:txBody>
          <a:bodyPr>
            <a:noAutofit/>
          </a:bodyPr>
          <a:lstStyle>
            <a:lvl1pPr marL="0" indent="0">
              <a:buNone/>
              <a:defRPr sz="3600">
                <a:solidFill>
                  <a:srgbClr val="575757"/>
                </a:solidFill>
              </a:defRPr>
            </a:lvl1pPr>
          </a:lstStyle>
          <a:p>
            <a:pPr lvl="0"/>
            <a:r>
              <a:rPr lang="en-US" smtClean="0"/>
              <a:t>Click to edit Master text styles</a:t>
            </a:r>
          </a:p>
        </p:txBody>
      </p:sp>
    </p:spTree>
    <p:extLst>
      <p:ext uri="{BB962C8B-B14F-4D97-AF65-F5344CB8AC3E}">
        <p14:creationId xmlns:p14="http://schemas.microsoft.com/office/powerpoint/2010/main" val="1829987968"/>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Disclaimer">
    <p:spTree>
      <p:nvGrpSpPr>
        <p:cNvPr id="1" name=""/>
        <p:cNvGrpSpPr/>
        <p:nvPr/>
      </p:nvGrpSpPr>
      <p:grpSpPr>
        <a:xfrm>
          <a:off x="0" y="0"/>
          <a:ext cx="0" cy="0"/>
        </a:xfrm>
      </p:grpSpPr>
      <p:sp>
        <p:nvSpPr>
          <p:cNvPr id="12" name="Slide Number Placeholder 7"/>
          <p:cNvSpPr>
            <a:spLocks noGrp="1"/>
          </p:cNvSpPr>
          <p:nvPr>
            <p:ph type="sldNum" sz="quarter" idx="4"/>
          </p:nvPr>
        </p:nvSpPr>
        <p:spPr>
          <a:xfrm>
            <a:off x="7971996" y="6407835"/>
            <a:ext cx="792088" cy="252000"/>
          </a:xfrm>
          <a:prstGeom prst="rect">
            <a:avLst/>
          </a:prstGeom>
        </p:spPr>
        <p:txBody>
          <a:bodyPr vert="horz" lIns="0" tIns="0" rIns="0" bIns="0" rtlCol="0" anchor="ctr" anchorCtr="0"/>
          <a:lstStyle>
            <a:defPPr>
              <a:defRPr lang="en-US"/>
            </a:defPPr>
            <a:lvl1pPr marL="0" algn="r"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5CC1D26-A9BD-4BDE-BDD9-08EDBAE96860}" type="slidenum">
              <a:rPr lang="en-GB" smtClean="0"/>
              <a:t>‹#›</a:t>
            </a:fld>
            <a:endParaRPr lang="en-GB"/>
          </a:p>
        </p:txBody>
      </p:sp>
      <p:sp>
        <p:nvSpPr>
          <p:cNvPr id="7" name="Footer Placeholder 4"/>
          <p:cNvSpPr>
            <a:spLocks noGrp="1"/>
          </p:cNvSpPr>
          <p:nvPr>
            <p:ph type="ftr" sz="quarter" idx="3"/>
          </p:nvPr>
        </p:nvSpPr>
        <p:spPr>
          <a:xfrm>
            <a:off x="370113" y="6407835"/>
            <a:ext cx="7559473" cy="252000"/>
          </a:xfrm>
          <a:prstGeom prst="rect">
            <a:avLst/>
          </a:prstGeom>
        </p:spPr>
        <p:txBody>
          <a:bodyPr vert="horz" lIns="0" tIns="0" rIns="0" bIns="0" rtlCol="0" anchor="ctr" anchorCtr="0"/>
          <a:lstStyle>
            <a:defPPr>
              <a:defRPr lang="en-US"/>
            </a:defPPr>
            <a:lvl1pPr marL="0" algn="l" defTabSz="914400" rtl="0" eaLnBrk="1" latinLnBrk="0" hangingPunct="1">
              <a:defRPr sz="800" b="0" kern="1200">
                <a:solidFill>
                  <a:srgbClr val="8C8C8C"/>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©2014. For information, contact [Legal name and branch name]. (Go Header &amp; Footer to edit this text)</a:t>
            </a:r>
            <a:endParaRPr lang="en-GB"/>
          </a:p>
        </p:txBody>
      </p:sp>
    </p:spTree>
    <p:extLst>
      <p:ext uri="{BB962C8B-B14F-4D97-AF65-F5344CB8AC3E}">
        <p14:creationId xmlns:p14="http://schemas.microsoft.com/office/powerpoint/2010/main" val="1437599664"/>
      </p:ext>
    </p:extLst>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3_Title Slide">
    <p:bg>
      <p:bgPr>
        <a:solidFill>
          <a:schemeClr val="bg1"/>
        </a:solidFill>
        <a:effectLst/>
      </p:bgPr>
    </p:bg>
    <p:spTree>
      <p:nvGrpSpPr>
        <p:cNvPr id="1" name=""/>
        <p:cNvGrpSpPr/>
        <p:nvPr/>
      </p:nvGrpSpPr>
      <p:grpSpPr>
        <a:xfrm>
          <a:off x="0" y="0"/>
          <a:ext cx="0" cy="0"/>
        </a:xfrm>
      </p:grpSpPr>
      <p:graphicFrame>
        <p:nvGraphicFramePr>
          <p:cNvPr id="24" name="Rectangle 2" hidden="1"/>
          <p:cNvGraphicFramePr>
            <a:graphicFrameLocks noChangeAspect="1"/>
          </p:cNvGraphicFramePr>
          <p:nvPr userDrawn="1">
            <p:custDataLst>
              <p:tags r:id="rId1"/>
            </p:custDataLst>
            <p:extLst/>
          </p:nvPr>
        </p:nvGraphicFramePr>
        <p:xfrm>
          <a:off x="0" y="0"/>
          <a:ext cx="146538" cy="158750"/>
        </p:xfrm>
        <a:graphic>
          <a:graphicData uri="http://schemas.openxmlformats.org/presentationml/2006/ole">
            <mc:AlternateContent>
              <mc:Choice xmlns:v="urn:schemas-microsoft-com:vml" Requires="v">
                <p:oleObj spid="_x0000_s1040" name="think-cell Slide" r:id="rId2" imgW="146538" imgH="158750" progId="TCLayout.ActiveDocument.1">
                  <p:embed/>
                </p:oleObj>
              </mc:Choice>
              <mc:Fallback>
                <p:oleObj name="think-cell Slide" r:id="rId2" imgW="146538" imgH="158750"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46538" cy="158750"/>
                      </a:xfrm>
                      <a:prstGeom prst="rect">
                        <a:avLst/>
                      </a:prstGeom>
                      <a:noFill/>
                      <a:ln>
                        <a:noFill/>
                      </a:ln>
                    </p:spPr>
                  </p:pic>
                </p:oleObj>
              </mc:Fallback>
            </mc:AlternateContent>
          </a:graphicData>
        </a:graphic>
      </p:graphicFrame>
      <p:pic>
        <p:nvPicPr>
          <p:cNvPr id="25" name="Picture 5" descr="Deloittelogo_RGB"/>
          <p:cNvPicPr>
            <a:picLocks noChangeAspect="1" noChangeArrowheads="1"/>
          </p:cNvPicPr>
          <p:nvPr userDrawn="1">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413139" y="360363"/>
            <a:ext cx="2072054"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6" name="Text Placeholder 2"/>
          <p:cNvSpPr>
            <a:spLocks noGrp="1"/>
          </p:cNvSpPr>
          <p:nvPr>
            <p:ph type="subTitle" idx="1"/>
            <p:custDataLst>
              <p:tags r:id="rId6"/>
            </p:custDataLst>
          </p:nvPr>
        </p:nvSpPr>
        <p:spPr>
          <a:xfrm>
            <a:off x="413138" y="5945407"/>
            <a:ext cx="4740104" cy="260969"/>
          </a:xfrm>
          <a:prstGeom prst="rect">
            <a:avLst/>
          </a:prstGeom>
        </p:spPr>
        <p:txBody>
          <a:bodyPr lIns="0" tIns="0" rIns="0" bIns="0">
            <a:spAutoFit/>
          </a:bodyPr>
          <a:lstStyle>
            <a:lvl1pPr marL="0" indent="0" eaLnBrk="1" hangingPunct="1">
              <a:lnSpc>
                <a:spcPct val="106000"/>
              </a:lnSpc>
              <a:spcBef>
                <a:spcPct val="15000"/>
              </a:spcBef>
              <a:buFont typeface="Wingdings 2" pitchFamily="18" charset="2"/>
              <a:buNone/>
              <a:defRPr sz="1600" b="1" smtClean="0">
                <a:solidFill>
                  <a:srgbClr val="002060"/>
                </a:solidFill>
                <a:latin typeface="Calibri" pitchFamily="34" charset="0"/>
                <a:ea typeface="华文楷体" pitchFamily="2" charset="-122"/>
                <a:cs typeface="Calibri" pitchFamily="34" charset="0"/>
              </a:defRPr>
            </a:lvl1pPr>
          </a:lstStyle>
          <a:p>
            <a:r>
              <a:rPr lang="en-US" noProof="0" smtClean="0"/>
              <a:t>Click to edit Master subtitle style</a:t>
            </a:r>
            <a:endParaRPr lang="en-US" noProof="0"/>
          </a:p>
        </p:txBody>
      </p:sp>
      <p:sp>
        <p:nvSpPr>
          <p:cNvPr id="110" name="Title Placeholder 1"/>
          <p:cNvSpPr>
            <a:spLocks noGrp="1"/>
          </p:cNvSpPr>
          <p:nvPr>
            <p:ph type="ctrTitle"/>
            <p:custDataLst>
              <p:tags r:id="rId7"/>
            </p:custDataLst>
          </p:nvPr>
        </p:nvSpPr>
        <p:spPr>
          <a:xfrm>
            <a:off x="413132" y="2588397"/>
            <a:ext cx="6314548" cy="359073"/>
          </a:xfrm>
          <a:prstGeom prst="rect">
            <a:avLst/>
          </a:prstGeom>
        </p:spPr>
        <p:txBody>
          <a:bodyPr/>
          <a:lstStyle>
            <a:lvl1pPr marL="0" marR="0" indent="0" defTabSz="957684" rtl="0" eaLnBrk="0" fontAlgn="base" latinLnBrk="0" hangingPunct="0">
              <a:lnSpc>
                <a:spcPts val="2799"/>
              </a:lnSpc>
              <a:spcBef>
                <a:spcPct val="0"/>
              </a:spcBef>
              <a:spcAft>
                <a:spcPct val="0"/>
              </a:spcAft>
              <a:defRPr sz="3600" b="1">
                <a:solidFill>
                  <a:schemeClr val="tx2"/>
                </a:solidFill>
                <a:latin typeface="Calibri" pitchFamily="34" charset="0"/>
                <a:ea typeface="华文楷体" pitchFamily="2" charset="-122"/>
                <a:cs typeface="Calibri" pitchFamily="34" charset="0"/>
              </a:defRPr>
            </a:lvl1pPr>
          </a:lstStyle>
          <a:p>
            <a:pPr lvl="0"/>
            <a:r>
              <a:rPr lang="en-US" noProof="0" smtClean="0"/>
              <a:t>Click to edit Master title style</a:t>
            </a:r>
          </a:p>
        </p:txBody>
      </p:sp>
    </p:spTree>
    <p:extLst>
      <p:ext uri="{BB962C8B-B14F-4D97-AF65-F5344CB8AC3E}">
        <p14:creationId xmlns:p14="http://schemas.microsoft.com/office/powerpoint/2010/main" val="358099100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tags" Target="../tags/tag10.xml" /><Relationship Id="rId28" Type="http://schemas.openxmlformats.org/officeDocument/2006/relationships/oleObject" Target="../embeddings/oleObject1.bin" TargetMode="Internal" /><Relationship Id="rId29" Type="http://schemas.openxmlformats.org/officeDocument/2006/relationships/image" Target="../media/image4.emf" /><Relationship Id="rId3" Type="http://schemas.openxmlformats.org/officeDocument/2006/relationships/slideLayout" Target="../slideLayouts/slideLayout14.xml" /><Relationship Id="rId30" Type="http://schemas.openxmlformats.org/officeDocument/2006/relationships/vmlDrawing" Target="../drawings/vmlDrawing4.vml"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graphicFrame>
        <p:nvGraphicFramePr>
          <p:cNvPr id="2" name="对象 1" hidden="1"/>
          <p:cNvGraphicFramePr>
            <a:graphicFrameLocks noChangeAspect="1"/>
          </p:cNvGraphicFramePr>
          <p:nvPr userDrawn="1">
            <p:custDataLst>
              <p:tags r:id="rId27"/>
            </p:custDataLst>
            <p:extLst/>
          </p:nvPr>
        </p:nvGraphicFramePr>
        <p:xfrm>
          <a:off x="1588" y="1588"/>
          <a:ext cx="1587" cy="1587"/>
        </p:xfrm>
        <a:graphic>
          <a:graphicData uri="http://schemas.openxmlformats.org/presentationml/2006/ole">
            <mc:AlternateContent>
              <mc:Choice xmlns:v="urn:schemas-microsoft-com:vml" Requires="v">
                <p:oleObj spid="_x0000_s1041" name="think-cell Slide" r:id="rId28" imgW="470" imgH="469" progId="TCLayout.ActiveDocument.1">
                  <p:embed/>
                </p:oleObj>
              </mc:Choice>
              <mc:Fallback>
                <p:oleObj name="think-cell Slide" r:id="rId28" imgW="470" imgH="469" progId="TCLayout.ActiveDocument.1">
                  <p:embed/>
                  <p:pic>
                    <p:nvPicPr>
                      <p:cNvPr id="0" name="OLE substitute image"/>
                      <p:cNvPicPr/>
                      <p:nvPr/>
                    </p:nvPicPr>
                    <p:blipFill>
                      <a:blip r:embed="rId29"/>
                      <a:stretch>
                        <a:fillRect/>
                      </a:stretch>
                    </p:blipFill>
                    <p:spPr>
                      <a:xfrm>
                        <a:off x="1588" y="1588"/>
                        <a:ext cx="1587" cy="1587"/>
                      </a:xfrm>
                      <a:prstGeom prst="rect">
                        <a:avLst/>
                      </a:prstGeom>
                    </p:spPr>
                  </p:pic>
                </p:oleObj>
              </mc:Fallback>
            </mc:AlternateContent>
          </a:graphicData>
        </a:graphic>
      </p:graphicFrame>
      <p:sp>
        <p:nvSpPr>
          <p:cNvPr id="1026" name="Rectangle 2"/>
          <p:cNvSpPr>
            <a:spLocks noGrp="1" noChangeArrowheads="1"/>
          </p:cNvSpPr>
          <p:nvPr>
            <p:ph type="title"/>
          </p:nvPr>
        </p:nvSpPr>
        <p:spPr bwMode="auto">
          <a:xfrm>
            <a:off x="492375" y="381000"/>
            <a:ext cx="81592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zh-CN" smtClean="0"/>
              <a:t>Click to edit </a:t>
            </a:r>
            <a:br>
              <a:rPr lang="en-US" altLang="zh-CN" smtClean="0"/>
            </a:br>
            <a:r>
              <a:rPr lang="en-US" altLang="zh-CN" smtClean="0"/>
              <a:t>Master title style</a:t>
            </a:r>
          </a:p>
        </p:txBody>
      </p:sp>
      <p:sp>
        <p:nvSpPr>
          <p:cNvPr id="1027" name="Rectangle 3"/>
          <p:cNvSpPr>
            <a:spLocks noGrp="1" noChangeArrowheads="1"/>
          </p:cNvSpPr>
          <p:nvPr>
            <p:ph type="body" idx="1"/>
          </p:nvPr>
        </p:nvSpPr>
        <p:spPr bwMode="auto">
          <a:xfrm>
            <a:off x="492375" y="1295400"/>
            <a:ext cx="8159262"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
        <p:nvSpPr>
          <p:cNvPr id="6" name="bmkCopyright"/>
          <p:cNvSpPr txBox="1"/>
          <p:nvPr userDrawn="1"/>
        </p:nvSpPr>
        <p:spPr>
          <a:xfrm>
            <a:off x="6977040" y="6597650"/>
            <a:ext cx="1808187" cy="126000"/>
          </a:xfrm>
          <a:prstGeom prst="rect">
            <a:avLst/>
          </a:prstGeom>
        </p:spPr>
        <p:txBody>
          <a:bodyPr vert="horz" wrap="none" lIns="0" tIns="0" rIns="0" bIns="0" rtlCol="0" anchor="b" anchorCtr="0">
            <a:noAutofit/>
          </a:bodyPr>
          <a:lstStyle>
            <a:defPPr>
              <a:defRPr lang="en-US"/>
            </a:defPPr>
            <a:lvl1pPr marL="0" marR="0" indent="0" algn="r" defTabSz="914400" rtl="0" eaLnBrk="0" fontAlgn="auto" latinLnBrk="0" hangingPunct="0">
              <a:lnSpc>
                <a:spcPct val="100000"/>
              </a:lnSpc>
              <a:spcBef>
                <a:spcPct val="0"/>
              </a:spcBef>
              <a:spcAft>
                <a:spcPct val="0"/>
              </a:spcAft>
              <a:buClrTx/>
              <a:buSzTx/>
              <a:buFontTx/>
              <a:buNone/>
              <a:defRPr sz="800" kern="1200">
                <a:solidFill>
                  <a:schemeClr val="accent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smtClean="0">
                <a:solidFill>
                  <a:srgbClr val="002776"/>
                </a:solidFill>
              </a:rPr>
              <a:t>©2016</a:t>
            </a:r>
            <a:r>
              <a:rPr lang="zh-CN" altLang="en-US" smtClean="0">
                <a:solidFill>
                  <a:srgbClr val="002776"/>
                </a:solidFill>
              </a:rPr>
              <a:t>。欲了解更多信息，请联系德勤管理咨询（上海）有限公司</a:t>
            </a:r>
            <a:endParaRPr lang="en-US">
              <a:solidFill>
                <a:srgbClr val="002776"/>
              </a:solidFill>
              <a:latin typeface="宋体" panose="02010600030101010101" pitchFamily="2" charset="-122"/>
              <a:ea typeface="宋体" panose="02010600030101010101" pitchFamily="2" charset="-122"/>
            </a:endParaRPr>
          </a:p>
        </p:txBody>
      </p:sp>
      <p:sp>
        <p:nvSpPr>
          <p:cNvPr id="3" name="Rectangle 2"/>
          <p:cNvSpPr/>
          <p:nvPr userDrawn="1"/>
        </p:nvSpPr>
        <p:spPr>
          <a:xfrm>
            <a:off x="8399417" y="0"/>
            <a:ext cx="744583" cy="304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667"/>
            <a:r>
              <a:rPr lang="zh-CN" altLang="en-US" sz="1200" b="1" smtClean="0">
                <a:solidFill>
                  <a:srgbClr val="FF0000"/>
                </a:solidFill>
              </a:rPr>
              <a:t>讨论稿</a:t>
            </a:r>
            <a:endParaRPr lang="en-US" sz="1200" b="1">
              <a:solidFill>
                <a:srgbClr val="FF0000"/>
              </a:solidFill>
            </a:endParaRPr>
          </a:p>
        </p:txBody>
      </p:sp>
    </p:spTree>
    <p:extLst>
      <p:ext uri="{BB962C8B-B14F-4D97-AF65-F5344CB8AC3E}">
        <p14:creationId xmlns:p14="http://schemas.microsoft.com/office/powerpoint/2010/main" val="12747756"/>
      </p:ext>
    </p:extLst>
  </p:cSld>
  <p:clrMap bg1="lt1" tx1="dk1" bg2="lt2" tx2="dk2" accent1="accent1" accent2="accent2" accent3="accent3" accent4="accent4" accent5="accent5" accent6="accent6" hlink="hlink" folHlink="folHlink"/>
  <p:sldLayoutIdLst>
    <p:sldLayoutId id="2147483660"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 id="2147483724" r:id="rId18"/>
    <p:sldLayoutId id="2147483725" r:id="rId19"/>
    <p:sldLayoutId id="2147483726" r:id="rId20"/>
    <p:sldLayoutId id="2147483727" r:id="rId21"/>
    <p:sldLayoutId id="2147483728" r:id="rId22"/>
    <p:sldLayoutId id="2147483729" r:id="rId23"/>
    <p:sldLayoutId id="2147483730" r:id="rId24"/>
    <p:sldLayoutId id="2147483731" r:id="rId25"/>
    <p:sldLayoutId id="2147483732" r:id="rId26"/>
  </p:sldLayoutIdLst>
  <p:transition/>
  <p:timing/>
  <p:hf hdr="0" dt="0"/>
  <p:txStyles>
    <p:titleStyle>
      <a:lvl1pPr algn="l" rtl="0" eaLnBrk="0" fontAlgn="base" hangingPunct="1">
        <a:lnSpc>
          <a:spcPct val="90000"/>
        </a:lnSpc>
        <a:spcBef>
          <a:spcPct val="0"/>
        </a:spcBef>
        <a:spcAft>
          <a:spcPct val="0"/>
        </a:spcAft>
        <a:defRPr sz="2100" b="1" baseline="0">
          <a:solidFill>
            <a:srgbClr val="336699"/>
          </a:solidFill>
          <a:latin typeface="Arial" pitchFamily="34" charset="0"/>
          <a:ea typeface="华文楷体" pitchFamily="2" charset="-122"/>
          <a:cs typeface="+mj-cs"/>
        </a:defRPr>
      </a:lvl1pPr>
      <a:lvl2pPr algn="l" rtl="0" eaLnBrk="0" fontAlgn="base" hangingPunct="0">
        <a:lnSpc>
          <a:spcPct val="90000"/>
        </a:lnSpc>
        <a:spcBef>
          <a:spcPct val="0"/>
        </a:spcBef>
        <a:spcAft>
          <a:spcPct val="0"/>
        </a:spcAft>
        <a:defRPr sz="2100" b="1">
          <a:solidFill>
            <a:srgbClr val="336699"/>
          </a:solidFill>
          <a:latin typeface="Verdana" pitchFamily="34" charset="0"/>
          <a:ea typeface="华文楷体" pitchFamily="2" charset="-122"/>
          <a:cs typeface="Arial Unicode MS" pitchFamily="34" charset="-122"/>
        </a:defRPr>
      </a:lvl2pPr>
      <a:lvl3pPr algn="l" rtl="0" eaLnBrk="0" fontAlgn="base" hangingPunct="0">
        <a:lnSpc>
          <a:spcPct val="90000"/>
        </a:lnSpc>
        <a:spcBef>
          <a:spcPct val="0"/>
        </a:spcBef>
        <a:spcAft>
          <a:spcPct val="0"/>
        </a:spcAft>
        <a:defRPr sz="2100" b="1">
          <a:solidFill>
            <a:srgbClr val="336699"/>
          </a:solidFill>
          <a:latin typeface="Verdana" pitchFamily="34" charset="0"/>
          <a:ea typeface="华文楷体" pitchFamily="2" charset="-122"/>
          <a:cs typeface="Arial Unicode MS" pitchFamily="34" charset="-122"/>
        </a:defRPr>
      </a:lvl3pPr>
      <a:lvl4pPr algn="l" rtl="0" eaLnBrk="0" fontAlgn="base" hangingPunct="0">
        <a:lnSpc>
          <a:spcPct val="90000"/>
        </a:lnSpc>
        <a:spcBef>
          <a:spcPct val="0"/>
        </a:spcBef>
        <a:spcAft>
          <a:spcPct val="0"/>
        </a:spcAft>
        <a:defRPr sz="2100" b="1">
          <a:solidFill>
            <a:srgbClr val="336699"/>
          </a:solidFill>
          <a:latin typeface="Verdana" pitchFamily="34" charset="0"/>
          <a:ea typeface="华文楷体" pitchFamily="2" charset="-122"/>
          <a:cs typeface="Arial Unicode MS" pitchFamily="34" charset="-122"/>
        </a:defRPr>
      </a:lvl4pPr>
      <a:lvl5pPr algn="l" rtl="0" eaLnBrk="0" fontAlgn="base" hangingPunct="0">
        <a:lnSpc>
          <a:spcPct val="90000"/>
        </a:lnSpc>
        <a:spcBef>
          <a:spcPct val="0"/>
        </a:spcBef>
        <a:spcAft>
          <a:spcPct val="0"/>
        </a:spcAft>
        <a:defRPr sz="2100" b="1">
          <a:solidFill>
            <a:srgbClr val="336699"/>
          </a:solidFill>
          <a:latin typeface="Verdana" pitchFamily="34" charset="0"/>
          <a:ea typeface="华文楷体" pitchFamily="2" charset="-122"/>
          <a:cs typeface="Arial Unicode MS" pitchFamily="34" charset="-122"/>
        </a:defRPr>
      </a:lvl5pPr>
      <a:lvl6pPr marL="478908" algn="l" rtl="0" fontAlgn="base">
        <a:lnSpc>
          <a:spcPct val="90000"/>
        </a:lnSpc>
        <a:spcBef>
          <a:spcPct val="0"/>
        </a:spcBef>
        <a:spcAft>
          <a:spcPct val="0"/>
        </a:spcAft>
        <a:defRPr sz="2100" b="1">
          <a:solidFill>
            <a:srgbClr val="336699"/>
          </a:solidFill>
          <a:latin typeface="Verdana" pitchFamily="34" charset="0"/>
          <a:ea typeface="华文楷体" pitchFamily="2" charset="-122"/>
          <a:cs typeface="Arial Unicode MS" pitchFamily="34" charset="-122"/>
        </a:defRPr>
      </a:lvl6pPr>
      <a:lvl7pPr marL="957816" algn="l" rtl="0" fontAlgn="base">
        <a:lnSpc>
          <a:spcPct val="90000"/>
        </a:lnSpc>
        <a:spcBef>
          <a:spcPct val="0"/>
        </a:spcBef>
        <a:spcAft>
          <a:spcPct val="0"/>
        </a:spcAft>
        <a:defRPr sz="2100" b="1">
          <a:solidFill>
            <a:srgbClr val="336699"/>
          </a:solidFill>
          <a:latin typeface="Verdana" pitchFamily="34" charset="0"/>
          <a:ea typeface="华文楷体" pitchFamily="2" charset="-122"/>
          <a:cs typeface="Arial Unicode MS" pitchFamily="34" charset="-122"/>
        </a:defRPr>
      </a:lvl7pPr>
      <a:lvl8pPr marL="1436724" algn="l" rtl="0" fontAlgn="base">
        <a:lnSpc>
          <a:spcPct val="90000"/>
        </a:lnSpc>
        <a:spcBef>
          <a:spcPct val="0"/>
        </a:spcBef>
        <a:spcAft>
          <a:spcPct val="0"/>
        </a:spcAft>
        <a:defRPr sz="2100" b="1">
          <a:solidFill>
            <a:srgbClr val="336699"/>
          </a:solidFill>
          <a:latin typeface="Verdana" pitchFamily="34" charset="0"/>
          <a:ea typeface="华文楷体" pitchFamily="2" charset="-122"/>
          <a:cs typeface="Arial Unicode MS" pitchFamily="34" charset="-122"/>
        </a:defRPr>
      </a:lvl8pPr>
      <a:lvl9pPr marL="1915631" algn="l" rtl="0" fontAlgn="base">
        <a:lnSpc>
          <a:spcPct val="90000"/>
        </a:lnSpc>
        <a:spcBef>
          <a:spcPct val="0"/>
        </a:spcBef>
        <a:spcAft>
          <a:spcPct val="0"/>
        </a:spcAft>
        <a:defRPr sz="2100" b="1">
          <a:solidFill>
            <a:srgbClr val="336699"/>
          </a:solidFill>
          <a:latin typeface="Verdana" pitchFamily="34" charset="0"/>
          <a:ea typeface="华文楷体" pitchFamily="2" charset="-122"/>
          <a:cs typeface="Arial Unicode MS" pitchFamily="34" charset="-122"/>
        </a:defRPr>
      </a:lvl9pPr>
    </p:titleStyle>
    <p:bodyStyle>
      <a:lvl1pPr marL="238125" indent="-238125" algn="l" rtl="0" eaLnBrk="0" fontAlgn="base" hangingPunct="0">
        <a:spcBef>
          <a:spcPct val="50000"/>
        </a:spcBef>
        <a:spcAft>
          <a:spcPct val="0"/>
        </a:spcAft>
        <a:buClr>
          <a:srgbClr val="9CD100"/>
        </a:buClr>
        <a:buSzPct val="120000"/>
        <a:buFont typeface="Wingdings" pitchFamily="2" charset="2"/>
        <a:buChar char="§"/>
        <a:defRPr baseline="0">
          <a:solidFill>
            <a:schemeClr val="tx1"/>
          </a:solidFill>
          <a:latin typeface="Arial" pitchFamily="34" charset="0"/>
          <a:ea typeface="华文楷体" pitchFamily="2" charset="-122"/>
          <a:cs typeface="+mn-cs"/>
        </a:defRPr>
      </a:lvl1pPr>
      <a:lvl2pPr marL="595313" indent="-236538" algn="l" rtl="0" eaLnBrk="0" fontAlgn="base" hangingPunct="0">
        <a:spcBef>
          <a:spcPct val="40000"/>
        </a:spcBef>
        <a:spcAft>
          <a:spcPct val="0"/>
        </a:spcAft>
        <a:buClr>
          <a:schemeClr val="hlink"/>
        </a:buClr>
        <a:buChar char="•"/>
        <a:defRPr sz="1600" baseline="0">
          <a:solidFill>
            <a:schemeClr val="tx1"/>
          </a:solidFill>
          <a:latin typeface="Arial" pitchFamily="34" charset="0"/>
          <a:ea typeface="华文楷体" pitchFamily="2" charset="-122"/>
          <a:cs typeface="+mn-cs"/>
        </a:defRPr>
      </a:lvl2pPr>
      <a:lvl3pPr marL="895350" indent="-177800" algn="l" rtl="0" eaLnBrk="0" fontAlgn="base" hangingPunct="0">
        <a:spcBef>
          <a:spcPct val="30000"/>
        </a:spcBef>
        <a:spcAft>
          <a:spcPct val="0"/>
        </a:spcAft>
        <a:buClr>
          <a:schemeClr val="tx1"/>
        </a:buClr>
        <a:buFont typeface="Verdana" pitchFamily="34" charset="0"/>
        <a:buChar char="–"/>
        <a:defRPr sz="1500" baseline="0">
          <a:solidFill>
            <a:schemeClr val="tx1"/>
          </a:solidFill>
          <a:latin typeface="Arial" pitchFamily="34" charset="0"/>
          <a:ea typeface="华文楷体" pitchFamily="2" charset="-122"/>
          <a:cs typeface="+mn-cs"/>
        </a:defRPr>
      </a:lvl3pPr>
      <a:lvl4pPr marL="1193800" indent="-177800" algn="l" rtl="0" eaLnBrk="0" fontAlgn="base" hangingPunct="0">
        <a:spcBef>
          <a:spcPct val="20000"/>
        </a:spcBef>
        <a:spcAft>
          <a:spcPct val="0"/>
        </a:spcAft>
        <a:buFont typeface="Wingdings" pitchFamily="2" charset="2"/>
        <a:buChar char="Ø"/>
        <a:defRPr sz="1300" baseline="0">
          <a:solidFill>
            <a:schemeClr val="tx1"/>
          </a:solidFill>
          <a:latin typeface="Arial" pitchFamily="34" charset="0"/>
          <a:ea typeface="华文楷体" pitchFamily="2" charset="-122"/>
          <a:cs typeface="+mn-cs"/>
        </a:defRPr>
      </a:lvl4pPr>
      <a:lvl5pPr marL="1493838" indent="-177800" algn="l" rtl="0" eaLnBrk="0" fontAlgn="base" hangingPunct="0">
        <a:spcBef>
          <a:spcPct val="0"/>
        </a:spcBef>
        <a:spcAft>
          <a:spcPct val="0"/>
        </a:spcAft>
        <a:buSzPct val="90000"/>
        <a:buChar char="•"/>
        <a:defRPr sz="1300" baseline="0">
          <a:solidFill>
            <a:schemeClr val="tx1"/>
          </a:solidFill>
          <a:latin typeface="Arial" pitchFamily="34" charset="0"/>
          <a:ea typeface="华文楷体" pitchFamily="2" charset="-122"/>
          <a:cs typeface="+mn-cs"/>
        </a:defRPr>
      </a:lvl5pPr>
      <a:lvl6pPr marL="1973832" indent="-179590" algn="l" rtl="0" fontAlgn="base">
        <a:spcBef>
          <a:spcPct val="0"/>
        </a:spcBef>
        <a:spcAft>
          <a:spcPct val="0"/>
        </a:spcAft>
        <a:buSzPct val="90000"/>
        <a:buChar char="•"/>
        <a:defRPr sz="1300">
          <a:solidFill>
            <a:schemeClr val="tx1"/>
          </a:solidFill>
          <a:latin typeface="+mn-lt"/>
          <a:ea typeface="+mn-ea"/>
          <a:cs typeface="+mn-cs"/>
        </a:defRPr>
      </a:lvl6pPr>
      <a:lvl7pPr marL="2452740" indent="-179590" algn="l" rtl="0" fontAlgn="base">
        <a:spcBef>
          <a:spcPct val="0"/>
        </a:spcBef>
        <a:spcAft>
          <a:spcPct val="0"/>
        </a:spcAft>
        <a:buSzPct val="90000"/>
        <a:buChar char="•"/>
        <a:defRPr sz="1300">
          <a:solidFill>
            <a:schemeClr val="tx1"/>
          </a:solidFill>
          <a:latin typeface="+mn-lt"/>
          <a:ea typeface="+mn-ea"/>
          <a:cs typeface="+mn-cs"/>
        </a:defRPr>
      </a:lvl7pPr>
      <a:lvl8pPr marL="2931648" indent="-179590" algn="l" rtl="0" fontAlgn="base">
        <a:spcBef>
          <a:spcPct val="0"/>
        </a:spcBef>
        <a:spcAft>
          <a:spcPct val="0"/>
        </a:spcAft>
        <a:buSzPct val="90000"/>
        <a:buChar char="•"/>
        <a:defRPr sz="1300">
          <a:solidFill>
            <a:schemeClr val="tx1"/>
          </a:solidFill>
          <a:latin typeface="+mn-lt"/>
          <a:ea typeface="+mn-ea"/>
          <a:cs typeface="+mn-cs"/>
        </a:defRPr>
      </a:lvl8pPr>
      <a:lvl9pPr marL="3410556" indent="-179590" algn="l" rtl="0" fontAlgn="base">
        <a:spcBef>
          <a:spcPct val="0"/>
        </a:spcBef>
        <a:spcAft>
          <a:spcPct val="0"/>
        </a:spcAft>
        <a:buSzPct val="90000"/>
        <a:buChar char="•"/>
        <a:defRPr sz="1300">
          <a:solidFill>
            <a:schemeClr val="tx1"/>
          </a:solidFill>
          <a:latin typeface="+mn-lt"/>
          <a:ea typeface="+mn-ea"/>
          <a:cs typeface="+mn-cs"/>
        </a:defRPr>
      </a:lvl9pPr>
    </p:bodyStyle>
    <p:otherStyle>
      <a:defPPr>
        <a:defRPr lang="en-US"/>
      </a:defPPr>
      <a:lvl1pPr marL="0" algn="l" defTabSz="957816" rtl="0" eaLnBrk="1" latinLnBrk="0" hangingPunct="1">
        <a:defRPr sz="1900" kern="1200">
          <a:solidFill>
            <a:schemeClr val="tx1"/>
          </a:solidFill>
          <a:latin typeface="+mn-lt"/>
          <a:ea typeface="+mn-ea"/>
          <a:cs typeface="+mn-cs"/>
        </a:defRPr>
      </a:lvl1pPr>
      <a:lvl2pPr marL="478908" algn="l" defTabSz="957816" rtl="0" eaLnBrk="1" latinLnBrk="0" hangingPunct="1">
        <a:defRPr sz="1900" kern="1200">
          <a:solidFill>
            <a:schemeClr val="tx1"/>
          </a:solidFill>
          <a:latin typeface="+mn-lt"/>
          <a:ea typeface="+mn-ea"/>
          <a:cs typeface="+mn-cs"/>
        </a:defRPr>
      </a:lvl2pPr>
      <a:lvl3pPr marL="957816" algn="l" defTabSz="957816" rtl="0" eaLnBrk="1" latinLnBrk="0" hangingPunct="1">
        <a:defRPr sz="1900" kern="1200">
          <a:solidFill>
            <a:schemeClr val="tx1"/>
          </a:solidFill>
          <a:latin typeface="+mn-lt"/>
          <a:ea typeface="+mn-ea"/>
          <a:cs typeface="+mn-cs"/>
        </a:defRPr>
      </a:lvl3pPr>
      <a:lvl4pPr marL="1436724" algn="l" defTabSz="957816" rtl="0" eaLnBrk="1" latinLnBrk="0" hangingPunct="1">
        <a:defRPr sz="1900" kern="1200">
          <a:solidFill>
            <a:schemeClr val="tx1"/>
          </a:solidFill>
          <a:latin typeface="+mn-lt"/>
          <a:ea typeface="+mn-ea"/>
          <a:cs typeface="+mn-cs"/>
        </a:defRPr>
      </a:lvl4pPr>
      <a:lvl5pPr marL="1915631" algn="l" defTabSz="957816" rtl="0" eaLnBrk="1" latinLnBrk="0" hangingPunct="1">
        <a:defRPr sz="1900" kern="1200">
          <a:solidFill>
            <a:schemeClr val="tx1"/>
          </a:solidFill>
          <a:latin typeface="+mn-lt"/>
          <a:ea typeface="+mn-ea"/>
          <a:cs typeface="+mn-cs"/>
        </a:defRPr>
      </a:lvl5pPr>
      <a:lvl6pPr marL="2394539" algn="l" defTabSz="957816" rtl="0" eaLnBrk="1" latinLnBrk="0" hangingPunct="1">
        <a:defRPr sz="1900" kern="1200">
          <a:solidFill>
            <a:schemeClr val="tx1"/>
          </a:solidFill>
          <a:latin typeface="+mn-lt"/>
          <a:ea typeface="+mn-ea"/>
          <a:cs typeface="+mn-cs"/>
        </a:defRPr>
      </a:lvl6pPr>
      <a:lvl7pPr marL="2873447" algn="l" defTabSz="957816" rtl="0" eaLnBrk="1" latinLnBrk="0" hangingPunct="1">
        <a:defRPr sz="1900" kern="1200">
          <a:solidFill>
            <a:schemeClr val="tx1"/>
          </a:solidFill>
          <a:latin typeface="+mn-lt"/>
          <a:ea typeface="+mn-ea"/>
          <a:cs typeface="+mn-cs"/>
        </a:defRPr>
      </a:lvl7pPr>
      <a:lvl8pPr marL="3352355" algn="l" defTabSz="957816" rtl="0" eaLnBrk="1" latinLnBrk="0" hangingPunct="1">
        <a:defRPr sz="1900" kern="1200">
          <a:solidFill>
            <a:schemeClr val="tx1"/>
          </a:solidFill>
          <a:latin typeface="+mn-lt"/>
          <a:ea typeface="+mn-ea"/>
          <a:cs typeface="+mn-cs"/>
        </a:defRPr>
      </a:lvl8pPr>
      <a:lvl9pPr marL="3831263" algn="l" defTabSz="957816" rtl="0" eaLnBrk="1" latinLnBrk="0" hangingPunct="1">
        <a:defRPr sz="19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xml" /><Relationship Id="rId3" Type="http://schemas.openxmlformats.org/officeDocument/2006/relationships/oleObject" Target="../embeddings/oleObject5.bin" TargetMode="Internal" /><Relationship Id="rId4" Type="http://schemas.openxmlformats.org/officeDocument/2006/relationships/image" Target="../media/image5.emf" /><Relationship Id="rId5" Type="http://schemas.openxmlformats.org/officeDocument/2006/relationships/image" Target="../media/image6.png" /><Relationship Id="rId6" Type="http://schemas.openxmlformats.org/officeDocument/2006/relationships/image" Target="../media/image7.jpeg" /><Relationship Id="rId7" Type="http://schemas.openxmlformats.org/officeDocument/2006/relationships/vmlDrawing" Target="../drawings/vmlDrawing5.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0.xml" /><Relationship Id="rId11" Type="http://schemas.openxmlformats.org/officeDocument/2006/relationships/tags" Target="../tags/tag21.xml" /><Relationship Id="rId12" Type="http://schemas.openxmlformats.org/officeDocument/2006/relationships/tags" Target="../tags/tag22.xml" /><Relationship Id="rId13" Type="http://schemas.openxmlformats.org/officeDocument/2006/relationships/tags" Target="../tags/tag23.xml" /><Relationship Id="rId14" Type="http://schemas.openxmlformats.org/officeDocument/2006/relationships/tags" Target="../tags/tag24.xml" /><Relationship Id="rId15" Type="http://schemas.openxmlformats.org/officeDocument/2006/relationships/tags" Target="../tags/tag25.xml" /><Relationship Id="rId16" Type="http://schemas.openxmlformats.org/officeDocument/2006/relationships/image" Target="../media/image8.png" /><Relationship Id="rId17" Type="http://schemas.openxmlformats.org/officeDocument/2006/relationships/image" Target="../media/image9.png" /><Relationship Id="rId18" Type="http://schemas.openxmlformats.org/officeDocument/2006/relationships/image" Target="../media/image10.png" /><Relationship Id="rId19" Type="http://schemas.openxmlformats.org/officeDocument/2006/relationships/image" Target="../media/image11.png" /><Relationship Id="rId2" Type="http://schemas.openxmlformats.org/officeDocument/2006/relationships/tags" Target="../tags/tag12.xml" /><Relationship Id="rId20" Type="http://schemas.openxmlformats.org/officeDocument/2006/relationships/image" Target="../media/image12.png" /><Relationship Id="rId21" Type="http://schemas.openxmlformats.org/officeDocument/2006/relationships/image" Target="../media/image13.png" /><Relationship Id="rId22" Type="http://schemas.openxmlformats.org/officeDocument/2006/relationships/tags" Target="../tags/tag26.xml" /><Relationship Id="rId23" Type="http://schemas.openxmlformats.org/officeDocument/2006/relationships/tags" Target="../tags/tag27.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tags" Target="../tags/tag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8.xml" /><Relationship Id="rId3" Type="http://schemas.openxmlformats.org/officeDocument/2006/relationships/oleObject" Target="../embeddings/oleObject6.bin" TargetMode="Internal" /><Relationship Id="rId4" Type="http://schemas.openxmlformats.org/officeDocument/2006/relationships/image" Target="../media/image4.emf" /><Relationship Id="rId5" Type="http://schemas.openxmlformats.org/officeDocument/2006/relationships/vmlDrawing" Target="../drawings/vmlDrawing6.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9.xml" /><Relationship Id="rId3" Type="http://schemas.openxmlformats.org/officeDocument/2006/relationships/oleObject" Target="../embeddings/oleObject7.bin" TargetMode="Internal" /><Relationship Id="rId4" Type="http://schemas.openxmlformats.org/officeDocument/2006/relationships/image" Target="../media/image4.emf" /><Relationship Id="rId5" Type="http://schemas.openxmlformats.org/officeDocument/2006/relationships/vmlDrawing" Target="../drawings/vmlDrawing7.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0.xml" /><Relationship Id="rId3" Type="http://schemas.openxmlformats.org/officeDocument/2006/relationships/oleObject" Target="../embeddings/oleObject8.bin" TargetMode="Internal" /><Relationship Id="rId4" Type="http://schemas.openxmlformats.org/officeDocument/2006/relationships/image" Target="../media/image4.emf" /><Relationship Id="rId5" Type="http://schemas.openxmlformats.org/officeDocument/2006/relationships/vmlDrawing" Target="../drawings/vmlDrawing8.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1.xml" /><Relationship Id="rId3" Type="http://schemas.openxmlformats.org/officeDocument/2006/relationships/oleObject" Target="../embeddings/oleObject9.bin" TargetMode="Internal" /><Relationship Id="rId4" Type="http://schemas.openxmlformats.org/officeDocument/2006/relationships/image" Target="../media/image4.emf" /><Relationship Id="rId5" Type="http://schemas.openxmlformats.org/officeDocument/2006/relationships/vmlDrawing" Target="../drawings/vmlDrawing9.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2.xml" /><Relationship Id="rId3" Type="http://schemas.openxmlformats.org/officeDocument/2006/relationships/oleObject" Target="../embeddings/oleObject10.bin" TargetMode="Internal" /><Relationship Id="rId4" Type="http://schemas.openxmlformats.org/officeDocument/2006/relationships/image" Target="../media/image4.emf" /><Relationship Id="rId5" Type="http://schemas.openxmlformats.org/officeDocument/2006/relationships/vmlDrawing" Target="../drawings/vmlDrawing10.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3.xml" /><Relationship Id="rId3" Type="http://schemas.openxmlformats.org/officeDocument/2006/relationships/oleObject" Target="../embeddings/oleObject11.bin" TargetMode="Internal" /><Relationship Id="rId4" Type="http://schemas.openxmlformats.org/officeDocument/2006/relationships/image" Target="../media/image4.emf" /><Relationship Id="rId5" Type="http://schemas.openxmlformats.org/officeDocument/2006/relationships/vmlDrawing" Target="../drawings/vmlDrawing11.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4.xml" /><Relationship Id="rId3" Type="http://schemas.openxmlformats.org/officeDocument/2006/relationships/oleObject" Target="../embeddings/oleObject12.bin" TargetMode="Internal" /><Relationship Id="rId4" Type="http://schemas.openxmlformats.org/officeDocument/2006/relationships/image" Target="../media/image4.emf" /><Relationship Id="rId5" Type="http://schemas.openxmlformats.org/officeDocument/2006/relationships/vmlDrawing" Target="../drawings/vmlDrawing12.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5.xml" /><Relationship Id="rId3" Type="http://schemas.openxmlformats.org/officeDocument/2006/relationships/oleObject" Target="../embeddings/oleObject13.bin" TargetMode="Internal" /><Relationship Id="rId4" Type="http://schemas.openxmlformats.org/officeDocument/2006/relationships/image" Target="../media/image4.emf" /><Relationship Id="rId5" Type="http://schemas.openxmlformats.org/officeDocument/2006/relationships/vmlDrawing" Target="../drawings/vmlDrawing13.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6.xml" /><Relationship Id="rId3" Type="http://schemas.openxmlformats.org/officeDocument/2006/relationships/oleObject" Target="../embeddings/oleObject14.bin" TargetMode="Internal" /><Relationship Id="rId4" Type="http://schemas.openxmlformats.org/officeDocument/2006/relationships/image" Target="../media/image4.emf" /><Relationship Id="rId5" Type="http://schemas.openxmlformats.org/officeDocument/2006/relationships/vmlDrawing" Target="../drawings/vmlDrawing14.v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24431330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 name="Object 6" hidden="1"/>
          <p:cNvGraphicFramePr>
            <a:graphicFrameLocks noChangeAspect="1"/>
          </p:cNvGraphicFramePr>
          <p:nvPr>
            <p:custDataLst>
              <p:tags r:id="rId2"/>
            </p:custDataLst>
            <p:extLst/>
          </p:nvPr>
        </p:nvGraphicFramePr>
        <p:xfrm>
          <a:off x="0" y="0"/>
          <a:ext cx="146538" cy="158750"/>
        </p:xfrm>
        <a:graphic>
          <a:graphicData uri="http://schemas.openxmlformats.org/presentationml/2006/ole">
            <mc:AlternateContent>
              <mc:Choice xmlns:v="urn:schemas-microsoft-com:vml" Requires="v">
                <p:oleObj spid="_x0000_s1042"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stretch>
                        <a:fillRect/>
                      </a:stretch>
                    </p:blipFill>
                    <p:spPr>
                      <a:xfrm>
                        <a:off x="0" y="0"/>
                        <a:ext cx="146538" cy="158750"/>
                      </a:xfrm>
                      <a:prstGeom prst="rect">
                        <a:avLst/>
                      </a:prstGeom>
                    </p:spPr>
                  </p:pic>
                </p:oleObj>
              </mc:Fallback>
            </mc:AlternateContent>
          </a:graphicData>
        </a:graphic>
      </p:graphicFrame>
      <p:sp>
        <p:nvSpPr>
          <p:cNvPr id="9" name="Subtitle 6"/>
          <p:cNvSpPr>
            <a:spLocks noGrp="1"/>
          </p:cNvSpPr>
          <p:nvPr>
            <p:ph type="subTitle" idx="1"/>
          </p:nvPr>
        </p:nvSpPr>
        <p:spPr>
          <a:xfrm>
            <a:off x="522317" y="5502605"/>
            <a:ext cx="2812553" cy="753516"/>
          </a:xfrm>
        </p:spPr>
        <p:txBody>
          <a:bodyPr>
            <a:noAutofit/>
          </a:bodyPr>
          <a:lstStyle/>
          <a:p>
            <a:r>
              <a:rPr lang="zh-CN" altLang="en-US" sz="1400" b="1" smtClean="0">
                <a:latin typeface="Arial" pitchFamily="34" charset="0"/>
                <a:ea typeface="+mn-ea"/>
                <a:cs typeface="Arial" pitchFamily="34" charset="0"/>
              </a:rPr>
              <a:t>德勤管理咨询</a:t>
            </a:r>
            <a:endParaRPr lang="en-US" altLang="zh-CN" sz="1400" b="1" smtClean="0">
              <a:latin typeface="Arial" pitchFamily="34" charset="0"/>
              <a:ea typeface="+mn-ea"/>
              <a:cs typeface="Arial" pitchFamily="34" charset="0"/>
            </a:endParaRPr>
          </a:p>
          <a:p>
            <a:r>
              <a:rPr lang="en-US" altLang="zh-CN" sz="1400" b="1" smtClean="0">
                <a:latin typeface="Arial" pitchFamily="34" charset="0"/>
                <a:ea typeface="+mn-ea"/>
                <a:cs typeface="Arial" pitchFamily="34" charset="0"/>
              </a:rPr>
              <a:t>2016</a:t>
            </a:r>
            <a:r>
              <a:rPr lang="zh-CN" altLang="en-US" sz="1400" b="1" smtClean="0">
                <a:latin typeface="Arial" pitchFamily="34" charset="0"/>
                <a:ea typeface="+mn-ea"/>
                <a:cs typeface="Arial" pitchFamily="34" charset="0"/>
              </a:rPr>
              <a:t>年</a:t>
            </a:r>
            <a:r>
              <a:rPr lang="en-US" altLang="zh-CN" sz="1400" smtClean="0">
                <a:latin typeface="Arial" pitchFamily="34" charset="0"/>
                <a:ea typeface="+mn-ea"/>
                <a:cs typeface="Arial" pitchFamily="34" charset="0"/>
              </a:rPr>
              <a:t>01</a:t>
            </a:r>
            <a:r>
              <a:rPr lang="zh-CN" altLang="en-US" sz="1400" b="1" smtClean="0">
                <a:latin typeface="Arial" pitchFamily="34" charset="0"/>
                <a:ea typeface="+mn-ea"/>
                <a:cs typeface="Arial" pitchFamily="34" charset="0"/>
              </a:rPr>
              <a:t>月</a:t>
            </a:r>
            <a:endParaRPr lang="en-GB" sz="1400" b="1">
              <a:latin typeface="Arial" pitchFamily="34" charset="0"/>
              <a:ea typeface="+mn-ea"/>
              <a:cs typeface="Arial" pitchFamily="34" charset="0"/>
            </a:endParaRPr>
          </a:p>
        </p:txBody>
      </p:sp>
      <p:sp>
        <p:nvSpPr>
          <p:cNvPr id="14" name="Rectangle 17"/>
          <p:cNvSpPr txBox="1"/>
          <p:nvPr/>
        </p:nvSpPr>
        <p:spPr bwMode="auto">
          <a:xfrm>
            <a:off x="373777" y="2129051"/>
            <a:ext cx="8554323" cy="1146869"/>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54288" eaLnBrk="0" hangingPunct="0">
              <a:spcAft>
                <a:spcPts val="600"/>
              </a:spcAft>
              <a:defRPr/>
            </a:pPr>
            <a:r>
              <a:rPr lang="zh-CN" altLang="en-US" sz="3200" b="1">
                <a:solidFill>
                  <a:srgbClr val="002776"/>
                </a:solidFill>
                <a:latin typeface="华文楷体" panose="02010600040101010101" pitchFamily="2" charset="-122"/>
                <a:ea typeface="华文楷体" pitchFamily="2" charset="-122"/>
                <a:cs typeface="Arial" pitchFamily="34" charset="0"/>
              </a:rPr>
              <a:t>哈尔滨银行战略</a:t>
            </a:r>
            <a:r>
              <a:rPr lang="zh-CN" altLang="en-US" sz="3200" b="1" smtClean="0">
                <a:solidFill>
                  <a:srgbClr val="002776"/>
                </a:solidFill>
                <a:latin typeface="华文楷体" panose="02010600040101010101" pitchFamily="2" charset="-122"/>
                <a:ea typeface="华文楷体" pitchFamily="2" charset="-122"/>
                <a:cs typeface="Arial" pitchFamily="34" charset="0"/>
              </a:rPr>
              <a:t>举措</a:t>
            </a:r>
            <a:r>
              <a:rPr lang="zh-CN" altLang="en-US" sz="3200" b="1">
                <a:solidFill>
                  <a:srgbClr val="002776"/>
                </a:solidFill>
                <a:latin typeface="华文楷体" panose="02010600040101010101" pitchFamily="2" charset="-122"/>
                <a:ea typeface="华文楷体" pitchFamily="2" charset="-122"/>
                <a:cs typeface="Arial" pitchFamily="34" charset="0"/>
              </a:rPr>
              <a:t>规划</a:t>
            </a:r>
            <a:r>
              <a:rPr lang="zh-CN" altLang="en-US" sz="3200" b="1" smtClean="0">
                <a:solidFill>
                  <a:srgbClr val="002776"/>
                </a:solidFill>
                <a:latin typeface="华文楷体" panose="02010600040101010101" pitchFamily="2" charset="-122"/>
                <a:ea typeface="华文楷体" pitchFamily="2" charset="-122"/>
                <a:cs typeface="Arial" pitchFamily="34" charset="0"/>
              </a:rPr>
              <a:t>方案</a:t>
            </a:r>
            <a:endParaRPr lang="en-US" altLang="zh-CN" sz="3200" b="1" smtClean="0">
              <a:solidFill>
                <a:srgbClr val="002776"/>
              </a:solidFill>
              <a:latin typeface="华文楷体" panose="02010600040101010101" pitchFamily="2" charset="-122"/>
              <a:ea typeface="华文楷体" pitchFamily="2" charset="-122"/>
              <a:cs typeface="Arial" pitchFamily="34" charset="0"/>
            </a:endParaRPr>
          </a:p>
          <a:p>
            <a:pPr defTabSz="954288" eaLnBrk="0" hangingPunct="0">
              <a:spcAft>
                <a:spcPts val="600"/>
              </a:spcAft>
              <a:defRPr/>
            </a:pPr>
            <a:r>
              <a:rPr lang="zh-CN" altLang="en-US" sz="2400" b="1" smtClean="0">
                <a:solidFill>
                  <a:srgbClr val="92D400"/>
                </a:solidFill>
                <a:latin typeface="华文楷体" panose="02010600040101010101" pitchFamily="2" charset="-122"/>
                <a:ea typeface="华文楷体" pitchFamily="2" charset="-122"/>
                <a:cs typeface="Arial" pitchFamily="34" charset="0"/>
              </a:rPr>
              <a:t>哈尔滨银行</a:t>
            </a:r>
            <a:r>
              <a:rPr lang="en-US" altLang="zh-CN" sz="2400" b="1" smtClean="0">
                <a:solidFill>
                  <a:srgbClr val="92D400"/>
                </a:solidFill>
                <a:latin typeface="华文楷体" panose="02010600040101010101" pitchFamily="2" charset="-122"/>
                <a:ea typeface="华文楷体" pitchFamily="2" charset="-122"/>
                <a:cs typeface="Arial" pitchFamily="34" charset="0"/>
              </a:rPr>
              <a:t>2016-2020</a:t>
            </a:r>
            <a:r>
              <a:rPr lang="zh-CN" altLang="en-US" sz="2400" b="1" smtClean="0">
                <a:solidFill>
                  <a:srgbClr val="92D400"/>
                </a:solidFill>
                <a:latin typeface="华文楷体" panose="02010600040101010101" pitchFamily="2" charset="-122"/>
                <a:ea typeface="华文楷体" pitchFamily="2" charset="-122"/>
                <a:cs typeface="Arial" pitchFamily="34" charset="0"/>
              </a:rPr>
              <a:t>年战略发展规划项目</a:t>
            </a:r>
            <a:endParaRPr lang="en-US" altLang="zh-CN" sz="2400" b="1" smtClean="0">
              <a:solidFill>
                <a:srgbClr val="92D400"/>
              </a:solidFill>
              <a:latin typeface="华文楷体" panose="02010600040101010101" pitchFamily="2" charset="-122"/>
              <a:ea typeface="华文楷体" pitchFamily="2" charset="-122"/>
              <a:cs typeface="Arial" pitchFamily="34" charset="0"/>
            </a:endParaRPr>
          </a:p>
          <a:p>
            <a:pPr defTabSz="954288" eaLnBrk="0" hangingPunct="0">
              <a:spcAft>
                <a:spcPts val="600"/>
              </a:spcAft>
              <a:defRPr/>
            </a:pPr>
            <a:endParaRPr lang="en-US" altLang="zh-CN" sz="2400" b="1" smtClean="0">
              <a:solidFill>
                <a:srgbClr val="92D400"/>
              </a:solidFill>
              <a:latin typeface="华文楷体" panose="02010600040101010101" pitchFamily="2" charset="-122"/>
              <a:ea typeface="华文楷体" pitchFamily="2" charset="-122"/>
              <a:cs typeface="Arial" pitchFamily="34" charset="0"/>
            </a:endParaRPr>
          </a:p>
          <a:p>
            <a:pPr defTabSz="954288" eaLnBrk="0" hangingPunct="0">
              <a:spcAft>
                <a:spcPts val="600"/>
              </a:spcAft>
              <a:defRPr/>
            </a:pPr>
            <a:r>
              <a:rPr lang="zh-CN" altLang="en-US" sz="2400" b="1" smtClean="0">
                <a:solidFill>
                  <a:srgbClr val="92D400"/>
                </a:solidFill>
                <a:latin typeface="华文楷体" panose="02010600040101010101" pitchFamily="2" charset="-122"/>
                <a:ea typeface="华文楷体" pitchFamily="2" charset="-122"/>
                <a:cs typeface="Arial" pitchFamily="34" charset="0"/>
              </a:rPr>
              <a:t>讨论稿</a:t>
            </a:r>
            <a:endParaRPr lang="en-US" altLang="zh-CN" sz="2400" b="1" smtClean="0">
              <a:solidFill>
                <a:srgbClr val="92D400"/>
              </a:solidFill>
              <a:latin typeface="华文楷体" panose="02010600040101010101" pitchFamily="2" charset="-122"/>
              <a:ea typeface="华文楷体" pitchFamily="2" charset="-122"/>
              <a:cs typeface="Arial" pitchFamily="34" charset="0"/>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84520" y="0"/>
            <a:ext cx="1952381" cy="1819048"/>
          </a:xfrm>
          <a:prstGeom prst="rect">
            <a:avLst/>
          </a:prstGeom>
        </p:spPr>
      </p:pic>
      <p:pic>
        <p:nvPicPr>
          <p:cNvPr id="8" name="Picture 7" descr="jenga set.jpg"/>
          <p:cNvPicPr>
            <a:picLocks noChangeAspect="1"/>
          </p:cNvPicPr>
          <p:nvPr/>
        </p:nvPicPr>
        <p:blipFill>
          <a:blip r:embed="rId6"/>
          <a:stretch>
            <a:fillRect/>
          </a:stretch>
        </p:blipFill>
        <p:spPr>
          <a:xfrm>
            <a:off x="5652120" y="3582228"/>
            <a:ext cx="3491880" cy="3275771"/>
          </a:xfrm>
          <a:prstGeom prst="rect">
            <a:avLst/>
          </a:prstGeom>
        </p:spPr>
      </p:pic>
    </p:spTree>
    <p:extLst>
      <p:ext uri="{BB962C8B-B14F-4D97-AF65-F5344CB8AC3E}">
        <p14:creationId xmlns:p14="http://schemas.microsoft.com/office/powerpoint/2010/main" val="831076519"/>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r>
              <a:rPr lang="zh-CN" altLang="en-US">
                <a:latin typeface="华文楷体" panose="02010600040101010101" pitchFamily="2" charset="-122"/>
              </a:rPr>
              <a:t>目录</a:t>
            </a:r>
            <a:endParaRPr lang="en-US"/>
          </a:p>
        </p:txBody>
      </p:sp>
      <p:sp>
        <p:nvSpPr>
          <p:cNvPr id="5" name="文本占位符 4"/>
          <p:cNvSpPr>
            <a:spLocks noGrp="1"/>
          </p:cNvSpPr>
          <p:nvPr>
            <p:ph type="body" sz="quarter" idx="14"/>
          </p:nvPr>
        </p:nvSpPr>
        <p:spPr/>
        <p:txBody>
          <a:bodyPr/>
          <a:lstStyle/>
          <a:p>
            <a:endParaRPr lang="en-US"/>
          </a:p>
        </p:txBody>
      </p:sp>
      <p:graphicFrame>
        <p:nvGraphicFramePr>
          <p:cNvPr id="30" name="Group 40"/>
          <p:cNvGraphicFramePr>
            <a:graphicFrameLocks noGrp="1"/>
          </p:cNvGraphicFramePr>
          <p:nvPr>
            <p:extLst>
              <p:ext uri="{D42A27DB-BD31-4B8C-83A1-F6EECF244321}">
                <p14:modId xmlns:p14="http://schemas.microsoft.com/office/powerpoint/2010/main" val="3771731703"/>
              </p:ext>
            </p:extLst>
          </p:nvPr>
        </p:nvGraphicFramePr>
        <p:xfrm>
          <a:off x="630115" y="884103"/>
          <a:ext cx="7957876" cy="1140280"/>
        </p:xfrm>
        <a:graphic>
          <a:graphicData uri="http://schemas.openxmlformats.org/drawingml/2006/table">
            <a:tbl>
              <a:tblPr/>
              <a:tblGrid>
                <a:gridCol w="865619"/>
                <a:gridCol w="7092257"/>
              </a:tblGrid>
              <a:tr h="570140">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700" b="1" i="0" u="none" strike="noStrike" kern="1200" cap="none" normalizeH="0" baseline="0" smtClean="0">
                          <a:ln>
                            <a:noFill/>
                          </a:ln>
                          <a:solidFill>
                            <a:srgbClr val="FFFFFF"/>
                          </a:solidFill>
                          <a:effectLst/>
                          <a:latin typeface="+mn-lt"/>
                          <a:ea typeface="华文楷体" pitchFamily="2" charset="-122"/>
                          <a:cs typeface="+mn-cs"/>
                        </a:rPr>
                        <a:t>1</a:t>
                      </a: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060"/>
                    </a:solid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pPr>
                      <a:r>
                        <a:rPr kumimoji="1" lang="zh-CN" altLang="en-US" sz="1700" b="1" i="0" u="none" strike="noStrike" cap="none" normalizeH="0" baseline="0" smtClean="0">
                          <a:ln>
                            <a:noFill/>
                          </a:ln>
                          <a:solidFill>
                            <a:srgbClr val="FFFFFF"/>
                          </a:solidFill>
                          <a:effectLst/>
                          <a:latin typeface="+mn-lt"/>
                          <a:ea typeface="华文楷体" pitchFamily="2" charset="-122"/>
                        </a:rPr>
                        <a:t>引言</a:t>
                      </a: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060"/>
                    </a:solidFill>
                  </a:tcPr>
                </a:tc>
              </a:tr>
              <a:tr h="570140">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700" b="1" i="0" u="none" strike="noStrike" kern="1200" cap="none" normalizeH="0" baseline="0" smtClean="0">
                          <a:ln>
                            <a:noFill/>
                          </a:ln>
                          <a:solidFill>
                            <a:srgbClr val="FFFFFF"/>
                          </a:solidFill>
                          <a:effectLst/>
                          <a:latin typeface="+mn-lt"/>
                          <a:ea typeface="华文楷体" pitchFamily="2" charset="-122"/>
                          <a:cs typeface="+mn-cs"/>
                        </a:rPr>
                        <a:t>2</a:t>
                      </a: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bg1">
                        <a:lumMod val="75000"/>
                      </a:schemeClr>
                    </a:solid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defRPr/>
                      </a:pPr>
                      <a:r>
                        <a:rPr kumimoji="1" lang="zh-CN" altLang="en-US" sz="1700" b="1" i="0" u="none" strike="noStrike" kern="1200" cap="none" normalizeH="0" baseline="0" smtClean="0">
                          <a:ln>
                            <a:noFill/>
                          </a:ln>
                          <a:solidFill>
                            <a:srgbClr val="FFFFFF"/>
                          </a:solidFill>
                          <a:effectLst/>
                          <a:latin typeface="+mn-lt"/>
                          <a:ea typeface="华文楷体" pitchFamily="2" charset="-122"/>
                          <a:cs typeface="+mn-cs"/>
                        </a:rPr>
                        <a:t>核心业务推进落实举措</a:t>
                      </a:r>
                      <a:endParaRPr kumimoji="1" lang="en-US" sz="1700" b="1" i="0" u="none" strike="noStrike" kern="1200" cap="none" normalizeH="0" baseline="0" smtClean="0">
                        <a:ln>
                          <a:noFill/>
                        </a:ln>
                        <a:solidFill>
                          <a:srgbClr val="FFFFFF"/>
                        </a:solidFill>
                        <a:effectLst/>
                        <a:latin typeface="+mn-lt"/>
                        <a:ea typeface="华文楷体" pitchFamily="2" charset="-122"/>
                        <a:cs typeface="+mn-cs"/>
                      </a:endParaRP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bg1">
                        <a:lumMod val="75000"/>
                      </a:schemeClr>
                    </a:solidFill>
                  </a:tcPr>
                </a:tc>
              </a:tr>
            </a:tbl>
          </a:graphicData>
        </a:graphic>
      </p:graphicFrame>
    </p:spTree>
    <p:extLst>
      <p:ext uri="{BB962C8B-B14F-4D97-AF65-F5344CB8AC3E}">
        <p14:creationId xmlns:p14="http://schemas.microsoft.com/office/powerpoint/2010/main" val="3724186234"/>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 name="Line 3"/>
          <p:cNvSpPr>
            <a:spLocks noChangeShapeType="1"/>
          </p:cNvSpPr>
          <p:nvPr>
            <p:custDataLst>
              <p:tags r:id="rId2"/>
            </p:custDataLst>
          </p:nvPr>
        </p:nvSpPr>
        <p:spPr bwMode="auto">
          <a:xfrm flipH="1">
            <a:off x="1006935" y="2046752"/>
            <a:ext cx="0" cy="4155819"/>
          </a:xfrm>
          <a:prstGeom prst="line">
            <a:avLst/>
          </a:prstGeom>
          <a:noFill/>
          <a:ln w="28575">
            <a:solidFill>
              <a:schemeClr val="tx1"/>
            </a:solidFill>
            <a:prstDash val="sysDot"/>
            <a:round/>
          </a:ln>
          <a:extLst>
            <a:ext uri="{909E8E84-426E-40DD-AFC4-6F175D3DCCD1}">
              <a14:hiddenFill xmlns:a14="http://schemas.microsoft.com/office/drawing/2010/main">
                <a:noFill/>
              </a14:hiddenFill>
            </a:ext>
          </a:extLst>
        </p:spPr>
        <p:txBody>
          <a:bodyPr wrap="none" lIns="50910" tIns="50910" rIns="50910" bIns="5091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980">
              <a:solidFill>
                <a:srgbClr val="000000"/>
              </a:solidFill>
              <a:cs typeface="Arial" pitchFamily="34" charset="0"/>
            </a:endParaRPr>
          </a:p>
        </p:txBody>
      </p:sp>
      <p:sp>
        <p:nvSpPr>
          <p:cNvPr id="2" name="Title 1"/>
          <p:cNvSpPr>
            <a:spLocks noGrp="1"/>
          </p:cNvSpPr>
          <p:nvPr>
            <p:ph type="title"/>
          </p:nvPr>
        </p:nvSpPr>
        <p:spPr/>
        <p:txBody>
          <a:bodyPr/>
          <a:lstStyle/>
          <a:p>
            <a:r>
              <a:rPr lang="zh-CN" altLang="en-US" smtClean="0"/>
              <a:t>为了推动整体战略落地，项目组通过和各业务部门沟通协商，形成战略</a:t>
            </a:r>
            <a:r>
              <a:rPr lang="zh-CN" altLang="en-US"/>
              <a:t>实施规划</a:t>
            </a:r>
            <a:r>
              <a:rPr lang="zh-CN" altLang="en-US" smtClean="0"/>
              <a:t>报告，包含</a:t>
            </a:r>
            <a:r>
              <a:rPr lang="en-US" altLang="zh-CN" smtClean="0"/>
              <a:t>4</a:t>
            </a:r>
            <a:r>
              <a:rPr lang="zh-CN" altLang="en-US" smtClean="0"/>
              <a:t>大</a:t>
            </a:r>
            <a:r>
              <a:rPr lang="zh-CN" altLang="en-US"/>
              <a:t>核心</a:t>
            </a:r>
            <a:r>
              <a:rPr lang="zh-CN" altLang="en-US" smtClean="0"/>
              <a:t>业务条线</a:t>
            </a:r>
            <a:r>
              <a:rPr lang="en-US" altLang="zh-CN" smtClean="0"/>
              <a:t>2016-2020</a:t>
            </a:r>
            <a:r>
              <a:rPr lang="zh-CN" altLang="en-US" smtClean="0"/>
              <a:t>年</a:t>
            </a:r>
            <a:r>
              <a:rPr lang="zh-CN" altLang="en-US"/>
              <a:t>战略举措和</a:t>
            </a:r>
            <a:r>
              <a:rPr lang="zh-CN" altLang="en-US" smtClean="0"/>
              <a:t>实施</a:t>
            </a:r>
            <a:r>
              <a:rPr lang="zh-CN" altLang="en-US"/>
              <a:t>蓝图</a:t>
            </a:r>
            <a:endParaRPr lang="zh-CN" altLang="en-US">
              <a:ea typeface="Arial Unicode MS" panose="020b0604020202020204" pitchFamily="34" charset="-122"/>
            </a:endParaRPr>
          </a:p>
        </p:txBody>
      </p:sp>
      <p:sp>
        <p:nvSpPr>
          <p:cNvPr id="4" name="文本占位符 3"/>
          <p:cNvSpPr>
            <a:spLocks noGrp="1"/>
          </p:cNvSpPr>
          <p:nvPr>
            <p:ph type="body" sz="quarter" idx="14"/>
          </p:nvPr>
        </p:nvSpPr>
        <p:spPr/>
        <p:txBody>
          <a:bodyPr/>
          <a:lstStyle/>
          <a:p>
            <a:endParaRPr lang="zh-CN" altLang="en-US"/>
          </a:p>
        </p:txBody>
      </p:sp>
      <p:sp>
        <p:nvSpPr>
          <p:cNvPr id="21" name="五边形 79"/>
          <p:cNvSpPr/>
          <p:nvPr>
            <p:custDataLst>
              <p:tags r:id="rId3"/>
            </p:custDataLst>
          </p:nvPr>
        </p:nvSpPr>
        <p:spPr>
          <a:xfrm>
            <a:off x="499745" y="1553205"/>
            <a:ext cx="683657" cy="441228"/>
          </a:xfrm>
          <a:prstGeom prst="homePlat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r>
              <a:rPr lang="zh-CN" altLang="en-US" sz="1131" b="1">
                <a:solidFill>
                  <a:srgbClr val="FFFFFF"/>
                </a:solidFill>
                <a:latin typeface="Arial" pitchFamily="34" charset="0"/>
                <a:cs typeface="Arial" pitchFamily="34" charset="0"/>
              </a:rPr>
              <a:t>项目启动</a:t>
            </a:r>
          </a:p>
        </p:txBody>
      </p:sp>
      <p:sp>
        <p:nvSpPr>
          <p:cNvPr id="25" name="燕尾形 84"/>
          <p:cNvSpPr/>
          <p:nvPr>
            <p:custDataLst>
              <p:tags r:id="rId4"/>
            </p:custDataLst>
          </p:nvPr>
        </p:nvSpPr>
        <p:spPr>
          <a:xfrm>
            <a:off x="1065911" y="1553205"/>
            <a:ext cx="5202964" cy="441228"/>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r>
              <a:rPr lang="zh-CN" altLang="en-US" sz="1320" b="1">
                <a:solidFill>
                  <a:srgbClr val="FFFFFF"/>
                </a:solidFill>
                <a:latin typeface="Arial" pitchFamily="34" charset="0"/>
                <a:cs typeface="Arial" pitchFamily="34" charset="0"/>
              </a:rPr>
              <a:t>整体及业务战略制定</a:t>
            </a:r>
          </a:p>
        </p:txBody>
      </p:sp>
      <p:sp>
        <p:nvSpPr>
          <p:cNvPr id="29" name="燕尾形 85"/>
          <p:cNvSpPr/>
          <p:nvPr>
            <p:custDataLst>
              <p:tags r:id="rId5"/>
            </p:custDataLst>
          </p:nvPr>
        </p:nvSpPr>
        <p:spPr>
          <a:xfrm>
            <a:off x="7811464" y="1553205"/>
            <a:ext cx="1009180" cy="441228"/>
          </a:xfrm>
          <a:prstGeom prst="chevron">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en-US"/>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r>
              <a:rPr lang="zh-CN" altLang="en-US" sz="1131" b="1">
                <a:solidFill>
                  <a:srgbClr val="FFFFFF"/>
                </a:solidFill>
                <a:latin typeface="Arial" pitchFamily="34" charset="0"/>
                <a:cs typeface="Arial" pitchFamily="34" charset="0"/>
              </a:rPr>
              <a:t>战略实施支持</a:t>
            </a:r>
          </a:p>
        </p:txBody>
      </p:sp>
      <p:cxnSp>
        <p:nvCxnSpPr>
          <p:cNvPr id="34" name="直接连接符 94"/>
          <p:cNvCxnSpPr/>
          <p:nvPr>
            <p:custDataLst>
              <p:tags r:id="rId6"/>
            </p:custDataLst>
          </p:nvPr>
        </p:nvCxnSpPr>
        <p:spPr>
          <a:xfrm flipH="1">
            <a:off x="515768" y="1273891"/>
            <a:ext cx="0" cy="215487"/>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6" name="直接连接符 96"/>
          <p:cNvCxnSpPr/>
          <p:nvPr>
            <p:custDataLst>
              <p:tags r:id="rId7"/>
            </p:custDataLst>
          </p:nvPr>
        </p:nvCxnSpPr>
        <p:spPr>
          <a:xfrm flipH="1">
            <a:off x="6119138" y="1273891"/>
            <a:ext cx="0" cy="215487"/>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直接连接符 97"/>
          <p:cNvCxnSpPr/>
          <p:nvPr>
            <p:custDataLst>
              <p:tags r:id="rId8"/>
            </p:custDataLst>
          </p:nvPr>
        </p:nvCxnSpPr>
        <p:spPr>
          <a:xfrm flipH="1">
            <a:off x="7807940" y="1273891"/>
            <a:ext cx="0" cy="215487"/>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9" name="直接连接符 101"/>
          <p:cNvCxnSpPr/>
          <p:nvPr>
            <p:custDataLst>
              <p:tags r:id="rId9"/>
            </p:custDataLst>
          </p:nvPr>
        </p:nvCxnSpPr>
        <p:spPr>
          <a:xfrm>
            <a:off x="515768" y="1381635"/>
            <a:ext cx="8131921"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0" name="TextBox 26"/>
          <p:cNvSpPr txBox="1"/>
          <p:nvPr>
            <p:custDataLst>
              <p:tags r:id="rId10"/>
            </p:custDataLst>
          </p:nvPr>
        </p:nvSpPr>
        <p:spPr>
          <a:xfrm>
            <a:off x="326926" y="1105990"/>
            <a:ext cx="769596" cy="188513"/>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283"/>
              </a:spcAft>
            </a:pPr>
            <a:r>
              <a:rPr lang="en-US" altLang="zh-CN" sz="1225" b="1">
                <a:solidFill>
                  <a:srgbClr val="002776"/>
                </a:solidFill>
                <a:cs typeface="Arial" pitchFamily="34" charset="0"/>
              </a:rPr>
              <a:t>2015.11</a:t>
            </a:r>
            <a:endParaRPr lang="zh-CN" altLang="en-US" sz="1225" b="1">
              <a:solidFill>
                <a:srgbClr val="002776"/>
              </a:solidFill>
              <a:cs typeface="Arial" pitchFamily="34" charset="0"/>
            </a:endParaRPr>
          </a:p>
        </p:txBody>
      </p:sp>
      <p:sp>
        <p:nvSpPr>
          <p:cNvPr id="42" name="TextBox 28"/>
          <p:cNvSpPr txBox="1"/>
          <p:nvPr>
            <p:custDataLst>
              <p:tags r:id="rId11"/>
            </p:custDataLst>
          </p:nvPr>
        </p:nvSpPr>
        <p:spPr>
          <a:xfrm>
            <a:off x="5868635" y="1105990"/>
            <a:ext cx="769596" cy="188513"/>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283"/>
              </a:spcAft>
            </a:pPr>
            <a:r>
              <a:rPr lang="en-US" altLang="zh-CN" sz="1225" b="1">
                <a:solidFill>
                  <a:srgbClr val="002776"/>
                </a:solidFill>
                <a:cs typeface="Arial" pitchFamily="34" charset="0"/>
              </a:rPr>
              <a:t>2015.12</a:t>
            </a:r>
            <a:endParaRPr lang="zh-CN" altLang="en-US" sz="1225" b="1">
              <a:solidFill>
                <a:srgbClr val="002776"/>
              </a:solidFill>
              <a:cs typeface="Arial" pitchFamily="34" charset="0"/>
            </a:endParaRPr>
          </a:p>
        </p:txBody>
      </p:sp>
      <p:sp>
        <p:nvSpPr>
          <p:cNvPr id="43" name="TextBox 29"/>
          <p:cNvSpPr txBox="1"/>
          <p:nvPr>
            <p:custDataLst>
              <p:tags r:id="rId12"/>
            </p:custDataLst>
          </p:nvPr>
        </p:nvSpPr>
        <p:spPr>
          <a:xfrm>
            <a:off x="7690836" y="1105990"/>
            <a:ext cx="769596" cy="188513"/>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283"/>
              </a:spcAft>
            </a:pPr>
            <a:r>
              <a:rPr lang="en-US" altLang="zh-CN" sz="1225" b="1">
                <a:solidFill>
                  <a:srgbClr val="002776"/>
                </a:solidFill>
                <a:cs typeface="Arial" pitchFamily="34" charset="0"/>
              </a:rPr>
              <a:t>2016.1</a:t>
            </a:r>
            <a:endParaRPr lang="zh-CN" altLang="en-US" sz="1225" b="1">
              <a:solidFill>
                <a:srgbClr val="002776"/>
              </a:solidFill>
              <a:cs typeface="Arial" pitchFamily="34" charset="0"/>
            </a:endParaRPr>
          </a:p>
        </p:txBody>
      </p:sp>
      <p:sp>
        <p:nvSpPr>
          <p:cNvPr id="26" name="燕尾形 85"/>
          <p:cNvSpPr/>
          <p:nvPr>
            <p:custDataLst>
              <p:tags r:id="rId13"/>
            </p:custDataLst>
          </p:nvPr>
        </p:nvSpPr>
        <p:spPr>
          <a:xfrm>
            <a:off x="6151383" y="1553205"/>
            <a:ext cx="1837918" cy="441228"/>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en-US"/>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r>
              <a:rPr lang="zh-CN" altLang="en-US" sz="1131" b="1">
                <a:solidFill>
                  <a:srgbClr val="FFFFFF"/>
                </a:solidFill>
                <a:latin typeface="Arial" pitchFamily="34" charset="0"/>
                <a:cs typeface="Arial" pitchFamily="34" charset="0"/>
              </a:rPr>
              <a:t>战略举措及支撑体系设计</a:t>
            </a:r>
          </a:p>
        </p:txBody>
      </p:sp>
      <p:sp>
        <p:nvSpPr>
          <p:cNvPr id="41" name="Line 3"/>
          <p:cNvSpPr>
            <a:spLocks noChangeShapeType="1"/>
          </p:cNvSpPr>
          <p:nvPr>
            <p:custDataLst>
              <p:tags r:id="rId14"/>
            </p:custDataLst>
          </p:nvPr>
        </p:nvSpPr>
        <p:spPr bwMode="auto">
          <a:xfrm>
            <a:off x="6131373" y="1994433"/>
            <a:ext cx="40020" cy="4382795"/>
          </a:xfrm>
          <a:prstGeom prst="line">
            <a:avLst/>
          </a:prstGeom>
          <a:noFill/>
          <a:ln w="28575">
            <a:solidFill>
              <a:schemeClr val="tx1"/>
            </a:solidFill>
            <a:prstDash val="sysDot"/>
            <a:round/>
          </a:ln>
          <a:extLst>
            <a:ext uri="{909E8E84-426E-40DD-AFC4-6F175D3DCCD1}">
              <a14:hiddenFill xmlns:a14="http://schemas.microsoft.com/office/drawing/2010/main">
                <a:noFill/>
              </a14:hiddenFill>
            </a:ext>
          </a:extLst>
        </p:spPr>
        <p:txBody>
          <a:bodyPr wrap="none" lIns="50910" tIns="50910" rIns="50910" bIns="5091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980">
              <a:solidFill>
                <a:srgbClr val="000000"/>
              </a:solidFill>
              <a:cs typeface="Arial" pitchFamily="34" charset="0"/>
            </a:endParaRPr>
          </a:p>
        </p:txBody>
      </p:sp>
      <p:sp>
        <p:nvSpPr>
          <p:cNvPr id="30" name="Rectangle 55"/>
          <p:cNvSpPr/>
          <p:nvPr>
            <p:custDataLst>
              <p:tags r:id="rId15"/>
            </p:custDataLst>
          </p:nvPr>
        </p:nvSpPr>
        <p:spPr>
          <a:xfrm>
            <a:off x="6164698" y="2159144"/>
            <a:ext cx="1774638" cy="208672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lvl="1" indent="-171450">
              <a:lnSpc>
                <a:spcPct val="120000"/>
              </a:lnSpc>
              <a:buFont typeface="Wingdings" pitchFamily="2" charset="2"/>
              <a:buChar char="§"/>
            </a:pPr>
            <a:r>
              <a:rPr lang="zh-CN" altLang="en-US" sz="1200" b="1" smtClean="0">
                <a:solidFill>
                  <a:schemeClr val="accent2"/>
                </a:solidFill>
                <a:cs typeface="Arial" pitchFamily="34" charset="0"/>
              </a:rPr>
              <a:t>战略举措：</a:t>
            </a:r>
            <a:r>
              <a:rPr lang="zh-CN" altLang="en-US" sz="1200">
                <a:solidFill>
                  <a:schemeClr val="accent2"/>
                </a:solidFill>
                <a:ea typeface="华文楷体" pitchFamily="2" charset="-122"/>
              </a:rPr>
              <a:t>设计未来五年特别是未来</a:t>
            </a:r>
            <a:r>
              <a:rPr lang="en-US" altLang="zh-CN" sz="1200">
                <a:solidFill>
                  <a:schemeClr val="accent2"/>
                </a:solidFill>
                <a:ea typeface="华文楷体" pitchFamily="2" charset="-122"/>
                <a:cs typeface="Arial" pitchFamily="34" charset="0"/>
              </a:rPr>
              <a:t>2-3</a:t>
            </a:r>
            <a:r>
              <a:rPr lang="zh-CN" altLang="en-US" sz="1200">
                <a:solidFill>
                  <a:schemeClr val="accent2"/>
                </a:solidFill>
                <a:ea typeface="华文楷体" pitchFamily="2" charset="-122"/>
              </a:rPr>
              <a:t>年的战略举措</a:t>
            </a:r>
            <a:r>
              <a:rPr lang="zh-CN" altLang="en-US" sz="1200" smtClean="0">
                <a:solidFill>
                  <a:schemeClr val="accent2"/>
                </a:solidFill>
                <a:ea typeface="华文楷体" pitchFamily="2" charset="-122"/>
              </a:rPr>
              <a:t>，包括</a:t>
            </a:r>
            <a:r>
              <a:rPr lang="en-US" altLang="zh-CN" sz="1200" smtClean="0">
                <a:solidFill>
                  <a:schemeClr val="accent2"/>
                </a:solidFill>
                <a:ea typeface="华文楷体" pitchFamily="2" charset="-122"/>
              </a:rPr>
              <a:t>:</a:t>
            </a:r>
          </a:p>
          <a:p>
            <a:pPr marL="360363" lvl="1" indent="-179388">
              <a:lnSpc>
                <a:spcPct val="120000"/>
              </a:lnSpc>
              <a:buFont typeface="Arial" pitchFamily="34" charset="0"/>
              <a:buChar char="•"/>
            </a:pPr>
            <a:r>
              <a:rPr lang="zh-CN" altLang="en-US" sz="1200" smtClean="0">
                <a:solidFill>
                  <a:schemeClr val="accent2"/>
                </a:solidFill>
                <a:ea typeface="华文楷体" pitchFamily="2" charset="-122"/>
              </a:rPr>
              <a:t>战略实施战略任务清单</a:t>
            </a:r>
            <a:endParaRPr lang="en-US" altLang="zh-CN" sz="1200" smtClean="0">
              <a:solidFill>
                <a:schemeClr val="accent2"/>
              </a:solidFill>
              <a:ea typeface="华文楷体" pitchFamily="2" charset="-122"/>
            </a:endParaRPr>
          </a:p>
          <a:p>
            <a:pPr marL="360363" lvl="1" indent="-179388">
              <a:lnSpc>
                <a:spcPct val="120000"/>
              </a:lnSpc>
              <a:buFont typeface="Arial" pitchFamily="34" charset="0"/>
              <a:buChar char="•"/>
            </a:pPr>
            <a:r>
              <a:rPr lang="zh-CN" altLang="en-US" sz="1200" smtClean="0">
                <a:solidFill>
                  <a:schemeClr val="accent2"/>
                </a:solidFill>
                <a:ea typeface="华文楷体" pitchFamily="2" charset="-122"/>
              </a:rPr>
              <a:t>战略实施计划</a:t>
            </a:r>
            <a:endParaRPr lang="en-US" altLang="zh-CN" sz="1200" smtClean="0">
              <a:solidFill>
                <a:schemeClr val="accent2"/>
              </a:solidFill>
              <a:ea typeface="华文楷体" pitchFamily="2" charset="-122"/>
            </a:endParaRPr>
          </a:p>
          <a:p>
            <a:pPr marL="360363" lvl="1" indent="-179388">
              <a:lnSpc>
                <a:spcPct val="120000"/>
              </a:lnSpc>
              <a:buFont typeface="Arial" pitchFamily="34" charset="0"/>
              <a:buChar char="•"/>
            </a:pPr>
            <a:r>
              <a:rPr lang="zh-CN" altLang="en-US" sz="1200">
                <a:solidFill>
                  <a:schemeClr val="accent2"/>
                </a:solidFill>
                <a:ea typeface="华文楷体" pitchFamily="2" charset="-122"/>
              </a:rPr>
              <a:t>主要工作</a:t>
            </a:r>
            <a:r>
              <a:rPr lang="zh-CN" altLang="en-US" sz="1200" smtClean="0">
                <a:solidFill>
                  <a:schemeClr val="accent2"/>
                </a:solidFill>
                <a:ea typeface="华文楷体" pitchFamily="2" charset="-122"/>
              </a:rPr>
              <a:t>内容</a:t>
            </a:r>
            <a:endParaRPr lang="en-US" altLang="zh-CN" sz="1200" smtClean="0">
              <a:solidFill>
                <a:schemeClr val="accent2"/>
              </a:solidFill>
              <a:ea typeface="华文楷体" pitchFamily="2" charset="-122"/>
            </a:endParaRPr>
          </a:p>
          <a:p>
            <a:pPr marL="0" lvl="1">
              <a:lnSpc>
                <a:spcPct val="120000"/>
              </a:lnSpc>
            </a:pPr>
            <a:r>
              <a:rPr lang="zh-CN" altLang="en-US" sz="1200" smtClean="0">
                <a:solidFill>
                  <a:schemeClr val="accent2"/>
                </a:solidFill>
                <a:ea typeface="华文楷体" pitchFamily="2" charset="-122"/>
              </a:rPr>
              <a:t>确保</a:t>
            </a:r>
            <a:r>
              <a:rPr lang="zh-CN" altLang="en-US" sz="1200">
                <a:solidFill>
                  <a:schemeClr val="accent2"/>
                </a:solidFill>
                <a:ea typeface="华文楷体" pitchFamily="2" charset="-122"/>
              </a:rPr>
              <a:t>战略的有序推进</a:t>
            </a:r>
            <a:endParaRPr lang="en-US" altLang="zh-CN" sz="1200">
              <a:solidFill>
                <a:schemeClr val="accent2"/>
              </a:solidFill>
              <a:ea typeface="华文楷体" pitchFamily="2" charset="-122"/>
              <a:cs typeface="Arial" pitchFamily="34" charset="0"/>
            </a:endParaRPr>
          </a:p>
          <a:p>
            <a:pPr>
              <a:lnSpc>
                <a:spcPct val="120000"/>
              </a:lnSpc>
            </a:pPr>
            <a:endParaRPr lang="en-US" altLang="zh-CN" sz="1200" b="1" smtClean="0">
              <a:solidFill>
                <a:srgbClr val="002776"/>
              </a:solidFill>
              <a:cs typeface="Arial" pitchFamily="34" charset="0"/>
            </a:endParaRPr>
          </a:p>
        </p:txBody>
      </p:sp>
      <p:pic>
        <p:nvPicPr>
          <p:cNvPr id="33" name="图片 32"/>
          <p:cNvPicPr>
            <a:picLocks noChangeAspect="1"/>
          </p:cNvPicPr>
          <p:nvPr/>
        </p:nvPicPr>
        <p:blipFill>
          <a:blip r:embed="rId16"/>
          <a:stretch>
            <a:fillRect/>
          </a:stretch>
        </p:blipFill>
        <p:spPr>
          <a:xfrm>
            <a:off x="1221973" y="4075946"/>
            <a:ext cx="1707117" cy="1208066"/>
          </a:xfrm>
          <a:prstGeom prst="rect">
            <a:avLst/>
          </a:prstGeom>
          <a:ln>
            <a:solidFill>
              <a:schemeClr val="bg1">
                <a:lumMod val="75000"/>
              </a:schemeClr>
            </a:solidFill>
          </a:ln>
        </p:spPr>
      </p:pic>
      <p:pic>
        <p:nvPicPr>
          <p:cNvPr id="35" name="图片 34"/>
          <p:cNvPicPr>
            <a:picLocks noChangeAspect="1"/>
          </p:cNvPicPr>
          <p:nvPr/>
        </p:nvPicPr>
        <p:blipFill>
          <a:blip r:embed="rId17"/>
          <a:stretch>
            <a:fillRect/>
          </a:stretch>
        </p:blipFill>
        <p:spPr>
          <a:xfrm>
            <a:off x="4610568" y="5301345"/>
            <a:ext cx="1439999" cy="1080000"/>
          </a:xfrm>
          <a:prstGeom prst="rect">
            <a:avLst/>
          </a:prstGeom>
          <a:ln>
            <a:solidFill>
              <a:schemeClr val="bg1">
                <a:lumMod val="75000"/>
              </a:schemeClr>
            </a:solidFill>
          </a:ln>
        </p:spPr>
      </p:pic>
      <p:pic>
        <p:nvPicPr>
          <p:cNvPr id="38" name="图片 37"/>
          <p:cNvPicPr>
            <a:picLocks noChangeAspect="1"/>
          </p:cNvPicPr>
          <p:nvPr/>
        </p:nvPicPr>
        <p:blipFill>
          <a:blip r:embed="rId18"/>
          <a:stretch>
            <a:fillRect/>
          </a:stretch>
        </p:blipFill>
        <p:spPr>
          <a:xfrm>
            <a:off x="3049829" y="4077209"/>
            <a:ext cx="1439999" cy="1080000"/>
          </a:xfrm>
          <a:prstGeom prst="rect">
            <a:avLst/>
          </a:prstGeom>
          <a:ln>
            <a:solidFill>
              <a:schemeClr val="bg1">
                <a:lumMod val="75000"/>
              </a:schemeClr>
            </a:solidFill>
          </a:ln>
        </p:spPr>
      </p:pic>
      <p:pic>
        <p:nvPicPr>
          <p:cNvPr id="46" name="图片 45"/>
          <p:cNvPicPr>
            <a:picLocks noChangeAspect="1"/>
          </p:cNvPicPr>
          <p:nvPr/>
        </p:nvPicPr>
        <p:blipFill>
          <a:blip r:embed="rId19"/>
          <a:stretch>
            <a:fillRect/>
          </a:stretch>
        </p:blipFill>
        <p:spPr>
          <a:xfrm>
            <a:off x="3051302" y="5295735"/>
            <a:ext cx="1440000" cy="1080000"/>
          </a:xfrm>
          <a:prstGeom prst="rect">
            <a:avLst/>
          </a:prstGeom>
          <a:ln>
            <a:solidFill>
              <a:schemeClr val="bg1">
                <a:lumMod val="75000"/>
              </a:schemeClr>
            </a:solidFill>
          </a:ln>
        </p:spPr>
      </p:pic>
      <p:pic>
        <p:nvPicPr>
          <p:cNvPr id="47" name="图片 46"/>
          <p:cNvPicPr>
            <a:picLocks noChangeAspect="1"/>
          </p:cNvPicPr>
          <p:nvPr/>
        </p:nvPicPr>
        <p:blipFill>
          <a:blip r:embed="rId20"/>
          <a:stretch>
            <a:fillRect/>
          </a:stretch>
        </p:blipFill>
        <p:spPr>
          <a:xfrm>
            <a:off x="4610567" y="4077209"/>
            <a:ext cx="1440000" cy="1080000"/>
          </a:xfrm>
          <a:prstGeom prst="rect">
            <a:avLst/>
          </a:prstGeom>
          <a:ln>
            <a:solidFill>
              <a:schemeClr val="bg1">
                <a:lumMod val="75000"/>
              </a:schemeClr>
            </a:solidFill>
          </a:ln>
        </p:spPr>
      </p:pic>
      <p:sp>
        <p:nvSpPr>
          <p:cNvPr id="3" name="矩形 2"/>
          <p:cNvSpPr/>
          <p:nvPr/>
        </p:nvSpPr>
        <p:spPr>
          <a:xfrm>
            <a:off x="1118289" y="3775055"/>
            <a:ext cx="1569660" cy="276999"/>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200" b="1" smtClean="0">
                <a:solidFill>
                  <a:srgbClr val="002776"/>
                </a:solidFill>
                <a:cs typeface="Arial" pitchFamily="34" charset="0"/>
              </a:rPr>
              <a:t>整体战略报告及</a:t>
            </a:r>
            <a:r>
              <a:rPr lang="zh-CN" altLang="en-US" sz="1200" b="1">
                <a:solidFill>
                  <a:srgbClr val="002776"/>
                </a:solidFill>
                <a:cs typeface="Arial" pitchFamily="34" charset="0"/>
              </a:rPr>
              <a:t>纲要</a:t>
            </a:r>
            <a:endParaRPr lang="en-US" altLang="zh-CN" sz="1200" b="1">
              <a:solidFill>
                <a:srgbClr val="002776"/>
              </a:solidFill>
              <a:cs typeface="Arial" pitchFamily="34" charset="0"/>
            </a:endParaRPr>
          </a:p>
        </p:txBody>
      </p:sp>
      <p:sp>
        <p:nvSpPr>
          <p:cNvPr id="5" name="矩形 4"/>
          <p:cNvSpPr/>
          <p:nvPr/>
        </p:nvSpPr>
        <p:spPr>
          <a:xfrm>
            <a:off x="2970424" y="3771794"/>
            <a:ext cx="1877437" cy="276999"/>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b="1">
                <a:solidFill>
                  <a:srgbClr val="002776"/>
                </a:solidFill>
                <a:cs typeface="Arial" pitchFamily="34" charset="0"/>
              </a:rPr>
              <a:t>四大业务板块战略子报告</a:t>
            </a:r>
            <a:endParaRPr lang="en-US" sz="1200" b="1">
              <a:solidFill>
                <a:srgbClr val="002776"/>
              </a:solidFill>
              <a:cs typeface="Arial" pitchFamily="34" charset="0"/>
            </a:endParaRPr>
          </a:p>
        </p:txBody>
      </p:sp>
      <p:grpSp>
        <p:nvGrpSpPr>
          <p:cNvPr id="8" name="组合 7"/>
          <p:cNvGrpSpPr/>
          <p:nvPr/>
        </p:nvGrpSpPr>
        <p:grpSpPr>
          <a:xfrm>
            <a:off x="1183402" y="5414661"/>
            <a:ext cx="666730" cy="863201"/>
            <a:chOff x="1240974" y="5398263"/>
            <a:chExt cx="666730" cy="863201"/>
          </a:xfrm>
        </p:grpSpPr>
        <p:pic>
          <p:nvPicPr>
            <p:cNvPr id="6" name="图片 5" descr="屏幕剪辑"/>
            <p:cNvPicPr>
              <a:picLocks noChangeAspect="1"/>
            </p:cNvPicPr>
            <p:nvPr/>
          </p:nvPicPr>
          <p:blipFill>
            <a:blip r:embed="rId21">
              <a:extLst>
                <a:ext uri="{28A0092B-C50C-407E-A947-70E740481C1C}">
                  <a14:useLocalDpi xmlns:a14="http://schemas.microsoft.com/office/drawing/2010/main" val="0"/>
                </a:ext>
              </a:extLst>
            </a:blip>
            <a:srcRect l="-11" t="4602" r="462" b="-4602"/>
            <a:stretch>
              <a:fillRect/>
            </a:stretch>
          </p:blipFill>
          <p:spPr>
            <a:xfrm>
              <a:off x="1259632" y="5398263"/>
              <a:ext cx="648072" cy="863201"/>
            </a:xfrm>
            <a:prstGeom prst="rect">
              <a:avLst/>
            </a:prstGeom>
          </p:spPr>
        </p:pic>
        <p:sp>
          <p:nvSpPr>
            <p:cNvPr id="7" name="矩形 6"/>
            <p:cNvSpPr/>
            <p:nvPr/>
          </p:nvSpPr>
          <p:spPr>
            <a:xfrm>
              <a:off x="1240974" y="5399979"/>
              <a:ext cx="45719" cy="8373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en-US"/>
            </a:p>
          </p:txBody>
        </p:sp>
      </p:grpSp>
      <p:sp>
        <p:nvSpPr>
          <p:cNvPr id="9" name="等腰三角形 8"/>
          <p:cNvSpPr/>
          <p:nvPr/>
        </p:nvSpPr>
        <p:spPr>
          <a:xfrm flipV="1">
            <a:off x="2155955" y="3519860"/>
            <a:ext cx="2702783" cy="144000"/>
          </a:xfrm>
          <a:prstGeom prst="triangl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en-US"/>
          </a:p>
        </p:txBody>
      </p:sp>
      <p:sp>
        <p:nvSpPr>
          <p:cNvPr id="48" name="Line 3"/>
          <p:cNvSpPr>
            <a:spLocks noChangeShapeType="1"/>
          </p:cNvSpPr>
          <p:nvPr>
            <p:custDataLst>
              <p:tags r:id="rId22"/>
            </p:custDataLst>
          </p:nvPr>
        </p:nvSpPr>
        <p:spPr bwMode="auto">
          <a:xfrm>
            <a:off x="7830400" y="2058259"/>
            <a:ext cx="986077" cy="4452009"/>
          </a:xfrm>
          <a:prstGeom prst="line">
            <a:avLst/>
          </a:prstGeom>
          <a:noFill/>
          <a:ln w="28575">
            <a:solidFill>
              <a:schemeClr val="tx1"/>
            </a:solidFill>
            <a:prstDash val="sysDot"/>
            <a:round/>
          </a:ln>
          <a:extLst>
            <a:ext uri="{909E8E84-426E-40DD-AFC4-6F175D3DCCD1}">
              <a14:hiddenFill xmlns:a14="http://schemas.microsoft.com/office/drawing/2010/main">
                <a:noFill/>
              </a14:hiddenFill>
            </a:ext>
          </a:extLst>
        </p:spPr>
        <p:txBody>
          <a:bodyPr wrap="none" lIns="50910" tIns="50910" rIns="50910" bIns="5091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980">
              <a:solidFill>
                <a:srgbClr val="000000"/>
              </a:solidFill>
              <a:cs typeface="Arial" pitchFamily="34" charset="0"/>
            </a:endParaRPr>
          </a:p>
        </p:txBody>
      </p:sp>
      <p:sp>
        <p:nvSpPr>
          <p:cNvPr id="53" name="Rectangle 55"/>
          <p:cNvSpPr/>
          <p:nvPr>
            <p:custDataLst>
              <p:tags r:id="rId23"/>
            </p:custDataLst>
          </p:nvPr>
        </p:nvSpPr>
        <p:spPr>
          <a:xfrm>
            <a:off x="1118289" y="2164420"/>
            <a:ext cx="4750346" cy="120032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120000"/>
              </a:lnSpc>
              <a:buFont typeface="Wingdings" pitchFamily="2" charset="2"/>
              <a:buChar char="§"/>
            </a:pPr>
            <a:r>
              <a:rPr lang="zh-CN" altLang="en-US" sz="1200" b="1">
                <a:solidFill>
                  <a:srgbClr val="002776"/>
                </a:solidFill>
                <a:cs typeface="Arial" pitchFamily="34" charset="0"/>
              </a:rPr>
              <a:t>开展行内访谈及战略</a:t>
            </a:r>
            <a:r>
              <a:rPr lang="zh-CN" altLang="en-US" sz="1200" b="1" smtClean="0">
                <a:solidFill>
                  <a:srgbClr val="002776"/>
                </a:solidFill>
                <a:cs typeface="Arial" pitchFamily="34" charset="0"/>
              </a:rPr>
              <a:t>研讨会</a:t>
            </a:r>
            <a:r>
              <a:rPr lang="en-US" altLang="zh-CN" sz="1200" b="1" smtClean="0">
                <a:solidFill>
                  <a:srgbClr val="002776"/>
                </a:solidFill>
                <a:cs typeface="Arial" pitchFamily="34" charset="0"/>
              </a:rPr>
              <a:t>, </a:t>
            </a:r>
            <a:r>
              <a:rPr lang="zh-CN" altLang="en-US" sz="1200" smtClean="0">
                <a:solidFill>
                  <a:srgbClr val="002776"/>
                </a:solidFill>
                <a:cs typeface="Arial" pitchFamily="34" charset="0"/>
              </a:rPr>
              <a:t>沟通对象包括董事长</a:t>
            </a:r>
            <a:r>
              <a:rPr lang="zh-CN" altLang="en-US" sz="1200">
                <a:solidFill>
                  <a:srgbClr val="002776"/>
                </a:solidFill>
                <a:cs typeface="Arial" pitchFamily="34" charset="0"/>
              </a:rPr>
              <a:t>、分管行</a:t>
            </a:r>
            <a:r>
              <a:rPr lang="zh-CN" altLang="en-US" sz="1200" smtClean="0">
                <a:solidFill>
                  <a:srgbClr val="002776"/>
                </a:solidFill>
                <a:cs typeface="Arial" pitchFamily="34" charset="0"/>
              </a:rPr>
              <a:t>领导及业务部</a:t>
            </a:r>
            <a:r>
              <a:rPr lang="zh-CN" altLang="en-US" sz="1200">
                <a:solidFill>
                  <a:srgbClr val="002776"/>
                </a:solidFill>
                <a:cs typeface="Arial" pitchFamily="34" charset="0"/>
              </a:rPr>
              <a:t>门</a:t>
            </a:r>
            <a:r>
              <a:rPr lang="zh-CN" altLang="en-US" sz="1200" smtClean="0">
                <a:solidFill>
                  <a:srgbClr val="002776"/>
                </a:solidFill>
                <a:cs typeface="Arial" pitchFamily="34" charset="0"/>
              </a:rPr>
              <a:t>负责人</a:t>
            </a:r>
            <a:endParaRPr lang="en-US" altLang="zh-CN" sz="1200" smtClean="0">
              <a:solidFill>
                <a:srgbClr val="002776"/>
              </a:solidFill>
              <a:cs typeface="Arial" pitchFamily="34" charset="0"/>
            </a:endParaRPr>
          </a:p>
          <a:p>
            <a:pPr marL="171450" indent="-171450">
              <a:lnSpc>
                <a:spcPct val="120000"/>
              </a:lnSpc>
              <a:buFont typeface="Wingdings" pitchFamily="2" charset="2"/>
              <a:buChar char="§"/>
            </a:pPr>
            <a:r>
              <a:rPr lang="zh-CN" altLang="en-US" sz="1200" b="1">
                <a:solidFill>
                  <a:srgbClr val="002776"/>
                </a:solidFill>
                <a:cs typeface="Arial" pitchFamily="34" charset="0"/>
              </a:rPr>
              <a:t>数据分析与资料</a:t>
            </a:r>
            <a:r>
              <a:rPr lang="zh-CN" altLang="en-US" sz="1200" b="1" smtClean="0">
                <a:solidFill>
                  <a:srgbClr val="002776"/>
                </a:solidFill>
                <a:cs typeface="Arial" pitchFamily="34" charset="0"/>
              </a:rPr>
              <a:t>研读</a:t>
            </a:r>
            <a:r>
              <a:rPr lang="zh-CN" altLang="en-US" sz="1200" smtClean="0">
                <a:solidFill>
                  <a:srgbClr val="002776"/>
                </a:solidFill>
                <a:cs typeface="Arial" pitchFamily="34" charset="0"/>
              </a:rPr>
              <a:t>，包括客户抽样数据、</a:t>
            </a:r>
            <a:r>
              <a:rPr lang="zh-CN" altLang="en-US" sz="1200">
                <a:solidFill>
                  <a:srgbClr val="002776"/>
                </a:solidFill>
                <a:cs typeface="Arial" pitchFamily="34" charset="0"/>
              </a:rPr>
              <a:t>各个业务部门和管理部门提供的关键资料，包括工作总结、工作计划、产品手册、制度</a:t>
            </a:r>
            <a:r>
              <a:rPr lang="zh-CN" altLang="en-US" sz="1200" smtClean="0">
                <a:solidFill>
                  <a:srgbClr val="002776"/>
                </a:solidFill>
                <a:cs typeface="Arial" pitchFamily="34" charset="0"/>
              </a:rPr>
              <a:t>文件</a:t>
            </a:r>
            <a:endParaRPr lang="en-US" altLang="zh-CN" sz="1200" smtClean="0">
              <a:solidFill>
                <a:srgbClr val="002776"/>
              </a:solidFill>
              <a:cs typeface="Arial" pitchFamily="34" charset="0"/>
            </a:endParaRPr>
          </a:p>
        </p:txBody>
      </p:sp>
      <p:sp>
        <p:nvSpPr>
          <p:cNvPr id="10" name="矩形 9"/>
          <p:cNvSpPr/>
          <p:nvPr/>
        </p:nvSpPr>
        <p:spPr>
          <a:xfrm>
            <a:off x="6176587" y="5157209"/>
            <a:ext cx="2067821" cy="7571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lvl="0" indent="-171450">
              <a:lnSpc>
                <a:spcPct val="120000"/>
              </a:lnSpc>
              <a:buFont typeface="Wingdings" pitchFamily="2" charset="2"/>
              <a:buChar char="§"/>
            </a:pPr>
            <a:r>
              <a:rPr lang="zh-CN" altLang="en-US" sz="1200" b="1">
                <a:solidFill>
                  <a:srgbClr val="002060"/>
                </a:solidFill>
                <a:cs typeface="Arial" pitchFamily="34" charset="0"/>
              </a:rPr>
              <a:t>支持体系设计</a:t>
            </a:r>
            <a:r>
              <a:rPr lang="zh-CN" altLang="en-US" sz="1200" b="1" smtClean="0">
                <a:solidFill>
                  <a:srgbClr val="002060"/>
                </a:solidFill>
                <a:cs typeface="Arial" pitchFamily="34" charset="0"/>
              </a:rPr>
              <a:t>：</a:t>
            </a:r>
            <a:r>
              <a:rPr lang="zh-CN" altLang="en-US" sz="1200" smtClean="0">
                <a:solidFill>
                  <a:srgbClr val="002060"/>
                </a:solidFill>
                <a:ea typeface="华文楷体" pitchFamily="2" charset="-122"/>
              </a:rPr>
              <a:t>设计高阶的支撑体系战略，以确保战略规划的顺利落地</a:t>
            </a:r>
            <a:endParaRPr lang="en-US" altLang="zh-CN" sz="1200">
              <a:solidFill>
                <a:srgbClr val="002060"/>
              </a:solidFill>
              <a:ea typeface="华文楷体" pitchFamily="2" charset="-122"/>
              <a:cs typeface="Arial" pitchFamily="34" charset="0"/>
            </a:endParaRPr>
          </a:p>
        </p:txBody>
      </p:sp>
    </p:spTree>
    <p:extLst>
      <p:ext uri="{BB962C8B-B14F-4D97-AF65-F5344CB8AC3E}">
        <p14:creationId xmlns:p14="http://schemas.microsoft.com/office/powerpoint/2010/main" val="870187562"/>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r>
              <a:rPr lang="zh-CN" altLang="en-US">
                <a:latin typeface="华文楷体" panose="02010600040101010101" pitchFamily="2" charset="-122"/>
              </a:rPr>
              <a:t>目录</a:t>
            </a:r>
            <a:endParaRPr lang="en-US"/>
          </a:p>
        </p:txBody>
      </p:sp>
      <p:sp>
        <p:nvSpPr>
          <p:cNvPr id="5" name="文本占位符 4"/>
          <p:cNvSpPr>
            <a:spLocks noGrp="1"/>
          </p:cNvSpPr>
          <p:nvPr>
            <p:ph type="body" sz="quarter" idx="14"/>
          </p:nvPr>
        </p:nvSpPr>
        <p:spPr/>
        <p:txBody>
          <a:bodyPr/>
          <a:lstStyle/>
          <a:p>
            <a:endParaRPr lang="en-US"/>
          </a:p>
        </p:txBody>
      </p:sp>
      <p:graphicFrame>
        <p:nvGraphicFramePr>
          <p:cNvPr id="30" name="Group 40"/>
          <p:cNvGraphicFramePr>
            <a:graphicFrameLocks noGrp="1"/>
          </p:cNvGraphicFramePr>
          <p:nvPr>
            <p:extLst>
              <p:ext uri="{D42A27DB-BD31-4B8C-83A1-F6EECF244321}">
                <p14:modId xmlns:p14="http://schemas.microsoft.com/office/powerpoint/2010/main" val="791972799"/>
              </p:ext>
            </p:extLst>
          </p:nvPr>
        </p:nvGraphicFramePr>
        <p:xfrm>
          <a:off x="630115" y="884103"/>
          <a:ext cx="7957876" cy="2850700"/>
        </p:xfrm>
        <a:graphic>
          <a:graphicData uri="http://schemas.openxmlformats.org/drawingml/2006/table">
            <a:tbl>
              <a:tblPr/>
              <a:tblGrid>
                <a:gridCol w="865619"/>
                <a:gridCol w="7092257"/>
              </a:tblGrid>
              <a:tr h="570140">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700" b="1" i="0" u="none" strike="noStrike" kern="1200" cap="none" normalizeH="0" baseline="0" smtClean="0">
                          <a:ln>
                            <a:noFill/>
                          </a:ln>
                          <a:solidFill>
                            <a:srgbClr val="FFFFFF"/>
                          </a:solidFill>
                          <a:effectLst/>
                          <a:latin typeface="+mn-lt"/>
                          <a:ea typeface="华文楷体" pitchFamily="2" charset="-122"/>
                          <a:cs typeface="+mn-cs"/>
                        </a:rPr>
                        <a:t>1</a:t>
                      </a: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bg1">
                        <a:lumMod val="75000"/>
                      </a:schemeClr>
                    </a:solid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pPr>
                      <a:r>
                        <a:rPr kumimoji="1" lang="zh-CN" altLang="en-US" sz="1700" b="1" i="0" u="none" strike="noStrike" cap="none" normalizeH="0" baseline="0" smtClean="0">
                          <a:ln>
                            <a:noFill/>
                          </a:ln>
                          <a:solidFill>
                            <a:srgbClr val="FFFFFF"/>
                          </a:solidFill>
                          <a:effectLst/>
                          <a:latin typeface="+mn-lt"/>
                          <a:ea typeface="华文楷体" pitchFamily="2" charset="-122"/>
                        </a:rPr>
                        <a:t>引言</a:t>
                      </a: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bg1">
                        <a:lumMod val="75000"/>
                      </a:schemeClr>
                    </a:solidFill>
                  </a:tcPr>
                </a:tc>
              </a:tr>
              <a:tr h="570140">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700" b="1" i="0" u="none" strike="noStrike" kern="1200" cap="none" normalizeH="0" baseline="0" smtClean="0">
                          <a:ln>
                            <a:noFill/>
                          </a:ln>
                          <a:solidFill>
                            <a:srgbClr val="FFFFFF"/>
                          </a:solidFill>
                          <a:effectLst/>
                          <a:latin typeface="+mn-lt"/>
                          <a:ea typeface="华文楷体" pitchFamily="2" charset="-122"/>
                          <a:cs typeface="+mn-cs"/>
                        </a:rPr>
                        <a:t>2</a:t>
                      </a: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060"/>
                    </a:solid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defRPr/>
                      </a:pPr>
                      <a:r>
                        <a:rPr kumimoji="1" lang="zh-CN" altLang="en-US" sz="1700" b="1" i="0" u="none" strike="noStrike" kern="1200" cap="none" normalizeH="0" baseline="0" smtClean="0">
                          <a:ln>
                            <a:noFill/>
                          </a:ln>
                          <a:solidFill>
                            <a:srgbClr val="FFFFFF"/>
                          </a:solidFill>
                          <a:effectLst/>
                          <a:latin typeface="+mn-lt"/>
                          <a:ea typeface="华文楷体" pitchFamily="2" charset="-122"/>
                          <a:cs typeface="+mn-cs"/>
                        </a:rPr>
                        <a:t>中后台推进落实举措</a:t>
                      </a:r>
                      <a:endParaRPr kumimoji="1" lang="en-US" sz="1700" b="1" i="0" u="none" strike="noStrike" kern="1200" cap="none" normalizeH="0" baseline="0" smtClean="0">
                        <a:ln>
                          <a:noFill/>
                        </a:ln>
                        <a:solidFill>
                          <a:srgbClr val="FFFFFF"/>
                        </a:solidFill>
                        <a:effectLst/>
                        <a:latin typeface="+mn-lt"/>
                        <a:ea typeface="华文楷体" pitchFamily="2" charset="-122"/>
                        <a:cs typeface="+mn-cs"/>
                      </a:endParaRP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060"/>
                    </a:solidFill>
                  </a:tcPr>
                </a:tc>
              </a:tr>
              <a:tr h="570140">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endParaRPr kumimoji="1" lang="en-US" altLang="zh-CN" sz="1700" b="1" i="0" u="none" strike="noStrike" kern="1200" cap="none" normalizeH="0" baseline="0" smtClean="0">
                        <a:ln>
                          <a:noFill/>
                        </a:ln>
                        <a:solidFill>
                          <a:srgbClr val="FFFFFF"/>
                        </a:solidFill>
                        <a:effectLst/>
                        <a:latin typeface="+mn-lt"/>
                        <a:ea typeface="华文楷体" pitchFamily="2" charset="-122"/>
                        <a:cs typeface="+mn-cs"/>
                      </a:endParaRP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no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defRPr/>
                      </a:pPr>
                      <a:r>
                        <a:rPr kumimoji="1" lang="zh-CN" altLang="en-US" sz="1700" b="1" i="0" u="none" strike="noStrike" kern="1200" cap="none" normalizeH="0" baseline="0" smtClean="0">
                          <a:ln>
                            <a:noFill/>
                          </a:ln>
                          <a:solidFill>
                            <a:srgbClr val="FFFFFF"/>
                          </a:solidFill>
                          <a:effectLst/>
                          <a:latin typeface="+mn-lt"/>
                          <a:ea typeface="华文楷体" pitchFamily="2" charset="-122"/>
                          <a:cs typeface="+mn-cs"/>
                        </a:rPr>
                        <a:t>支撑保障板块 </a:t>
                      </a:r>
                      <a:endParaRPr kumimoji="1" lang="en-US" sz="1700" b="1" i="0" u="none" strike="noStrike" kern="1200" cap="none" normalizeH="0" baseline="0" smtClean="0">
                        <a:ln>
                          <a:noFill/>
                        </a:ln>
                        <a:solidFill>
                          <a:srgbClr val="FFFFFF"/>
                        </a:solidFill>
                        <a:effectLst/>
                        <a:latin typeface="+mn-lt"/>
                        <a:ea typeface="华文楷体" pitchFamily="2" charset="-122"/>
                        <a:cs typeface="+mn-cs"/>
                      </a:endParaRP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accent5"/>
                    </a:solidFill>
                  </a:tcPr>
                </a:tc>
              </a:tr>
              <a:tr h="570140">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endParaRPr kumimoji="1" lang="en-US" altLang="zh-CN" sz="1700" b="1" i="0" u="none" strike="noStrike" kern="1200" cap="none" normalizeH="0" baseline="0" smtClean="0">
                        <a:ln>
                          <a:noFill/>
                        </a:ln>
                        <a:solidFill>
                          <a:srgbClr val="FFFFFF"/>
                        </a:solidFill>
                        <a:effectLst/>
                        <a:latin typeface="+mn-lt"/>
                        <a:ea typeface="华文楷体" pitchFamily="2" charset="-122"/>
                        <a:cs typeface="+mn-cs"/>
                      </a:endParaRP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no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defRPr/>
                      </a:pPr>
                      <a:r>
                        <a:rPr kumimoji="1" lang="zh-CN" altLang="en-US" sz="1700" b="1" i="0" u="none" strike="noStrike" kern="1200" cap="none" normalizeH="0" baseline="0" smtClean="0">
                          <a:ln>
                            <a:noFill/>
                          </a:ln>
                          <a:solidFill>
                            <a:srgbClr val="FFFFFF"/>
                          </a:solidFill>
                          <a:effectLst/>
                          <a:latin typeface="+mn-lt"/>
                          <a:ea typeface="华文楷体" pitchFamily="2" charset="-122"/>
                          <a:cs typeface="+mn-cs"/>
                        </a:rPr>
                        <a:t>风险板块</a:t>
                      </a:r>
                      <a:endParaRPr kumimoji="1" lang="en-US" sz="1700" b="1" i="0" u="none" strike="noStrike" kern="1200" cap="none" normalizeH="0" baseline="0" smtClean="0">
                        <a:ln>
                          <a:noFill/>
                        </a:ln>
                        <a:solidFill>
                          <a:srgbClr val="FFFFFF"/>
                        </a:solidFill>
                        <a:effectLst/>
                        <a:latin typeface="+mn-lt"/>
                        <a:ea typeface="华文楷体" pitchFamily="2" charset="-122"/>
                        <a:cs typeface="+mn-cs"/>
                      </a:endParaRP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bg1">
                        <a:lumMod val="75000"/>
                      </a:schemeClr>
                    </a:solidFill>
                  </a:tcPr>
                </a:tc>
              </a:tr>
              <a:tr h="570140">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endParaRPr kumimoji="1" lang="en-US" altLang="zh-CN" sz="1700" b="1" i="0" u="none" strike="noStrike" kern="1200" cap="none" normalizeH="0" baseline="0" smtClean="0">
                        <a:ln>
                          <a:noFill/>
                        </a:ln>
                        <a:solidFill>
                          <a:srgbClr val="FFFFFF"/>
                        </a:solidFill>
                        <a:effectLst/>
                        <a:latin typeface="+mn-lt"/>
                        <a:ea typeface="华文楷体" pitchFamily="2" charset="-122"/>
                        <a:cs typeface="+mn-cs"/>
                      </a:endParaRP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no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defRPr/>
                      </a:pPr>
                      <a:r>
                        <a:rPr kumimoji="1" lang="zh-CN" altLang="en-US" sz="1700" b="1" i="0" u="none" strike="noStrike" kern="1200" cap="none" normalizeH="0" baseline="0" smtClean="0">
                          <a:ln>
                            <a:noFill/>
                          </a:ln>
                          <a:solidFill>
                            <a:srgbClr val="FFFFFF"/>
                          </a:solidFill>
                          <a:effectLst/>
                          <a:latin typeface="+mn-lt"/>
                          <a:ea typeface="华文楷体" pitchFamily="2" charset="-122"/>
                          <a:cs typeface="+mn-cs"/>
                        </a:rPr>
                        <a:t>科技运营板块</a:t>
                      </a:r>
                      <a:endParaRPr kumimoji="1" lang="en-US" sz="1700" b="1" i="0" u="none" strike="noStrike" kern="1200" cap="none" normalizeH="0" baseline="0" smtClean="0">
                        <a:ln>
                          <a:noFill/>
                        </a:ln>
                        <a:solidFill>
                          <a:srgbClr val="FFFFFF"/>
                        </a:solidFill>
                        <a:effectLst/>
                        <a:latin typeface="+mn-lt"/>
                        <a:ea typeface="华文楷体" pitchFamily="2" charset="-122"/>
                        <a:cs typeface="+mn-cs"/>
                      </a:endParaRPr>
                    </a:p>
                  </a:txBody>
                  <a:tcPr marL="84406" marR="84406" marT="42203" marB="42203"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bg1">
                        <a:lumMod val="75000"/>
                      </a:schemeClr>
                    </a:solidFill>
                  </a:tcPr>
                </a:tc>
              </a:tr>
            </a:tbl>
          </a:graphicData>
        </a:graphic>
      </p:graphicFrame>
    </p:spTree>
    <p:extLst>
      <p:ext uri="{BB962C8B-B14F-4D97-AF65-F5344CB8AC3E}">
        <p14:creationId xmlns:p14="http://schemas.microsoft.com/office/powerpoint/2010/main" val="1826668612"/>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mc:Choice xmlns:v="urn:schemas-microsoft-com:vml" Requires="v">
                <p:oleObj spid="_x0000_s1043"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a:t>办公室</a:t>
            </a:r>
            <a:r>
              <a:rPr lang="zh-CN" altLang="en-US" smtClean="0"/>
              <a:t>共形成</a:t>
            </a:r>
            <a:r>
              <a:rPr lang="en-US" altLang="zh-CN" smtClean="0"/>
              <a:t>3</a:t>
            </a:r>
            <a:r>
              <a:rPr lang="zh-CN" altLang="en-US" smtClean="0"/>
              <a:t>大一级战略举措和</a:t>
            </a:r>
            <a:r>
              <a:rPr lang="en-US" altLang="zh-CN" smtClean="0"/>
              <a:t>10</a:t>
            </a:r>
            <a:r>
              <a:rPr lang="zh-CN" altLang="en-US" smtClean="0"/>
              <a:t>个二级战略战略举措</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3" name="表格 2"/>
          <p:cNvGraphicFramePr>
            <a:graphicFrameLocks noGrp="1"/>
          </p:cNvGraphicFramePr>
          <p:nvPr>
            <p:extLst>
              <p:ext uri="{D42A27DB-BD31-4B8C-83A1-F6EECF244321}">
                <p14:modId xmlns:p14="http://schemas.microsoft.com/office/powerpoint/2010/main" val="1283041715"/>
              </p:ext>
            </p:extLst>
          </p:nvPr>
        </p:nvGraphicFramePr>
        <p:xfrm>
          <a:off x="412750" y="836611"/>
          <a:ext cx="8476837" cy="4889846"/>
        </p:xfrm>
        <a:graphic>
          <a:graphicData uri="http://schemas.openxmlformats.org/drawingml/2006/table">
            <a:tbl>
              <a:tblPr firstRow="1" bandRow="1">
                <a:tableStyleId>{5C22544A-7EE6-4342-B048-85BDC9FD1C3A}</a:tableStyleId>
              </a:tblPr>
              <a:tblGrid>
                <a:gridCol w="270769"/>
                <a:gridCol w="1296193"/>
                <a:gridCol w="935807"/>
                <a:gridCol w="2772000"/>
                <a:gridCol w="751640"/>
                <a:gridCol w="941153"/>
                <a:gridCol w="1509275"/>
              </a:tblGrid>
              <a:tr h="288133">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416883">
                <a:tc rowSpan="4">
                  <a:txBody>
                    <a:bodyPr vert="horz" wrap="square"/>
                    <a:lstStyle/>
                    <a:p>
                      <a:pPr algn="r" fontAlgn="ctr"/>
                      <a:r>
                        <a:rPr lang="en-US" sz="1200" b="1" u="none" strike="noStrike" kern="1200" smtClean="0">
                          <a:solidFill>
                            <a:schemeClr val="accent2"/>
                          </a:solidFill>
                          <a:effectLst/>
                          <a:latin typeface="+mn-lt"/>
                          <a:ea typeface="+mn-ea"/>
                          <a:cs typeface="+mn-cs"/>
                        </a:rPr>
                        <a:t>A</a:t>
                      </a:r>
                      <a:r>
                        <a:rPr lang="en-US" altLang="zh-CN" sz="1200" b="1" u="none" strike="noStrike" kern="1200" smtClean="0">
                          <a:solidFill>
                            <a:schemeClr val="accent2"/>
                          </a:solidFill>
                          <a:effectLst/>
                          <a:latin typeface="+mn-lt"/>
                          <a:ea typeface="+mn-ea"/>
                          <a:cs typeface="+mn-cs"/>
                        </a:rPr>
                        <a:t>: </a:t>
                      </a: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4">
                  <a:txBody>
                    <a:bodyPr vert="horz" wrap="square"/>
                    <a:lstStyle/>
                    <a:p>
                      <a:pPr marL="85725" indent="0" algn="l" fontAlgn="ctr"/>
                      <a:r>
                        <a:rPr lang="zh-CN" altLang="en-US" sz="1200" u="none" strike="noStrike" smtClean="0">
                          <a:effectLst/>
                          <a:latin typeface="+mn-ea"/>
                          <a:ea typeface="+mn-ea"/>
                        </a:rPr>
                        <a:t>推进品牌创建</a:t>
                      </a:r>
                      <a:endParaRPr lang="zh-CN" altLang="en-US" sz="1200" b="0" i="0" u="none" strike="noStrike">
                        <a:solidFill>
                          <a:srgbClr val="000000"/>
                        </a:solidFill>
                        <a:effectLst/>
                        <a:latin typeface="+mn-ea"/>
                        <a:ea typeface="+mn-ea"/>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algn="l" fontAlgn="ctr"/>
                      <a:r>
                        <a:rPr lang="zh-CN" altLang="en-US" sz="1200" u="none" strike="noStrike" smtClean="0">
                          <a:effectLst/>
                        </a:rPr>
                        <a:t>打造哈尔滨银行公益品牌</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2018-2020</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成立基金会，并推出五年规划</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r>
              <a:tr h="346897">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Arial" pitchFamily="34" charset="0"/>
                        </a:rPr>
                        <a:t>打造“绿色银行”品牌</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2018-2020</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绿色金融、绿色办公、绿色公益行动</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r>
              <a:tr h="346897">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A03:</a:t>
                      </a:r>
                      <a:endParaRPr lang="zh-CN" altLang="en-US" sz="1200" b="0" i="0" u="none" strike="noStrike" smtClean="0">
                        <a:solidFill>
                          <a:schemeClr val="accent2"/>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Arial" pitchFamily="34" charset="0"/>
                        </a:rPr>
                        <a:t>打造“哈马”品牌</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2018-2020</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每年两场马拉松比赛（本行及哈尔滨市）</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r>
              <a:tr h="373103">
                <a:tc vMerge="1">
                  <a:txBody>
                    <a:bodyPr vert="horz" wrap="square"/>
                    <a:lstStyle/>
                    <a:p>
                      <a:pPr algn="r" fontAlgn="ct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A04:</a:t>
                      </a:r>
                      <a:endParaRPr lang="zh-CN" altLang="en-US" sz="1200" b="0" i="0" u="none" strike="noStrike" smtClean="0">
                        <a:solidFill>
                          <a:schemeClr val="accent2"/>
                        </a:solidFill>
                        <a:effectLst/>
                        <a:latin typeface="Arial" pitchFamily="34" charset="0"/>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打造零售网点新形象</a:t>
                      </a:r>
                      <a:endParaRPr lang="zh-CN" altLang="en-US" sz="1200" b="0" i="0" u="none" strike="noStrike">
                        <a:solidFill>
                          <a:srgbClr val="000000"/>
                        </a:solidFill>
                        <a:effectLst/>
                        <a:latin typeface="Arial" pitchFamily="34" charset="0"/>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新</a:t>
                      </a:r>
                      <a:r>
                        <a:rPr lang="en-US" altLang="zh-CN" sz="1200" b="0" i="0" u="none" strike="noStrike" smtClean="0">
                          <a:solidFill>
                            <a:srgbClr val="000000"/>
                          </a:solidFill>
                          <a:effectLst/>
                          <a:latin typeface="Arial" pitchFamily="34" charset="0"/>
                        </a:rPr>
                        <a:t>VI</a:t>
                      </a:r>
                      <a:r>
                        <a:rPr lang="zh-CN" altLang="en-US" sz="1200" b="0" i="0" u="none" strike="noStrike" smtClean="0">
                          <a:solidFill>
                            <a:srgbClr val="000000"/>
                          </a:solidFill>
                          <a:effectLst/>
                          <a:latin typeface="Arial" pitchFamily="34" charset="0"/>
                        </a:rPr>
                        <a:t>落地、网点服务转型</a:t>
                      </a:r>
                      <a:endParaRPr lang="en-US" altLang="zh-CN" sz="1200" b="0" i="0" u="none" strike="noStrike" smtClean="0">
                        <a:solidFill>
                          <a:srgbClr val="000000"/>
                        </a:solidFill>
                        <a:effectLst/>
                        <a:latin typeface="Arial" pitchFamily="34" charset="0"/>
                      </a:endParaRPr>
                    </a:p>
                  </a:txBody>
                  <a:tcPr marL="9525" marR="9525" marT="952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r>
              <a:tr h="310879">
                <a:tc rowSpan="3">
                  <a:txBody>
                    <a:bodyPr vert="horz" wrap="square"/>
                    <a:lstStyle/>
                    <a:p>
                      <a:pPr algn="r" fontAlgn="ctr"/>
                      <a:r>
                        <a:rPr lang="en-US" altLang="zh-CN" sz="1200" b="1" u="none" strike="noStrike" kern="1200" smtClean="0">
                          <a:solidFill>
                            <a:schemeClr val="accent2"/>
                          </a:solidFill>
                          <a:effectLst/>
                          <a:latin typeface="+mn-lt"/>
                          <a:ea typeface="+mn-ea"/>
                          <a:cs typeface="+mn-cs"/>
                        </a:rPr>
                        <a:t>B: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3">
                  <a:txBody>
                    <a:bodyPr vert="horz" wrap="square"/>
                    <a:lstStyle/>
                    <a:p>
                      <a:pPr marL="85725" indent="0" algn="l" fontAlgn="ctr"/>
                      <a:r>
                        <a:rPr lang="zh-CN" altLang="en-US" sz="1200" b="0" i="0" u="none" strike="noStrike" smtClean="0">
                          <a:solidFill>
                            <a:srgbClr val="000000"/>
                          </a:solidFill>
                          <a:effectLst/>
                          <a:latin typeface="Arial" pitchFamily="34" charset="0"/>
                        </a:rPr>
                        <a:t>抓好重点工程项目建设</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B01:</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北京哈银国际项目建设</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北京哈银国际项目完成地下室工程，达到正负零平口</a:t>
                      </a: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310879">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B02: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松北后台服务中心项目</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Arial" pitchFamily="34" charset="0"/>
                        </a:rPr>
                        <a:t>2016</a:t>
                      </a:r>
                      <a:r>
                        <a:rPr lang="zh-CN" altLang="en-US" sz="1200" b="0" i="0" u="none" strike="noStrike" smtClean="0">
                          <a:solidFill>
                            <a:srgbClr val="000000"/>
                          </a:solidFill>
                          <a:effectLst/>
                          <a:latin typeface="Arial" pitchFamily="34" charset="0"/>
                        </a:rPr>
                        <a:t>年年底初步具备使用条件</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451030">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B03:</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总部大厦项目</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推进接待中心建设</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206136">
                <a:tc rowSpan="3">
                  <a:txBody>
                    <a:bodyPr vert="horz" wrap="square"/>
                    <a:lstStyle/>
                    <a:p>
                      <a:pPr marL="0" marR="0" indent="0" algn="r" defTabSz="957816" rtl="0" eaLnBrk="1" fontAlgn="ctr" latinLnBrk="0" hangingPunct="1">
                        <a:lnSpc>
                          <a:spcPct val="100000"/>
                        </a:lnSpc>
                        <a:spcBef>
                          <a:spcPct val="0"/>
                        </a:spcBef>
                        <a:spcAft>
                          <a:spcPct val="0"/>
                        </a:spcAft>
                        <a:buClrTx/>
                        <a:buSzTx/>
                        <a:buFontTx/>
                        <a:buNone/>
                        <a:defRPr/>
                      </a:pPr>
                      <a:r>
                        <a:rPr lang="en-US" altLang="zh-CN" sz="1200" b="1" u="none" strike="noStrike" kern="1200" smtClean="0">
                          <a:solidFill>
                            <a:schemeClr val="accent2"/>
                          </a:solidFill>
                          <a:effectLst/>
                          <a:latin typeface="+mn-lt"/>
                          <a:ea typeface="+mn-ea"/>
                          <a:cs typeface="+mn-cs"/>
                        </a:rPr>
                        <a:t>C: </a:t>
                      </a:r>
                      <a:endParaRPr lang="en-US" sz="1200" b="1" u="none" strike="noStrike" kern="1200" smtClean="0">
                        <a:solidFill>
                          <a:schemeClr val="accent2"/>
                        </a:solidFill>
                        <a:effectLst/>
                        <a:latin typeface="+mn-lt"/>
                        <a:ea typeface="+mn-ea"/>
                        <a:cs typeface="+mn-cs"/>
                      </a:endParaRPr>
                    </a:p>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3">
                  <a:txBody>
                    <a:bodyPr vert="horz" wrap="square"/>
                    <a:lstStyle/>
                    <a:p>
                      <a:pPr marL="85725" indent="0" algn="l" fontAlgn="ctr"/>
                      <a:r>
                        <a:rPr lang="zh-CN" altLang="en-US" sz="1200" b="0" i="0" u="none" strike="noStrike" smtClean="0">
                          <a:solidFill>
                            <a:srgbClr val="000000"/>
                          </a:solidFill>
                          <a:effectLst/>
                          <a:latin typeface="Arial" pitchFamily="34" charset="0"/>
                        </a:rPr>
                        <a:t>推进</a:t>
                      </a:r>
                      <a:r>
                        <a:rPr lang="en-US" altLang="zh-CN" sz="1200" b="0" i="0" u="none" strike="noStrike" smtClean="0">
                          <a:solidFill>
                            <a:srgbClr val="000000"/>
                          </a:solidFill>
                          <a:effectLst/>
                          <a:latin typeface="Arial" pitchFamily="34" charset="0"/>
                        </a:rPr>
                        <a:t>OA</a:t>
                      </a:r>
                      <a:r>
                        <a:rPr lang="zh-CN" altLang="en-US" sz="1200" b="0" i="0" u="none" strike="noStrike" smtClean="0">
                          <a:solidFill>
                            <a:srgbClr val="000000"/>
                          </a:solidFill>
                          <a:effectLst/>
                          <a:latin typeface="Arial" pitchFamily="34" charset="0"/>
                        </a:rPr>
                        <a:t>行政办公系统开发建设</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C01:</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科技集采系统、印章系统建设，需求流程梳理</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收集评估</a:t>
                      </a:r>
                      <a:r>
                        <a:rPr lang="en-US" altLang="zh-CN" sz="1200" b="0" i="0" u="none" strike="noStrike" smtClean="0">
                          <a:solidFill>
                            <a:srgbClr val="000000"/>
                          </a:solidFill>
                          <a:effectLst/>
                          <a:latin typeface="+mn-ea"/>
                          <a:ea typeface="+mn-ea"/>
                        </a:rPr>
                        <a:t>OA</a:t>
                      </a:r>
                      <a:r>
                        <a:rPr lang="zh-CN" altLang="en-US" sz="1200" b="0" i="0" u="none" strike="noStrike" smtClean="0">
                          <a:solidFill>
                            <a:srgbClr val="000000"/>
                          </a:solidFill>
                          <a:effectLst/>
                          <a:latin typeface="+mn-ea"/>
                          <a:ea typeface="+mn-ea"/>
                        </a:rPr>
                        <a:t>系统流程需求，精简优化程序，提高效率</a:t>
                      </a: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206136">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C02: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移动</a:t>
                      </a:r>
                      <a:r>
                        <a:rPr lang="en-US" altLang="zh-CN" sz="1200" b="0" i="0" u="none" strike="noStrike" smtClean="0">
                          <a:solidFill>
                            <a:srgbClr val="000000"/>
                          </a:solidFill>
                          <a:effectLst/>
                          <a:latin typeface="+mn-ea"/>
                          <a:ea typeface="+mn-ea"/>
                        </a:rPr>
                        <a:t>OA</a:t>
                      </a:r>
                      <a:r>
                        <a:rPr lang="zh-CN" altLang="en-US" sz="1200" b="0" i="0" u="none" strike="noStrike" smtClean="0">
                          <a:solidFill>
                            <a:srgbClr val="000000"/>
                          </a:solidFill>
                          <a:effectLst/>
                          <a:latin typeface="+mn-ea"/>
                          <a:ea typeface="+mn-ea"/>
                        </a:rPr>
                        <a:t>版本更新升级</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完善现有移动</a:t>
                      </a:r>
                      <a:r>
                        <a:rPr lang="en-US" altLang="zh-CN" sz="1200" b="0" i="0" u="none" strike="noStrike" smtClean="0">
                          <a:solidFill>
                            <a:srgbClr val="000000"/>
                          </a:solidFill>
                          <a:effectLst/>
                          <a:latin typeface="+mn-ea"/>
                          <a:ea typeface="+mn-ea"/>
                        </a:rPr>
                        <a:t>OA</a:t>
                      </a:r>
                      <a:r>
                        <a:rPr lang="zh-CN" altLang="en-US" sz="1200" b="0" i="0" u="none" strike="noStrike" smtClean="0">
                          <a:solidFill>
                            <a:srgbClr val="000000"/>
                          </a:solidFill>
                          <a:effectLst/>
                          <a:latin typeface="+mn-ea"/>
                          <a:ea typeface="+mn-ea"/>
                        </a:rPr>
                        <a:t>系统版本，增加事项申请功能</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419855">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C03:</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管理员权限下放</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办公室</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进行管理员权限下放，组织培训分行</a:t>
                      </a:r>
                      <a:r>
                        <a:rPr lang="en-US" altLang="zh-CN" sz="1200" b="0" i="0" u="none" strike="noStrike" smtClean="0">
                          <a:solidFill>
                            <a:srgbClr val="000000"/>
                          </a:solidFill>
                          <a:effectLst/>
                          <a:latin typeface="Arial" pitchFamily="34" charset="0"/>
                        </a:rPr>
                        <a:t>OA</a:t>
                      </a:r>
                      <a:r>
                        <a:rPr lang="zh-CN" altLang="en-US" sz="1200" b="0" i="0" u="none" strike="noStrike" smtClean="0">
                          <a:solidFill>
                            <a:srgbClr val="000000"/>
                          </a:solidFill>
                          <a:effectLst/>
                          <a:latin typeface="Arial" pitchFamily="34" charset="0"/>
                        </a:rPr>
                        <a:t>管理人员</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1114729988"/>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战略实施蓝图</a:t>
            </a:r>
            <a:r>
              <a:rPr lang="en-US" altLang="zh-CN" smtClean="0"/>
              <a:t>—</a:t>
            </a:r>
            <a:r>
              <a:rPr lang="zh-CN" altLang="en-US"/>
              <a:t>办公室</a:t>
            </a:r>
            <a:r>
              <a:rPr lang="zh-CN" altLang="en-US" smtClean="0"/>
              <a:t>部</a:t>
            </a:r>
            <a:endParaRPr lang="en-US"/>
          </a:p>
        </p:txBody>
      </p:sp>
      <p:sp>
        <p:nvSpPr>
          <p:cNvPr id="4" name="文本占位符 3"/>
          <p:cNvSpPr>
            <a:spLocks noGrp="1"/>
          </p:cNvSpPr>
          <p:nvPr>
            <p:ph type="body" sz="quarter" idx="14"/>
          </p:nvPr>
        </p:nvSpPr>
        <p:spPr/>
        <p:txBody>
          <a:bodyPr/>
          <a:lstStyle/>
          <a:p>
            <a:endParaRPr lang="en-US"/>
          </a:p>
        </p:txBody>
      </p:sp>
      <p:graphicFrame>
        <p:nvGraphicFramePr>
          <p:cNvPr id="5" name="表格 4"/>
          <p:cNvGraphicFramePr>
            <a:graphicFrameLocks noGrp="1"/>
          </p:cNvGraphicFramePr>
          <p:nvPr>
            <p:extLst>
              <p:ext uri="{D42A27DB-BD31-4B8C-83A1-F6EECF244321}">
                <p14:modId xmlns:p14="http://schemas.microsoft.com/office/powerpoint/2010/main" val="2621821161"/>
              </p:ext>
            </p:extLst>
          </p:nvPr>
        </p:nvGraphicFramePr>
        <p:xfrm>
          <a:off x="430444" y="908720"/>
          <a:ext cx="8424000" cy="2854135"/>
        </p:xfrm>
        <a:graphic>
          <a:graphicData uri="http://schemas.openxmlformats.org/drawingml/2006/table">
            <a:tbl>
              <a:tblPr firstRow="1" bandRow="1">
                <a:tableStyleId>{5C22544A-7EE6-4342-B048-85BDC9FD1C3A}</a:tableStyleId>
              </a:tblPr>
              <a:tblGrid>
                <a:gridCol w="973204"/>
                <a:gridCol w="3238796"/>
                <a:gridCol w="937668"/>
                <a:gridCol w="3274332"/>
              </a:tblGrid>
              <a:tr h="288032">
                <a:tc gridSpan="2">
                  <a:txBody>
                    <a:bodyPr vert="horz" wrap="square"/>
                    <a:lstStyle/>
                    <a:p>
                      <a:pPr algn="ctr" fontAlgn="ctr"/>
                      <a:r>
                        <a:rPr lang="zh-CN" altLang="en-US" sz="1400" u="none" strike="noStrike" smtClean="0">
                          <a:effectLst/>
                        </a:rPr>
                        <a:t>短期（</a:t>
                      </a:r>
                      <a:r>
                        <a:rPr lang="en-US" altLang="zh-CN" sz="1400" b="1" u="none" strike="noStrike" kern="1200" smtClean="0">
                          <a:solidFill>
                            <a:schemeClr val="lt1"/>
                          </a:solidFill>
                          <a:effectLst/>
                          <a:latin typeface="+mn-lt"/>
                          <a:ea typeface="+mn-ea"/>
                          <a:cs typeface="+mn-cs"/>
                        </a:rPr>
                        <a:t>2016-2017</a:t>
                      </a:r>
                      <a:r>
                        <a:rPr lang="zh-CN" altLang="en-US" sz="1400" b="1" u="none" strike="noStrike" kern="1200" smtClean="0">
                          <a:solidFill>
                            <a:schemeClr val="lt1"/>
                          </a:solidFill>
                          <a:effectLst/>
                          <a:latin typeface="+mn-lt"/>
                          <a:ea typeface="+mn-ea"/>
                          <a:cs typeface="+mn-cs"/>
                        </a:rPr>
                        <a:t>）</a:t>
                      </a:r>
                      <a:endParaRPr lang="zh-CN" altLang="en-US" sz="1400" b="1" u="none" strike="noStrike" kern="1200">
                        <a:solidFill>
                          <a:schemeClr val="lt1"/>
                        </a:solidFill>
                        <a:effectLst/>
                        <a:latin typeface="+mn-lt"/>
                        <a:ea typeface="+mn-ea"/>
                        <a:cs typeface="+mn-cs"/>
                      </a:endParaRPr>
                    </a:p>
                  </a:txBody>
                  <a:tcPr marL="4345" marR="4345" marT="4345" marB="0" anchor="ctr">
                    <a:solidFill>
                      <a:schemeClr val="accent1"/>
                    </a:solidFill>
                  </a:tcPr>
                </a:tc>
                <a:tc hMerge="1">
                  <a:txBody>
                    <a:bodyPr vert="horz" wrap="square"/>
                    <a:lstStyle/>
                    <a:p>
                      <a:pPr algn="ctr" fontAlgn="ctr"/>
                      <a:endParaRPr lang="zh-CN" altLang="en-US" sz="1400" b="1" i="0" u="none" strike="noStrike">
                        <a:solidFill>
                          <a:srgbClr val="FFFFFF"/>
                        </a:solidFill>
                        <a:effectLst/>
                        <a:latin typeface="Arial" pitchFamily="34" charset="0"/>
                      </a:endParaRPr>
                    </a:p>
                  </a:txBody>
                  <a:tcPr marL="4345" marR="4345" marT="4345" marB="0" anchor="ctr">
                    <a:solidFill>
                      <a:schemeClr val="tx2"/>
                    </a:solidFill>
                  </a:tcPr>
                </a:tc>
                <a:tc gridSpan="2">
                  <a:txBody>
                    <a:bodyPr vert="horz" wrap="square"/>
                    <a:lstStyle/>
                    <a:p>
                      <a:pPr algn="ctr"/>
                      <a:r>
                        <a:rPr lang="zh-CN" altLang="en-US" sz="1400" smtClean="0">
                          <a:latin typeface="Arial" pitchFamily="34" charset="0"/>
                          <a:ea typeface="华文楷体" pitchFamily="2" charset="-122"/>
                          <a:cs typeface="Arial" pitchFamily="34" charset="0"/>
                        </a:rPr>
                        <a:t>中长期（</a:t>
                      </a:r>
                      <a:r>
                        <a:rPr lang="en-US" altLang="zh-CN" sz="1400" smtClean="0">
                          <a:latin typeface="Arial" pitchFamily="34" charset="0"/>
                          <a:ea typeface="华文楷体" pitchFamily="2" charset="-122"/>
                          <a:cs typeface="Arial" pitchFamily="34" charset="0"/>
                        </a:rPr>
                        <a:t>2018-2020</a:t>
                      </a:r>
                      <a:r>
                        <a:rPr lang="zh-CN" altLang="en-US" sz="1400" smtClean="0">
                          <a:latin typeface="Arial" pitchFamily="34" charset="0"/>
                          <a:ea typeface="华文楷体" pitchFamily="2" charset="-122"/>
                          <a:cs typeface="Arial" pitchFamily="34" charset="0"/>
                        </a:rPr>
                        <a:t>）</a:t>
                      </a:r>
                      <a:endParaRPr lang="en-US" sz="1400">
                        <a:latin typeface="Arial" pitchFamily="34" charset="0"/>
                        <a:ea typeface="华文楷体" pitchFamily="2" charset="-122"/>
                        <a:cs typeface="Arial" pitchFamily="34" charset="0"/>
                      </a:endParaRPr>
                    </a:p>
                  </a:txBody>
                  <a:tcPr marL="36000" marR="36000" marT="36000" marB="36000" anchor="ctr">
                    <a:solidFill>
                      <a:schemeClr val="accent1"/>
                    </a:solidFill>
                  </a:tcPr>
                </a:tc>
                <a:tc hMerge="1">
                  <a:txBody>
                    <a:bodyPr vert="horz" wrap="square"/>
                    <a:lstStyle/>
                    <a:p>
                      <a:pPr algn="ctr"/>
                      <a:endParaRPr lang="en-US" sz="1400">
                        <a:latin typeface="Arial" pitchFamily="34" charset="0"/>
                        <a:ea typeface="华文楷体" pitchFamily="2" charset="-122"/>
                        <a:cs typeface="Arial" pitchFamily="34" charset="0"/>
                      </a:endParaRPr>
                    </a:p>
                  </a:txBody>
                  <a:tcPr marL="36000" marR="36000" marT="36000" marB="36000" anchor="ctr">
                    <a:solidFill>
                      <a:schemeClr val="tx2"/>
                    </a:solidFill>
                  </a:tcPr>
                </a:tc>
              </a:tr>
              <a:tr h="366586">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A04:</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打造零售网点新形象</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u="none" strike="noStrike" smtClean="0">
                          <a:effectLst/>
                        </a:rPr>
                        <a:t>打造哈尔滨银行公益品牌</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366586">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B01: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北京哈银国际项目建设</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Arial" pitchFamily="34" charset="0"/>
                        </a:rPr>
                        <a:t>打造“绿色银行”品牌</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366586">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B02: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松北后台服务中心项目</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A03:</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Arial" pitchFamily="34" charset="0"/>
                        </a:rPr>
                        <a:t>打造“哈马”品牌</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366586">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B03:</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总部大厦项目</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indent="-536575" algn="l" fontAlgn="ctr">
                        <a:tabLst>
                          <a:tab pos="536575"/>
                        </a:tabLst>
                      </a:pP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374061">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C01: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科技集采系统、印章系统建设，需求流程梳理</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endParaRPr lang="zh-CN" altLang="en-US"/>
                    </a:p>
                  </a:txBody>
                  <a:tcPr marL="4345" marR="4345" marT="4345" marB="0">
                    <a:solidFill>
                      <a:schemeClr val="bg1"/>
                    </a:solidFill>
                  </a:tcPr>
                </a:tc>
                <a:tc>
                  <a:txBody>
                    <a:bodyPr vert="horz" wrap="square"/>
                    <a:lstStyle/>
                    <a:p>
                      <a:endParaRPr lang="zh-CN" altLang="en-US"/>
                    </a:p>
                  </a:txBody>
                  <a:tcPr marL="4345" marR="4345" marT="4345" marB="0">
                    <a:solidFill>
                      <a:schemeClr val="bg1"/>
                    </a:solidFill>
                  </a:tcPr>
                </a:tc>
              </a:tr>
              <a:tr h="374061">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C02: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移动</a:t>
                      </a:r>
                      <a:r>
                        <a:rPr lang="en-US" altLang="zh-CN" sz="1200" b="0" i="0" u="none" strike="noStrike" smtClean="0">
                          <a:solidFill>
                            <a:srgbClr val="000000"/>
                          </a:solidFill>
                          <a:effectLst/>
                          <a:latin typeface="+mn-ea"/>
                          <a:ea typeface="+mn-ea"/>
                        </a:rPr>
                        <a:t>OA</a:t>
                      </a:r>
                      <a:r>
                        <a:rPr lang="zh-CN" altLang="en-US" sz="1200" b="0" i="0" u="none" strike="noStrike" smtClean="0">
                          <a:solidFill>
                            <a:srgbClr val="000000"/>
                          </a:solidFill>
                          <a:effectLst/>
                          <a:latin typeface="+mn-ea"/>
                          <a:ea typeface="+mn-ea"/>
                        </a:rPr>
                        <a:t>版本更新升级</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endParaRPr lang="zh-CN" altLang="en-US"/>
                    </a:p>
                  </a:txBody>
                  <a:tcPr marL="4345" marR="4345" marT="4345" marB="0">
                    <a:solidFill>
                      <a:schemeClr val="bg1"/>
                    </a:solidFill>
                  </a:tcPr>
                </a:tc>
                <a:tc>
                  <a:txBody>
                    <a:bodyPr vert="horz" wrap="square"/>
                    <a:lstStyle/>
                    <a:p>
                      <a:endParaRPr lang="zh-CN" altLang="en-US"/>
                    </a:p>
                  </a:txBody>
                  <a:tcPr marL="4345" marR="4345" marT="4345" marB="0">
                    <a:solidFill>
                      <a:schemeClr val="bg1"/>
                    </a:solidFill>
                  </a:tcPr>
                </a:tc>
              </a:tr>
              <a:tr h="351637">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办公室</a:t>
                      </a:r>
                      <a:r>
                        <a:rPr lang="en-US" altLang="zh-CN" sz="1200" b="1" u="none" strike="noStrike" smtClean="0">
                          <a:solidFill>
                            <a:schemeClr val="accent2"/>
                          </a:solidFill>
                          <a:effectLst/>
                        </a:rPr>
                        <a:t>C03:</a:t>
                      </a:r>
                      <a:endParaRPr lang="zh-CN" altLang="en-US" sz="1200" b="0" i="0" u="none" strike="noStrike" smtClean="0">
                        <a:solidFill>
                          <a:schemeClr val="accent2"/>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管理员权限下放</a:t>
                      </a: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2791636938"/>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extLst>
              <p:ext uri="{D42A27DB-BD31-4B8C-83A1-F6EECF244321}">
                <p14:modId xmlns:p14="http://schemas.microsoft.com/office/powerpoint/2010/main" val="527978369"/>
              </p:ext>
            </p:extLst>
          </p:nvPr>
        </p:nvGraphicFramePr>
        <p:xfrm>
          <a:off x="1588" y="1588"/>
          <a:ext cx="1587" cy="1587"/>
        </p:xfrm>
        <a:graphic>
          <a:graphicData uri="http://schemas.openxmlformats.org/presentationml/2006/ole">
            <mc:AlternateContent>
              <mc:Choice xmlns:v="urn:schemas-microsoft-com:vml" Requires="v">
                <p:oleObj spid="_x0000_s1044"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smtClean="0"/>
              <a:t>人力资源共形成</a:t>
            </a:r>
            <a:r>
              <a:rPr lang="en-US" altLang="zh-CN" smtClean="0"/>
              <a:t>7</a:t>
            </a:r>
            <a:r>
              <a:rPr lang="zh-CN" altLang="en-US" smtClean="0"/>
              <a:t>大一级战略举措和</a:t>
            </a:r>
            <a:r>
              <a:rPr lang="en-US" altLang="zh-CN" smtClean="0"/>
              <a:t>14</a:t>
            </a:r>
            <a:r>
              <a:rPr lang="zh-CN" altLang="en-US" smtClean="0"/>
              <a:t>个二级战略战略举措（</a:t>
            </a:r>
            <a:r>
              <a:rPr lang="en-US" altLang="zh-CN" smtClean="0"/>
              <a:t>1/2</a:t>
            </a:r>
            <a:r>
              <a:rPr lang="zh-CN" altLang="en-US" smtClean="0"/>
              <a:t>）</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3" name="表格 2"/>
          <p:cNvGraphicFramePr>
            <a:graphicFrameLocks noGrp="1"/>
          </p:cNvGraphicFramePr>
          <p:nvPr>
            <p:extLst>
              <p:ext uri="{D42A27DB-BD31-4B8C-83A1-F6EECF244321}">
                <p14:modId xmlns:p14="http://schemas.microsoft.com/office/powerpoint/2010/main" val="1517588182"/>
              </p:ext>
            </p:extLst>
          </p:nvPr>
        </p:nvGraphicFramePr>
        <p:xfrm>
          <a:off x="409409" y="836712"/>
          <a:ext cx="8337717" cy="5603278"/>
        </p:xfrm>
        <a:graphic>
          <a:graphicData uri="http://schemas.openxmlformats.org/drawingml/2006/table">
            <a:tbl>
              <a:tblPr firstRow="1" bandRow="1">
                <a:tableStyleId>{5C22544A-7EE6-4342-B048-85BDC9FD1C3A}</a:tableStyleId>
              </a:tblPr>
              <a:tblGrid>
                <a:gridCol w="270769"/>
                <a:gridCol w="1440000"/>
                <a:gridCol w="792000"/>
                <a:gridCol w="2520280"/>
                <a:gridCol w="792088"/>
                <a:gridCol w="1368152"/>
                <a:gridCol w="1154428"/>
              </a:tblGrid>
              <a:tr h="216024">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566177">
                <a:tc rowSpan="4">
                  <a:txBody>
                    <a:bodyPr vert="horz" wrap="square"/>
                    <a:lstStyle/>
                    <a:p>
                      <a:pPr algn="r" fontAlgn="ctr"/>
                      <a:r>
                        <a:rPr lang="en-US" sz="1200" b="1" u="none" strike="noStrike" kern="1200" smtClean="0">
                          <a:solidFill>
                            <a:schemeClr val="accent2"/>
                          </a:solidFill>
                          <a:effectLst/>
                          <a:latin typeface="+mn-lt"/>
                          <a:ea typeface="+mn-ea"/>
                          <a:cs typeface="+mn-cs"/>
                        </a:rPr>
                        <a:t>A</a:t>
                      </a:r>
                      <a:r>
                        <a:rPr lang="en-US" altLang="zh-CN" sz="1200" b="1" u="none" strike="noStrike" kern="1200" smtClean="0">
                          <a:solidFill>
                            <a:schemeClr val="accent2"/>
                          </a:solidFill>
                          <a:effectLst/>
                          <a:latin typeface="+mn-lt"/>
                          <a:ea typeface="+mn-ea"/>
                          <a:cs typeface="+mn-cs"/>
                        </a:rPr>
                        <a:t>: </a:t>
                      </a: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4">
                  <a:txBody>
                    <a:bodyPr vert="horz" wrap="square"/>
                    <a:lstStyle/>
                    <a:p>
                      <a:pPr marL="85725" indent="0" algn="l" fontAlgn="ctr"/>
                      <a:r>
                        <a:rPr lang="zh-CN" altLang="en-US" sz="1200" u="none" strike="noStrike" smtClean="0">
                          <a:effectLst/>
                          <a:latin typeface="+mn-ea"/>
                          <a:ea typeface="+mn-ea"/>
                        </a:rPr>
                        <a:t>依据全行五年人力规划，调整人员结构、比例、数量、素质，按各年度完成总行、各分行的招聘计划</a:t>
                      </a:r>
                      <a:endParaRPr lang="zh-CN" altLang="en-US" sz="1200" b="0" i="0" u="none" strike="noStrike">
                        <a:solidFill>
                          <a:srgbClr val="000000"/>
                        </a:solidFill>
                        <a:effectLst/>
                        <a:latin typeface="+mn-ea"/>
                        <a:ea typeface="+mn-ea"/>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algn="l" fontAlgn="ctr"/>
                      <a:r>
                        <a:rPr lang="zh-CN" altLang="en-US" sz="1200" u="none" strike="noStrike" smtClean="0">
                          <a:effectLst/>
                        </a:rPr>
                        <a:t>畅通人才引进的“绿色通道”，拓充人才渠道，通过猎头公司及优质人才关系猎取或寻找行业优秀人才</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r>
              <a:tr h="566177">
                <a:tc vMerge="1">
                  <a:txBody>
                    <a:bodyPr vert="horz" wrap="square"/>
                    <a:lstStyle/>
                    <a:p>
                      <a:endParaRPr lang="en-US"/>
                    </a:p>
                  </a:txBody>
                  <a:tcPr/>
                </a:tc>
                <a:tc vMerge="1">
                  <a:txBody>
                    <a:bodyPr vert="horz" wrap="square"/>
                    <a:lstStyle/>
                    <a:p>
                      <a:endParaRPr 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Arial" pitchFamily="34" charset="0"/>
                      </a:endParaRPr>
                    </a:p>
                    <a:p>
                      <a:pPr marL="622300" indent="-536575" algn="l" fontAlgn="ctr">
                        <a:tabLst>
                          <a:tab pos="536575"/>
                        </a:tabLst>
                      </a:pPr>
                      <a:endParaRPr lang="zh-CN" altLang="en-US" sz="1200" b="0" i="0" u="none" strike="noStrike">
                        <a:solidFill>
                          <a:schemeClr val="accent2"/>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u="none" strike="noStrike" smtClean="0">
                          <a:effectLst/>
                          <a:latin typeface="+mn-ea"/>
                          <a:ea typeface="+mn-ea"/>
                        </a:rPr>
                        <a:t>建立“人才推荐奖励计划”制度，鼓励内部员工推荐合适人才，完备相应的方案及措施</a:t>
                      </a:r>
                      <a:endParaRPr lang="zh-CN" altLang="en-US" sz="1200" b="0" i="0" u="none" strike="noStrike">
                        <a:solidFill>
                          <a:srgbClr val="000000"/>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p>
                      <a:pPr marL="85725" indent="0" algn="l" fontAlgn="ct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人才推荐奖励计划工作方案</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753420">
                <a:tc vMerge="1">
                  <a:txBody>
                    <a:bodyPr vert="horz" wrap="square"/>
                    <a:lstStyle/>
                    <a:p>
                      <a:pPr algn="r" fontAlgn="ct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A03:</a:t>
                      </a:r>
                      <a:endParaRPr lang="zh-CN" altLang="en-US" sz="1200" b="0" i="0" u="none" strike="noStrike" smtClean="0">
                        <a:solidFill>
                          <a:schemeClr val="accent2"/>
                        </a:solidFill>
                        <a:effectLst/>
                        <a:latin typeface="Arial" pitchFamily="34" charset="0"/>
                      </a:endParaRPr>
                    </a:p>
                    <a:p>
                      <a:pPr marL="622300" indent="-536575" algn="l" fontAlgn="ctr">
                        <a:tabLst>
                          <a:tab pos="536575"/>
                        </a:tabLst>
                      </a:pPr>
                      <a:endParaRPr lang="zh-CN" altLang="en-US" sz="1200" b="0" i="0" u="none" strike="noStrike">
                        <a:solidFill>
                          <a:schemeClr val="accent2"/>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完备信息化网络，建立与人才市场、重点院校之间的信息联网，整合人才信息资源，形成多层次、多元化的人才资源配置体系</a:t>
                      </a:r>
                      <a:endParaRPr lang="zh-CN" altLang="en-US" sz="1200" b="0" i="0" u="none" strike="noStrike">
                        <a:solidFill>
                          <a:srgbClr val="000000"/>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753420">
                <a:tc vMerge="1">
                  <a:txBody>
                    <a:bodyPr vert="horz" wrap="square"/>
                    <a:lstStyle/>
                    <a:p>
                      <a:pPr algn="r" fontAlgn="ct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A04:</a:t>
                      </a:r>
                      <a:endParaRPr lang="zh-CN" altLang="en-US" sz="1200" b="0" i="0" u="none" strike="noStrike" smtClean="0">
                        <a:solidFill>
                          <a:schemeClr val="accent2"/>
                        </a:solidFill>
                        <a:effectLst/>
                        <a:latin typeface="Arial" pitchFamily="34" charset="0"/>
                      </a:endParaRPr>
                    </a:p>
                    <a:p>
                      <a:pPr marL="622300" indent="-536575" algn="l" fontAlgn="ctr">
                        <a:tabLst>
                          <a:tab pos="536575"/>
                        </a:tabLst>
                      </a:pPr>
                      <a:endParaRPr lang="zh-CN" altLang="en-US" sz="1200" b="0" i="0" u="none" strike="noStrike">
                        <a:solidFill>
                          <a:schemeClr val="accent2"/>
                        </a:solidFill>
                        <a:effectLst/>
                        <a:latin typeface="Arial" pitchFamily="34" charset="0"/>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引进“人才测评工具”，综合利用各类社会资源、媒介，第三方公司，对人才的背景信息、职业能力等方面做出科学化判断，确保人才引进质量</a:t>
                      </a:r>
                      <a:endParaRPr lang="zh-CN" altLang="en-US" sz="1200" b="0" i="0" u="none" strike="noStrike">
                        <a:solidFill>
                          <a:srgbClr val="000000"/>
                        </a:solidFill>
                        <a:effectLst/>
                        <a:latin typeface="Arial" pitchFamily="34" charset="0"/>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a:solidFill>
                          <a:srgbClr val="000000"/>
                        </a:solidFill>
                        <a:effectLst/>
                        <a:latin typeface="+mn-ea"/>
                        <a:ea typeface="+mn-ea"/>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人才测评工具建立和推广</a:t>
                      </a:r>
                      <a:endParaRPr lang="en-US" altLang="zh-CN" sz="1200" b="0" i="0" u="none" strike="noStrike" smtClean="0">
                        <a:solidFill>
                          <a:srgbClr val="000000"/>
                        </a:solidFill>
                        <a:effectLst/>
                        <a:latin typeface="Arial" pitchFamily="34" charset="0"/>
                      </a:endParaRPr>
                    </a:p>
                  </a:txBody>
                  <a:tcPr marL="9525" marR="9525" marT="952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r>
              <a:tr h="945966">
                <a:tc rowSpan="2">
                  <a:txBody>
                    <a:bodyPr vert="horz" wrap="square"/>
                    <a:lstStyle/>
                    <a:p>
                      <a:pPr algn="r" fontAlgn="ctr"/>
                      <a:r>
                        <a:rPr lang="en-US" altLang="zh-CN" sz="1200" b="1" u="none" strike="noStrike" kern="1200" smtClean="0">
                          <a:solidFill>
                            <a:schemeClr val="accent2"/>
                          </a:solidFill>
                          <a:effectLst/>
                          <a:latin typeface="+mn-lt"/>
                          <a:ea typeface="+mn-ea"/>
                          <a:cs typeface="+mn-cs"/>
                        </a:rPr>
                        <a:t>B: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加大对高层次紧缺人才和基层人才培养与开发的投资比例，健全人才培养与使用机制</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B01:</a:t>
                      </a:r>
                      <a:endParaRPr lang="zh-CN" altLang="en-US" sz="1200" b="0" i="0" u="none" strike="noStrike" smtClean="0">
                        <a:solidFill>
                          <a:schemeClr val="accent2"/>
                        </a:solidFill>
                        <a:effectLst/>
                        <a:latin typeface="+mn-ea"/>
                        <a:ea typeface="+mn-ea"/>
                      </a:endParaRPr>
                    </a:p>
                    <a:p>
                      <a:pPr marL="622300" indent="-536575" algn="l" fontAlgn="ctr"/>
                      <a:endParaRPr lang="zh-CN" altLang="en-US" sz="1200" b="0" i="0" u="none" strike="noStrike">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盘活现有人才培养项目，通过持续的人才开发项目提高员工的能力素质，重点培养职业经理人计划及领跑者计划，创造有利于人才成长的职业环境</a:t>
                      </a: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职业经理人计划及领跑者计划的各项人才培养通道规划，政策制度等</a:t>
                      </a: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753420">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B02:</a:t>
                      </a:r>
                      <a:endParaRPr lang="zh-CN" altLang="en-US" sz="1200" b="0" i="0" u="none" strike="noStrike" smtClean="0">
                        <a:solidFill>
                          <a:schemeClr val="accent2"/>
                        </a:solidFill>
                        <a:effectLst/>
                        <a:latin typeface="+mn-ea"/>
                        <a:ea typeface="+mn-ea"/>
                      </a:endParaRPr>
                    </a:p>
                    <a:p>
                      <a:pPr marL="622300" indent="-536575" algn="l" fontAlgn="ctr"/>
                      <a:endParaRPr lang="zh-CN" altLang="en-US" sz="1200" b="0" i="0" u="none" strike="noStrike">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依托本行博士后科研工作站的资源平台，援引专业化博士人员，重点培养，为其搭建一流的工作环境和研究机会，增强本行的高端人才智力储备</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吸收</a:t>
                      </a:r>
                      <a:r>
                        <a:rPr lang="zh-CN" altLang="en-US" sz="1200" b="0" i="0" u="none" strike="noStrike" kern="1200">
                          <a:solidFill>
                            <a:srgbClr val="000000"/>
                          </a:solidFill>
                          <a:effectLst/>
                          <a:latin typeface="Arial" pitchFamily="34" charset="0"/>
                          <a:ea typeface="+mn-ea"/>
                          <a:cs typeface="+mn-cs"/>
                        </a:rPr>
                        <a:t>并培养</a:t>
                      </a:r>
                      <a:r>
                        <a:rPr lang="en-US" altLang="zh-CN" sz="1200" b="0" i="0" u="none" strike="noStrike" kern="1200" smtClean="0">
                          <a:solidFill>
                            <a:srgbClr val="000000"/>
                          </a:solidFill>
                          <a:effectLst/>
                          <a:latin typeface="Arial" pitchFamily="34" charset="0"/>
                          <a:ea typeface="+mn-ea"/>
                          <a:cs typeface="+mn-cs"/>
                        </a:rPr>
                        <a:t>3-5</a:t>
                      </a:r>
                      <a:r>
                        <a:rPr lang="zh-CN" altLang="en-US" sz="1200" b="0" i="0" u="none" strike="noStrike" kern="1200" smtClean="0">
                          <a:solidFill>
                            <a:srgbClr val="000000"/>
                          </a:solidFill>
                          <a:effectLst/>
                          <a:latin typeface="Arial" pitchFamily="34" charset="0"/>
                          <a:ea typeface="+mn-ea"/>
                          <a:cs typeface="+mn-cs"/>
                        </a:rPr>
                        <a:t>名博士成员入站</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470332">
                <a:tc rowSpan="2">
                  <a:txBody>
                    <a:bodyPr vert="horz" wrap="square"/>
                    <a:lstStyle/>
                    <a:p>
                      <a:r>
                        <a:rPr lang="en-US" altLang="zh-CN" sz="1200" b="1" u="none" strike="noStrike" kern="1200" smtClean="0">
                          <a:solidFill>
                            <a:schemeClr val="accent2"/>
                          </a:solidFill>
                          <a:effectLst/>
                          <a:latin typeface="+mn-lt"/>
                          <a:ea typeface="+mn-ea"/>
                          <a:cs typeface="+mn-cs"/>
                        </a:rPr>
                        <a:t>C:</a:t>
                      </a:r>
                      <a:endParaRPr lang="zh-CN" alt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0" marR="0" indent="0" algn="l" defTabSz="957816" rtl="0" eaLnBrk="1" fontAlgn="auto" latinLnBrk="0" hangingPunct="1">
                        <a:lnSpc>
                          <a:spcPct val="100000"/>
                        </a:lnSpc>
                        <a:spcBef>
                          <a:spcPct val="0"/>
                        </a:spcBef>
                        <a:spcAft>
                          <a:spcPct val="0"/>
                        </a:spcAft>
                        <a:buClrTx/>
                        <a:buSzTx/>
                        <a:buFontTx/>
                        <a:buNone/>
                        <a:defRPr/>
                      </a:pPr>
                      <a:r>
                        <a:rPr lang="zh-CN" altLang="en-US" sz="1200" u="none" strike="noStrike" smtClean="0">
                          <a:effectLst/>
                          <a:latin typeface="+mn-ea"/>
                          <a:ea typeface="+mn-ea"/>
                        </a:rPr>
                        <a:t>优化培训管理体系，从课程、内训师、培训效能三方面入手助力全行战略人才发展规划的全新发展</a:t>
                      </a:r>
                      <a:endParaRPr lang="zh-CN" altLang="en-US" sz="1200" b="0" i="0" u="none" strike="noStrike" smtClean="0">
                        <a:solidFill>
                          <a:srgbClr val="000000"/>
                        </a:solidFill>
                        <a:effectLst/>
                        <a:latin typeface="+mn-ea"/>
                        <a:ea typeface="+mn-ea"/>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C01:</a:t>
                      </a:r>
                      <a:endParaRPr lang="zh-CN" altLang="en-US" sz="1200" b="0" i="0" u="none" strike="noStrike">
                        <a:solidFill>
                          <a:schemeClr val="accent2"/>
                        </a:solidFill>
                        <a:effectLst/>
                        <a:latin typeface="Arial" pitchFamily="34" charset="0"/>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u="none" strike="noStrike" smtClean="0">
                          <a:effectLst/>
                        </a:rPr>
                        <a:t>制定内部培训师战略培养计划，聚焦业务升级面临的知识挑战</a:t>
                      </a:r>
                      <a:endParaRPr lang="zh-CN" altLang="en-US" sz="1200" b="0" i="0" u="none" strike="noStrike">
                        <a:solidFill>
                          <a:srgbClr val="000000"/>
                        </a:solidFill>
                        <a:effectLst/>
                        <a:latin typeface="Arial" pitchFamily="34" charset="0"/>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培训中心</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a:solidFill>
                            <a:srgbClr val="000000"/>
                          </a:solidFill>
                          <a:effectLst/>
                          <a:latin typeface="Arial" pitchFamily="34" charset="0"/>
                          <a:ea typeface="+mn-ea"/>
                          <a:cs typeface="+mn-cs"/>
                        </a:rPr>
                        <a:t>组建优良的内部培训师队伍</a:t>
                      </a: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571481">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C02:</a:t>
                      </a:r>
                      <a:endParaRPr lang="zh-CN" altLang="en-US" sz="1200" b="0" i="0" u="none" strike="noStrike" smtClean="0">
                        <a:solidFill>
                          <a:schemeClr val="accent2"/>
                        </a:solidFill>
                        <a:effectLst/>
                        <a:latin typeface="Arial" pitchFamily="34" charset="0"/>
                      </a:endParaRPr>
                    </a:p>
                  </a:txBody>
                  <a:tcPr marL="4345" marR="4345" marT="4345" marB="0">
                    <a:lnL w="12700" cmpd="sng">
                      <a:noFill/>
                    </a:lnL>
                    <a:lnR w="12700" cmpd="sng">
                      <a:noFill/>
                    </a:lnR>
                    <a:lnT w="12700" cap="flat" cmpd="sng" algn="ctr">
                      <a:solidFill>
                        <a:schemeClr val="bg1"/>
                      </a:solidFill>
                      <a:prstDash val="solid"/>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抓住业务特色的发展重心，统筹外部培训师资力量，完成培训成果转化为业务发展效能的积极转变</a:t>
                      </a:r>
                      <a:endParaRPr lang="zh-CN" altLang="en-US" sz="1200" b="0" i="0" u="none" strike="noStrike">
                        <a:solidFill>
                          <a:srgbClr val="000000"/>
                        </a:solidFill>
                        <a:effectLst/>
                        <a:latin typeface="Arial" pitchFamily="34" charset="0"/>
                      </a:endParaRPr>
                    </a:p>
                  </a:txBody>
                  <a:tcPr marL="4345" marR="4345" marT="4345" marB="0">
                    <a:lnL w="12700" cmpd="sng">
                      <a:noFill/>
                    </a:lnL>
                    <a:lnR w="12700" cmpd="sng">
                      <a:noFill/>
                    </a:lnR>
                    <a:lnT w="12700" cap="flat" cmpd="sng" algn="ctr">
                      <a:solidFill>
                        <a:schemeClr val="bg1"/>
                      </a:solidFill>
                      <a:prstDash val="solid"/>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bg1"/>
                      </a:solidFill>
                      <a:prstDash val="solid"/>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培训中心</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bg1"/>
                      </a:solidFill>
                      <a:prstDash val="solid"/>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a:solidFill>
                            <a:srgbClr val="000000"/>
                          </a:solidFill>
                          <a:effectLst/>
                          <a:latin typeface="Arial" pitchFamily="34" charset="0"/>
                          <a:ea typeface="+mn-ea"/>
                          <a:cs typeface="+mn-cs"/>
                        </a:rPr>
                        <a:t>与有资历的外部机构形成战略合作关系</a:t>
                      </a:r>
                    </a:p>
                  </a:txBody>
                  <a:tcPr marL="9525" marR="9525" marT="9525" marB="0">
                    <a:lnL w="12700" cmpd="sng">
                      <a:noFill/>
                    </a:lnL>
                    <a:lnR w="12700" cmpd="sng">
                      <a:noFill/>
                    </a:lnR>
                    <a:lnT w="12700" cap="flat" cmpd="sng" algn="ctr">
                      <a:solidFill>
                        <a:schemeClr val="bg1"/>
                      </a:solidFill>
                      <a:prstDash val="solid"/>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4179182925"/>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extLst>
              <p:ext uri="{D42A27DB-BD31-4B8C-83A1-F6EECF244321}">
                <p14:modId xmlns:p14="http://schemas.microsoft.com/office/powerpoint/2010/main" val="2076474935"/>
              </p:ext>
            </p:extLst>
          </p:nvPr>
        </p:nvGraphicFramePr>
        <p:xfrm>
          <a:off x="1588" y="1588"/>
          <a:ext cx="1587" cy="1587"/>
        </p:xfrm>
        <a:graphic>
          <a:graphicData uri="http://schemas.openxmlformats.org/presentationml/2006/ole">
            <mc:AlternateContent>
              <mc:Choice xmlns:v="urn:schemas-microsoft-com:vml" Requires="v">
                <p:oleObj spid="_x0000_s1045"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smtClean="0"/>
              <a:t>人力资源共形成</a:t>
            </a:r>
            <a:r>
              <a:rPr lang="en-US" altLang="zh-CN" smtClean="0"/>
              <a:t>7</a:t>
            </a:r>
            <a:r>
              <a:rPr lang="zh-CN" altLang="en-US" smtClean="0"/>
              <a:t>大一级战略举措和</a:t>
            </a:r>
            <a:r>
              <a:rPr lang="en-US" altLang="zh-CN" smtClean="0"/>
              <a:t>14</a:t>
            </a:r>
            <a:r>
              <a:rPr lang="zh-CN" altLang="en-US" smtClean="0"/>
              <a:t>个二级战略战略举措（</a:t>
            </a:r>
            <a:r>
              <a:rPr lang="en-US" altLang="zh-CN" smtClean="0"/>
              <a:t>2/2</a:t>
            </a:r>
            <a:r>
              <a:rPr lang="zh-CN" altLang="en-US" smtClean="0"/>
              <a:t>）</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3" name="表格 2"/>
          <p:cNvGraphicFramePr>
            <a:graphicFrameLocks noGrp="1"/>
          </p:cNvGraphicFramePr>
          <p:nvPr>
            <p:extLst>
              <p:ext uri="{D42A27DB-BD31-4B8C-83A1-F6EECF244321}">
                <p14:modId xmlns:p14="http://schemas.microsoft.com/office/powerpoint/2010/main" val="1792603808"/>
              </p:ext>
            </p:extLst>
          </p:nvPr>
        </p:nvGraphicFramePr>
        <p:xfrm>
          <a:off x="396876" y="832328"/>
          <a:ext cx="8337717" cy="5621008"/>
        </p:xfrm>
        <a:graphic>
          <a:graphicData uri="http://schemas.openxmlformats.org/drawingml/2006/table">
            <a:tbl>
              <a:tblPr firstRow="1" bandRow="1">
                <a:tableStyleId>{5C22544A-7EE6-4342-B048-85BDC9FD1C3A}</a:tableStyleId>
              </a:tblPr>
              <a:tblGrid>
                <a:gridCol w="270769"/>
                <a:gridCol w="1440000"/>
                <a:gridCol w="792000"/>
                <a:gridCol w="2520280"/>
                <a:gridCol w="792088"/>
                <a:gridCol w="1368152"/>
                <a:gridCol w="1154428"/>
              </a:tblGrid>
              <a:tr h="312655">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630173">
                <a:tc rowSpan="2">
                  <a:txBody>
                    <a:bodyPr vert="horz" wrap="square"/>
                    <a:lstStyle/>
                    <a:p>
                      <a:pPr algn="r" fontAlgn="ctr"/>
                      <a:r>
                        <a:rPr lang="en-US" altLang="zh-CN" sz="1200" b="1" u="none" strike="noStrike" kern="1200" smtClean="0">
                          <a:solidFill>
                            <a:schemeClr val="accent2"/>
                          </a:solidFill>
                          <a:effectLst/>
                          <a:latin typeface="+mn-lt"/>
                          <a:ea typeface="+mn-ea"/>
                          <a:cs typeface="+mn-cs"/>
                        </a:rPr>
                        <a:t>D: </a:t>
                      </a: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实现人事服务向业务伙伴的转变</a:t>
                      </a: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D01:</a:t>
                      </a:r>
                      <a:endParaRPr lang="zh-CN" altLang="en-US" sz="1200" b="0" i="0" u="none" strike="noStrike">
                        <a:solidFill>
                          <a:schemeClr val="accent2"/>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推行</a:t>
                      </a:r>
                      <a:r>
                        <a:rPr lang="en-US" altLang="zh-CN" sz="1200" b="0" i="0" u="none" strike="noStrike" smtClean="0">
                          <a:solidFill>
                            <a:srgbClr val="000000"/>
                          </a:solidFill>
                          <a:effectLst/>
                          <a:latin typeface="+mn-ea"/>
                          <a:ea typeface="+mn-ea"/>
                        </a:rPr>
                        <a:t>HRBP</a:t>
                      </a:r>
                      <a:r>
                        <a:rPr lang="zh-CN" altLang="en-US" sz="1200" b="0" i="0" u="none" strike="noStrike" smtClean="0">
                          <a:solidFill>
                            <a:srgbClr val="000000"/>
                          </a:solidFill>
                          <a:effectLst/>
                          <a:latin typeface="+mn-ea"/>
                          <a:ea typeface="+mn-ea"/>
                        </a:rPr>
                        <a:t>管理，努力打造各大金融总部的最强合作伙伴</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派驻四大金融总部</a:t>
                      </a:r>
                      <a:r>
                        <a:rPr lang="en-US" altLang="zh-CN" sz="1200" b="0" i="0" u="none" strike="noStrike" kern="1200" smtClean="0">
                          <a:solidFill>
                            <a:srgbClr val="000000"/>
                          </a:solidFill>
                          <a:effectLst/>
                          <a:latin typeface="Arial" pitchFamily="34" charset="0"/>
                          <a:ea typeface="+mn-ea"/>
                          <a:cs typeface="+mn-cs"/>
                        </a:rPr>
                        <a:t>HRBP</a:t>
                      </a:r>
                      <a:r>
                        <a:rPr lang="zh-CN" altLang="en-US" sz="1200" b="0" i="0" u="none" strike="noStrike" kern="1200" smtClean="0">
                          <a:solidFill>
                            <a:srgbClr val="000000"/>
                          </a:solidFill>
                          <a:effectLst/>
                          <a:latin typeface="Arial" pitchFamily="34" charset="0"/>
                          <a:ea typeface="+mn-ea"/>
                          <a:cs typeface="+mn-cs"/>
                        </a:rPr>
                        <a:t>管理人员</a:t>
                      </a:r>
                      <a:endParaRPr lang="zh-CN" altLang="en-US" sz="1200" b="0" i="0" u="none" strike="noStrike" kern="1200">
                        <a:solidFill>
                          <a:srgbClr val="000000"/>
                        </a:solidFill>
                        <a:effectLst/>
                        <a:latin typeface="Arial" pitchFamily="34" charset="0"/>
                        <a:ea typeface="+mn-ea"/>
                        <a:cs typeface="+mn-cs"/>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r>
              <a:tr h="429708">
                <a:tc vMerge="1">
                  <a:txBody>
                    <a:bodyPr vert="horz" wrap="square"/>
                    <a:lstStyle/>
                    <a:p>
                      <a:pPr algn="r" fontAlgn="ct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D02:</a:t>
                      </a:r>
                      <a:endParaRPr lang="zh-CN" altLang="en-US" sz="1200" b="0" i="0" u="none" strike="noStrike" smtClean="0">
                        <a:solidFill>
                          <a:schemeClr val="accent2"/>
                        </a:solidFill>
                        <a:effectLst/>
                        <a:latin typeface="Arial" pitchFamily="34" charset="0"/>
                      </a:endParaRPr>
                    </a:p>
                    <a:p>
                      <a:pPr marL="622300" indent="-536575" algn="l" fontAlgn="ctr">
                        <a:tabLst>
                          <a:tab pos="536575"/>
                        </a:tabLst>
                      </a:pPr>
                      <a:endParaRPr lang="zh-CN" altLang="en-US" sz="1200" b="0" i="0" u="none" strike="noStrike">
                        <a:solidFill>
                          <a:schemeClr val="accent2"/>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完善员工关系管理，实现人力资源战略性平衡</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864096">
                <a:tc rowSpan="2">
                  <a:txBody>
                    <a:bodyPr vert="horz" wrap="square"/>
                    <a:lstStyle/>
                    <a:p>
                      <a:pPr algn="r" fontAlgn="ctr"/>
                      <a:r>
                        <a:rPr lang="en-US" altLang="zh-CN" sz="1200" b="1" u="none" strike="noStrike" kern="1200" smtClean="0">
                          <a:solidFill>
                            <a:schemeClr val="accent2"/>
                          </a:solidFill>
                          <a:effectLst/>
                          <a:latin typeface="+mn-lt"/>
                          <a:ea typeface="+mn-ea"/>
                          <a:cs typeface="+mn-cs"/>
                        </a:rPr>
                        <a:t>E: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绩效改革</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E01:</a:t>
                      </a:r>
                      <a:endParaRPr lang="zh-CN" altLang="en-US" sz="1200" b="0" i="0" u="none" strike="noStrike" smtClean="0">
                        <a:solidFill>
                          <a:schemeClr val="accent2"/>
                        </a:solidFill>
                        <a:effectLst/>
                        <a:latin typeface="+mn-ea"/>
                        <a:ea typeface="+mn-ea"/>
                      </a:endParaRPr>
                    </a:p>
                    <a:p>
                      <a:pPr marL="622300" indent="-536575" algn="l" fontAlgn="ctr"/>
                      <a:endParaRPr lang="zh-CN" altLang="en-US" sz="1200" b="0" i="0" u="none" strike="noStrike">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实施综合部门绩效改革，搭建以贡献为中心，以效益为主导的绩效考核体系，突出价值贡献理念及考核的有效性</a:t>
                      </a: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p>
                      <a:pPr marL="85725" indent="0" algn="l" fontAlgn="ct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哈尔滨银行总行部门绩效管理办法和实施细则</a:t>
                      </a: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1224136">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E02:</a:t>
                      </a:r>
                      <a:endParaRPr lang="zh-CN" altLang="en-US" sz="1200" b="0" i="0" u="none" strike="noStrike" smtClean="0">
                        <a:solidFill>
                          <a:schemeClr val="accent2"/>
                        </a:solidFill>
                        <a:effectLst/>
                        <a:latin typeface="+mn-ea"/>
                        <a:ea typeface="+mn-ea"/>
                      </a:endParaRPr>
                    </a:p>
                    <a:p>
                      <a:pPr marL="622300" indent="-536575" algn="l" fontAlgn="ctr"/>
                      <a:endParaRPr lang="zh-CN" altLang="en-US" sz="1200" b="0" i="0" u="none" strike="noStrike">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实施员工绩效考核改革，重新设定绩效等级，考核结果强制正态分布，对接绩效达成系数，直接与绩效分配挂钩，实施全员绩效积分管理，应用于员工职业发展，在员工的职级晋升、岗位竞聘及淘汰过程中进行使用</a:t>
                      </a: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2016-2027</a:t>
                      </a:r>
                      <a:endParaRPr lang="zh-CN" altLang="en-US" sz="1200" b="0" i="0" u="none" strike="noStrike" smtClean="0">
                        <a:solidFill>
                          <a:srgbClr val="000000"/>
                        </a:solidFill>
                        <a:effectLst/>
                        <a:latin typeface="+mn-ea"/>
                        <a:ea typeface="+mn-ea"/>
                      </a:endParaRPr>
                    </a:p>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哈尔滨银行员工绩效管理办法和细则</a:t>
                      </a:r>
                      <a:endParaRPr lang="en-US" altLang="zh-CN" sz="1200" b="0" i="0" u="none" strike="noStrike" kern="1200" smtClean="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1584176">
                <a:tc>
                  <a:txBody>
                    <a:bodyPr vert="horz" wrap="square"/>
                    <a:lstStyle/>
                    <a:p>
                      <a:pPr marL="0" marR="0" indent="0" algn="r" defTabSz="957816" rtl="0" eaLnBrk="1" fontAlgn="ctr" latinLnBrk="0" hangingPunct="1">
                        <a:lnSpc>
                          <a:spcPct val="100000"/>
                        </a:lnSpc>
                        <a:spcBef>
                          <a:spcPct val="0"/>
                        </a:spcBef>
                        <a:spcAft>
                          <a:spcPct val="0"/>
                        </a:spcAft>
                        <a:buClrTx/>
                        <a:buSzTx/>
                        <a:buFontTx/>
                        <a:buNone/>
                        <a:defRPr/>
                      </a:pPr>
                      <a:r>
                        <a:rPr lang="en-US" altLang="zh-CN" sz="1200" b="1" u="none" strike="noStrike" kern="1200" smtClean="0">
                          <a:solidFill>
                            <a:schemeClr val="accent2"/>
                          </a:solidFill>
                          <a:effectLst/>
                          <a:latin typeface="+mn-lt"/>
                          <a:ea typeface="+mn-ea"/>
                          <a:cs typeface="+mn-cs"/>
                        </a:rPr>
                        <a:t>F: </a:t>
                      </a:r>
                      <a:endParaRPr lang="en-US" sz="1200" b="1" u="none" strike="noStrike" kern="1200" smtClean="0">
                        <a:solidFill>
                          <a:schemeClr val="accent2"/>
                        </a:solidFill>
                        <a:effectLst/>
                        <a:latin typeface="+mn-lt"/>
                        <a:ea typeface="+mn-ea"/>
                        <a:cs typeface="+mn-cs"/>
                      </a:endParaRPr>
                    </a:p>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u="none" strike="noStrike" smtClean="0">
                          <a:effectLst/>
                          <a:latin typeface="+mn-ea"/>
                          <a:ea typeface="+mn-ea"/>
                        </a:rPr>
                        <a:t>不断健全和完善本行干部管理相关制度，以企业盈利能力为前提，强化干部队伍建设，不断提高干部队伍的综合素质和战斗力</a:t>
                      </a:r>
                      <a:endParaRPr lang="zh-CN" altLang="en-US" sz="1200" b="0" i="0" u="none" strike="noStrike" smtClean="0">
                        <a:solidFill>
                          <a:srgbClr val="000000"/>
                        </a:solidFill>
                        <a:effectLst/>
                        <a:latin typeface="+mn-ea"/>
                        <a:ea typeface="+mn-ea"/>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F01:</a:t>
                      </a:r>
                      <a:endParaRPr lang="zh-CN" altLang="en-US" sz="1200" b="0" i="0" u="none" strike="noStrike" smtClean="0">
                        <a:solidFill>
                          <a:schemeClr val="accent2"/>
                        </a:solidFill>
                        <a:effectLst/>
                        <a:latin typeface="Arial" pitchFamily="34" charset="0"/>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围绕德、能、勤、纪、廉五个方面建立干部考核制度，细化考核指标。坚持制度管人，不断完善考核奖征及监督考评机制，转变传统监督考评观念。坚持奖惩并举，结合金融行业特殊性及本行业务开展实际情况，按照奖惩对等原则，建立一套公开透明、连续的激励机制，实现公平化、公开化</a:t>
                      </a: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完善考核制度</a:t>
                      </a:r>
                      <a:endParaRPr lang="en-US" altLang="zh-CN"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576064">
                <a:tc>
                  <a:txBody>
                    <a:bodyPr vert="horz" wrap="square"/>
                    <a:lstStyle/>
                    <a:p>
                      <a:pPr algn="r" fontAlgn="ctr"/>
                      <a:r>
                        <a:rPr lang="en-US" altLang="zh-CN" sz="1200" b="1" u="none" strike="noStrike" kern="1200" smtClean="0">
                          <a:solidFill>
                            <a:schemeClr val="accent2"/>
                          </a:solidFill>
                          <a:effectLst/>
                          <a:latin typeface="+mn-lt"/>
                          <a:ea typeface="+mn-ea"/>
                          <a:cs typeface="+mn-cs"/>
                        </a:rPr>
                        <a:t> G</a:t>
                      </a:r>
                      <a:r>
                        <a:rPr lang="zh-CN" altLang="en-US" sz="1200" b="1" u="none" strike="noStrike" kern="1200" smtClean="0">
                          <a:solidFill>
                            <a:schemeClr val="accent2"/>
                          </a:solidFill>
                          <a:effectLst/>
                          <a:latin typeface="+mn-lt"/>
                          <a:ea typeface="+mn-ea"/>
                          <a:cs typeface="+mn-cs"/>
                        </a:rPr>
                        <a:t>：</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逐步建立薪酬总额管理模式</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i="0" u="none" strike="noStrike" smtClean="0">
                          <a:solidFill>
                            <a:schemeClr val="accent2"/>
                          </a:solidFill>
                          <a:effectLst/>
                          <a:latin typeface="Arial" pitchFamily="34" charset="0"/>
                        </a:rPr>
                        <a:t>人力</a:t>
                      </a:r>
                      <a:r>
                        <a:rPr lang="en-US" altLang="zh-CN" sz="1200" b="1" i="0" u="none" strike="noStrike" smtClean="0">
                          <a:solidFill>
                            <a:schemeClr val="accent2"/>
                          </a:solidFill>
                          <a:effectLst/>
                          <a:latin typeface="Arial" pitchFamily="34" charset="0"/>
                        </a:rPr>
                        <a:t>G01</a:t>
                      </a:r>
                      <a:r>
                        <a:rPr lang="zh-CN" altLang="en-US" sz="1200" b="1" i="0" u="none" strike="noStrike" smtClean="0">
                          <a:solidFill>
                            <a:schemeClr val="accent2"/>
                          </a:solidFill>
                          <a:effectLst/>
                          <a:latin typeface="Arial" pitchFamily="34" charset="0"/>
                        </a:rPr>
                        <a:t>：</a:t>
                      </a: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全行推行薪酬总额管理的模式。其中，总行部门实行薪点打包，分行实行以利润为主导的薪酬总额管理</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人力资源部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薪酬总额管理制度及实施指导意见</a:t>
                      </a:r>
                      <a:endParaRPr lang="en-US" altLang="zh-CN"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73674587"/>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战略实施蓝图</a:t>
            </a:r>
            <a:r>
              <a:rPr lang="en-US" altLang="zh-CN" smtClean="0"/>
              <a:t>—</a:t>
            </a:r>
            <a:r>
              <a:rPr lang="zh-CN" altLang="en-US" smtClean="0"/>
              <a:t>人力资源部</a:t>
            </a:r>
            <a:endParaRPr lang="en-US"/>
          </a:p>
        </p:txBody>
      </p:sp>
      <p:sp>
        <p:nvSpPr>
          <p:cNvPr id="4" name="文本占位符 3"/>
          <p:cNvSpPr>
            <a:spLocks noGrp="1"/>
          </p:cNvSpPr>
          <p:nvPr>
            <p:ph type="body" sz="quarter" idx="14"/>
          </p:nvPr>
        </p:nvSpPr>
        <p:spPr/>
        <p:txBody>
          <a:bodyPr/>
          <a:lstStyle/>
          <a:p>
            <a:endParaRPr lang="en-US"/>
          </a:p>
        </p:txBody>
      </p:sp>
      <p:graphicFrame>
        <p:nvGraphicFramePr>
          <p:cNvPr id="5" name="表格 4"/>
          <p:cNvGraphicFramePr>
            <a:graphicFrameLocks noGrp="1"/>
          </p:cNvGraphicFramePr>
          <p:nvPr>
            <p:extLst>
              <p:ext uri="{D42A27DB-BD31-4B8C-83A1-F6EECF244321}">
                <p14:modId xmlns:p14="http://schemas.microsoft.com/office/powerpoint/2010/main" val="920581481"/>
              </p:ext>
            </p:extLst>
          </p:nvPr>
        </p:nvGraphicFramePr>
        <p:xfrm>
          <a:off x="430444" y="908720"/>
          <a:ext cx="8424000" cy="5400598"/>
        </p:xfrm>
        <a:graphic>
          <a:graphicData uri="http://schemas.openxmlformats.org/drawingml/2006/table">
            <a:tbl>
              <a:tblPr firstRow="1" bandRow="1">
                <a:tableStyleId>{5C22544A-7EE6-4342-B048-85BDC9FD1C3A}</a:tableStyleId>
              </a:tblPr>
              <a:tblGrid>
                <a:gridCol w="792000"/>
                <a:gridCol w="3420000"/>
                <a:gridCol w="792000"/>
                <a:gridCol w="3420000"/>
              </a:tblGrid>
              <a:tr h="306056">
                <a:tc gridSpan="2">
                  <a:txBody>
                    <a:bodyPr vert="horz" wrap="square"/>
                    <a:lstStyle/>
                    <a:p>
                      <a:pPr algn="ctr" fontAlgn="ctr"/>
                      <a:r>
                        <a:rPr lang="zh-CN" altLang="en-US" sz="1400" u="none" strike="noStrike" smtClean="0">
                          <a:effectLst/>
                        </a:rPr>
                        <a:t>短期（</a:t>
                      </a:r>
                      <a:r>
                        <a:rPr lang="en-US" altLang="zh-CN" sz="1400" b="1" u="none" strike="noStrike" kern="1200" smtClean="0">
                          <a:solidFill>
                            <a:schemeClr val="lt1"/>
                          </a:solidFill>
                          <a:effectLst/>
                          <a:latin typeface="+mn-lt"/>
                          <a:ea typeface="+mn-ea"/>
                          <a:cs typeface="+mn-cs"/>
                        </a:rPr>
                        <a:t>2016-2017</a:t>
                      </a:r>
                      <a:r>
                        <a:rPr lang="zh-CN" altLang="en-US" sz="1400" b="1" u="none" strike="noStrike" kern="1200" smtClean="0">
                          <a:solidFill>
                            <a:schemeClr val="lt1"/>
                          </a:solidFill>
                          <a:effectLst/>
                          <a:latin typeface="+mn-lt"/>
                          <a:ea typeface="+mn-ea"/>
                          <a:cs typeface="+mn-cs"/>
                        </a:rPr>
                        <a:t>）</a:t>
                      </a:r>
                      <a:endParaRPr lang="zh-CN" altLang="en-US" sz="1400" b="1" u="none" strike="noStrike" kern="1200">
                        <a:solidFill>
                          <a:schemeClr val="lt1"/>
                        </a:solidFill>
                        <a:effectLst/>
                        <a:latin typeface="+mn-lt"/>
                        <a:ea typeface="+mn-ea"/>
                        <a:cs typeface="+mn-cs"/>
                      </a:endParaRPr>
                    </a:p>
                  </a:txBody>
                  <a:tcPr marL="4345" marR="4345" marT="4345" marB="0" anchor="ctr">
                    <a:solidFill>
                      <a:schemeClr val="accent1"/>
                    </a:solidFill>
                  </a:tcPr>
                </a:tc>
                <a:tc hMerge="1">
                  <a:txBody>
                    <a:bodyPr vert="horz" wrap="square"/>
                    <a:lstStyle/>
                    <a:p>
                      <a:pPr algn="ctr" fontAlgn="ctr"/>
                      <a:endParaRPr lang="zh-CN" altLang="en-US" sz="1400" b="1" i="0" u="none" strike="noStrike">
                        <a:solidFill>
                          <a:srgbClr val="FFFFFF"/>
                        </a:solidFill>
                        <a:effectLst/>
                        <a:latin typeface="Arial" pitchFamily="34" charset="0"/>
                      </a:endParaRPr>
                    </a:p>
                  </a:txBody>
                  <a:tcPr marL="4345" marR="4345" marT="4345" marB="0" anchor="ctr">
                    <a:solidFill>
                      <a:schemeClr val="tx2"/>
                    </a:solidFill>
                  </a:tcPr>
                </a:tc>
                <a:tc gridSpan="2">
                  <a:txBody>
                    <a:bodyPr vert="horz" wrap="square"/>
                    <a:lstStyle/>
                    <a:p>
                      <a:pPr algn="ctr"/>
                      <a:r>
                        <a:rPr lang="zh-CN" altLang="en-US" sz="1400" smtClean="0">
                          <a:latin typeface="Arial" pitchFamily="34" charset="0"/>
                          <a:ea typeface="华文楷体" pitchFamily="2" charset="-122"/>
                          <a:cs typeface="Arial" pitchFamily="34" charset="0"/>
                        </a:rPr>
                        <a:t>中长期（</a:t>
                      </a:r>
                      <a:r>
                        <a:rPr lang="en-US" altLang="zh-CN" sz="1400" smtClean="0">
                          <a:latin typeface="Arial" pitchFamily="34" charset="0"/>
                          <a:ea typeface="华文楷体" pitchFamily="2" charset="-122"/>
                          <a:cs typeface="Arial" pitchFamily="34" charset="0"/>
                        </a:rPr>
                        <a:t>2018-2020</a:t>
                      </a:r>
                      <a:r>
                        <a:rPr lang="zh-CN" altLang="en-US" sz="1400" smtClean="0">
                          <a:latin typeface="Arial" pitchFamily="34" charset="0"/>
                          <a:ea typeface="华文楷体" pitchFamily="2" charset="-122"/>
                          <a:cs typeface="Arial" pitchFamily="34" charset="0"/>
                        </a:rPr>
                        <a:t>）</a:t>
                      </a:r>
                      <a:endParaRPr lang="en-US" sz="1400">
                        <a:latin typeface="Arial" pitchFamily="34" charset="0"/>
                        <a:ea typeface="华文楷体" pitchFamily="2" charset="-122"/>
                        <a:cs typeface="Arial" pitchFamily="34" charset="0"/>
                      </a:endParaRPr>
                    </a:p>
                  </a:txBody>
                  <a:tcPr marL="36000" marR="36000" marT="36000" marB="36000" anchor="ctr">
                    <a:solidFill>
                      <a:schemeClr val="accent1"/>
                    </a:solidFill>
                  </a:tcPr>
                </a:tc>
                <a:tc hMerge="1">
                  <a:txBody>
                    <a:bodyPr vert="horz" wrap="square"/>
                    <a:lstStyle/>
                    <a:p>
                      <a:pPr algn="ctr"/>
                      <a:endParaRPr lang="en-US" sz="1400">
                        <a:latin typeface="Arial" pitchFamily="34" charset="0"/>
                        <a:ea typeface="华文楷体" pitchFamily="2" charset="-122"/>
                        <a:cs typeface="Arial" pitchFamily="34" charset="0"/>
                      </a:endParaRPr>
                    </a:p>
                  </a:txBody>
                  <a:tcPr marL="36000" marR="36000" marT="36000" marB="36000" anchor="ctr">
                    <a:solidFill>
                      <a:schemeClr val="tx2"/>
                    </a:solidFill>
                  </a:tcPr>
                </a:tc>
              </a:tr>
              <a:tr h="587654">
                <a:tc>
                  <a:txBody>
                    <a:bodyPr vert="horz" wrap="square"/>
                    <a:lstStyle/>
                    <a:p>
                      <a:pPr marL="622300" indent="-536575" algn="l" fontAlgn="ctr">
                        <a:tabLst>
                          <a:tab pos="536575"/>
                        </a:tabLst>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u="none" strike="noStrike" smtClean="0">
                          <a:effectLst/>
                        </a:rPr>
                        <a:t>畅通人才引进的“绿色通道”，拓充人才渠道，通过猎头公司及优质人才关系猎取或寻找行业优秀人才</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A03:</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完备信息化网络，建立与人才市场、重点院校之间的信息联网，整合人才信息资源，形成多层次、多元化的人才资源配置体系</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587654">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u="none" strike="noStrike" smtClean="0">
                          <a:effectLst/>
                          <a:latin typeface="+mn-ea"/>
                          <a:ea typeface="+mn-ea"/>
                        </a:rPr>
                        <a:t>建立“人才推荐奖励计划”制度，鼓励内部员工推荐合适人才，完备相应的方案及措施</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A04:</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引进“人才测评工具”，综合利用各类社会资源、媒介，第三方公司，对人才的背景信息、职业能力等方面做出科学化判断，确保人才引进质量</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587654">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B01:</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盘活现有人才培养项目，通过持续的人才开发项目提高员工的能力素质，重点培养职业经理人计划及领跑者计划，创造有利于人才成长的职业环境</a:t>
                      </a: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B02: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依托本行博士后科研工作站的资源平台，援引专业化博士人员，重点培养，为其搭建一流的工作环境和研究机会，增强本行的高端人才智力储备</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393309">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C01: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u="none" strike="noStrike" smtClean="0">
                          <a:effectLst/>
                        </a:rPr>
                        <a:t>制定内部培训师战略培养计划，聚焦业务升级面临的知识挑战</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C02: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抓住业务特色的发展重心，统筹外部培训师资力量，完成培训成果转化为业务发展效能的积极转变</a:t>
                      </a: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r>
              <a:tr h="393309">
                <a:tc>
                  <a:txBody>
                    <a:bodyPr vert="horz" wrap="square"/>
                    <a:lstStyle/>
                    <a:p>
                      <a:pPr marL="622300" indent="-536575" algn="l" fontAlgn="ctr">
                        <a:tabLst>
                          <a:tab pos="536575"/>
                        </a:tabLst>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D01:</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推行</a:t>
                      </a:r>
                      <a:r>
                        <a:rPr lang="en-US" altLang="zh-CN" sz="1200" b="0" i="0" u="none" strike="noStrike" smtClean="0">
                          <a:solidFill>
                            <a:srgbClr val="000000"/>
                          </a:solidFill>
                          <a:effectLst/>
                          <a:latin typeface="+mn-ea"/>
                          <a:ea typeface="+mn-ea"/>
                        </a:rPr>
                        <a:t>HRBP</a:t>
                      </a:r>
                      <a:r>
                        <a:rPr lang="zh-CN" altLang="en-US" sz="1200" b="0" i="0" u="none" strike="noStrike" smtClean="0">
                          <a:solidFill>
                            <a:srgbClr val="000000"/>
                          </a:solidFill>
                          <a:effectLst/>
                          <a:latin typeface="+mn-ea"/>
                          <a:ea typeface="+mn-ea"/>
                        </a:rPr>
                        <a:t>管理，努力打造各大金融总部的最强合作伙伴</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D02: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完善员工关系管理，实现人力资源战略性平衡</a:t>
                      </a:r>
                    </a:p>
                  </a:txBody>
                  <a:tcPr marL="4345" marR="4345" marT="4345" marB="0">
                    <a:solidFill>
                      <a:schemeClr val="bg1"/>
                    </a:solidFill>
                  </a:tcPr>
                </a:tc>
              </a:tr>
              <a:tr h="587654">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E01: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实施综合部门绩效改革，搭建以贡献为中心，以效益为主导的绩效考核体系，突出价值贡献理念及考核的有效性</a:t>
                      </a: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587654">
                <a:tc>
                  <a:txBody>
                    <a:bodyPr vert="horz" wrap="square"/>
                    <a:lstStyle/>
                    <a:p>
                      <a:pPr marL="622300" indent="-536575" algn="l" fontAlgn="ctr">
                        <a:tabLst>
                          <a:tab pos="536575"/>
                        </a:tabLst>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E02:</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实施员工绩效考核改革，重新设定绩效等级，考核结果强制正态分布，对接绩效达成系数，实施全员绩效积分管理，应用于员工职业发展</a:t>
                      </a: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782000">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F01:</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围绕德、能、勤、纪、廉五个方面建立干部考核制度，细化考核指标。坚持制度管人，不断完善考核奖征及监督考评机制，转变传统监督考评观念。坚持奖惩并举，建立公开透明、连续的激励机制</a:t>
                      </a: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r>
              <a:tr h="587654">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人力</a:t>
                      </a:r>
                      <a:r>
                        <a:rPr lang="en-US" altLang="zh-CN" sz="1200" b="1" u="none" strike="noStrike" smtClean="0">
                          <a:solidFill>
                            <a:schemeClr val="accent2"/>
                          </a:solidFill>
                          <a:effectLst/>
                        </a:rPr>
                        <a:t>G01:</a:t>
                      </a:r>
                      <a:endParaRPr lang="zh-CN" altLang="en-US" sz="1200" b="0" i="0" u="none" strike="noStrike" smtClean="0">
                        <a:solidFill>
                          <a:schemeClr val="accent2"/>
                        </a:solidFill>
                        <a:effectLst/>
                        <a:latin typeface="Arial" pitchFamily="34" charset="0"/>
                      </a:endParaRPr>
                    </a:p>
                  </a:txBody>
                  <a:tcPr marL="4345" marR="4345" marT="4345" marB="0">
                    <a:lnB w="19050" cap="flat" cmpd="sng" algn="ctr">
                      <a:solidFill>
                        <a:schemeClr val="tx1"/>
                      </a:solidFill>
                      <a:prstDash val="sysDot"/>
                      <a:round/>
                      <a:headEnd type="none" w="med" len="med"/>
                      <a:tailEnd type="none" w="med" len="med"/>
                    </a:lnB>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全行推行薪酬总额管理的模式。其中，总行部门实行薪点打包，分行实行以利润为主导的薪酬总额管理</a:t>
                      </a:r>
                    </a:p>
                  </a:txBody>
                  <a:tcPr marL="4345" marR="4345" marT="4345" marB="0">
                    <a:lnB w="19050" cap="flat" cmpd="sng" algn="ctr">
                      <a:solidFill>
                        <a:schemeClr val="tx1"/>
                      </a:solidFill>
                      <a:prstDash val="sysDot"/>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endParaRPr lang="zh-CN" altLang="en-US" sz="1200" b="0" i="0" u="none" strike="noStrike" smtClean="0">
                        <a:solidFill>
                          <a:schemeClr val="accent2"/>
                        </a:solidFill>
                        <a:effectLst/>
                        <a:latin typeface="Arial" pitchFamily="34" charset="0"/>
                      </a:endParaRPr>
                    </a:p>
                  </a:txBody>
                  <a:tcPr marL="4345" marR="4345" marT="4345" marB="0">
                    <a:lnB w="19050" cap="flat" cmpd="sng" algn="ctr">
                      <a:solidFill>
                        <a:schemeClr val="tx1"/>
                      </a:solidFill>
                      <a:prstDash val="sysDot"/>
                      <a:round/>
                      <a:headEnd type="none" w="med" len="med"/>
                      <a:tailEnd type="none" w="med" len="med"/>
                    </a:lnB>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a:solidFill>
                          <a:srgbClr val="000000"/>
                        </a:solidFill>
                        <a:effectLst/>
                        <a:latin typeface="Arial" pitchFamily="34" charset="0"/>
                      </a:endParaRPr>
                    </a:p>
                  </a:txBody>
                  <a:tcPr marL="4345" marR="4345" marT="4345" marB="0">
                    <a:lnB w="19050" cap="flat" cmpd="sng" algn="ctr">
                      <a:solidFill>
                        <a:schemeClr val="tx1"/>
                      </a:solidFill>
                      <a:prstDash val="sysDot"/>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2922776981"/>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mc:Choice xmlns:v="urn:schemas-microsoft-com:vml" Requires="v">
                <p:oleObj spid="_x0000_s1046"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a:t>资产负债部共</a:t>
            </a:r>
            <a:r>
              <a:rPr lang="zh-CN" altLang="en-US" smtClean="0"/>
              <a:t>形成</a:t>
            </a:r>
            <a:r>
              <a:rPr lang="en-US" altLang="zh-CN" smtClean="0"/>
              <a:t>6</a:t>
            </a:r>
            <a:r>
              <a:rPr lang="zh-CN" altLang="en-US" smtClean="0"/>
              <a:t>大一级战略举措和</a:t>
            </a:r>
            <a:r>
              <a:rPr lang="en-US" altLang="zh-CN" smtClean="0"/>
              <a:t>12</a:t>
            </a:r>
            <a:r>
              <a:rPr lang="zh-CN" altLang="en-US" smtClean="0"/>
              <a:t>个二级战略战略举措（</a:t>
            </a:r>
            <a:r>
              <a:rPr lang="en-US" altLang="zh-CN" smtClean="0"/>
              <a:t>1/2</a:t>
            </a:r>
            <a:r>
              <a:rPr lang="zh-CN" altLang="en-US" smtClean="0"/>
              <a:t>）</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3" name="表格 2"/>
          <p:cNvGraphicFramePr>
            <a:graphicFrameLocks noGrp="1"/>
          </p:cNvGraphicFramePr>
          <p:nvPr>
            <p:extLst>
              <p:ext uri="{D42A27DB-BD31-4B8C-83A1-F6EECF244321}">
                <p14:modId xmlns:p14="http://schemas.microsoft.com/office/powerpoint/2010/main" val="1066549922"/>
              </p:ext>
            </p:extLst>
          </p:nvPr>
        </p:nvGraphicFramePr>
        <p:xfrm>
          <a:off x="409409" y="836712"/>
          <a:ext cx="8476837" cy="5489206"/>
        </p:xfrm>
        <a:graphic>
          <a:graphicData uri="http://schemas.openxmlformats.org/drawingml/2006/table">
            <a:tbl>
              <a:tblPr firstRow="1" bandRow="1">
                <a:tableStyleId>{5C22544A-7EE6-4342-B048-85BDC9FD1C3A}</a:tableStyleId>
              </a:tblPr>
              <a:tblGrid>
                <a:gridCol w="270769"/>
                <a:gridCol w="1440000"/>
                <a:gridCol w="792000"/>
                <a:gridCol w="2772000"/>
                <a:gridCol w="751640"/>
                <a:gridCol w="1296000"/>
                <a:gridCol w="1154428"/>
              </a:tblGrid>
              <a:tr h="288000">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379324">
                <a:tc rowSpan="2">
                  <a:txBody>
                    <a:bodyPr vert="horz" wrap="square"/>
                    <a:lstStyle/>
                    <a:p>
                      <a:pPr algn="r" fontAlgn="ctr"/>
                      <a:r>
                        <a:rPr lang="en-US" sz="1200" b="1" u="none" strike="noStrike" kern="1200" smtClean="0">
                          <a:solidFill>
                            <a:schemeClr val="accent2"/>
                          </a:solidFill>
                          <a:effectLst/>
                          <a:latin typeface="+mn-lt"/>
                          <a:ea typeface="+mn-ea"/>
                          <a:cs typeface="+mn-cs"/>
                        </a:rPr>
                        <a:t>A</a:t>
                      </a:r>
                      <a:r>
                        <a:rPr lang="en-US" altLang="zh-CN" sz="1200" b="1" u="none" strike="noStrike" kern="1200" smtClean="0">
                          <a:solidFill>
                            <a:schemeClr val="accent2"/>
                          </a:solidFill>
                          <a:effectLst/>
                          <a:latin typeface="+mn-lt"/>
                          <a:ea typeface="+mn-ea"/>
                          <a:cs typeface="+mn-cs"/>
                        </a:rPr>
                        <a:t>: </a:t>
                      </a: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u="none" strike="noStrike" smtClean="0">
                          <a:effectLst/>
                          <a:latin typeface="+mn-ea"/>
                          <a:ea typeface="+mn-ea"/>
                        </a:rPr>
                        <a:t>提升资产负债管理水平</a:t>
                      </a:r>
                      <a:endParaRPr lang="zh-CN" altLang="en-US" sz="1200" b="0" i="0" u="none" strike="noStrike">
                        <a:solidFill>
                          <a:srgbClr val="000000"/>
                        </a:solidFill>
                        <a:effectLst/>
                        <a:latin typeface="+mn-ea"/>
                        <a:ea typeface="+mn-ea"/>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algn="l" fontAlgn="ctr"/>
                      <a:r>
                        <a:rPr lang="zh-CN" altLang="en-US" sz="1200" u="none" strike="noStrike" smtClean="0">
                          <a:effectLst/>
                        </a:rPr>
                        <a:t>提高资产负债业务定价管理精细化程度</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定价管理系统</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r>
              <a:tr h="268780">
                <a:tc vMerge="1">
                  <a:txBody>
                    <a:bodyPr vert="horz" wrap="square"/>
                    <a:lstStyle/>
                    <a:p>
                      <a:pPr algn="r" fontAlgn="ct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Arial" pitchFamily="34" charset="0"/>
                      </a:endParaRPr>
                    </a:p>
                    <a:p>
                      <a:pPr marL="622300" indent="-536575" algn="l" fontAlgn="ctr">
                        <a:tabLst>
                          <a:tab pos="536575"/>
                        </a:tabLst>
                      </a:pPr>
                      <a:endParaRPr lang="zh-CN" altLang="en-US" sz="1200" b="0" i="0" u="none" strike="noStrike">
                        <a:solidFill>
                          <a:schemeClr val="accent2"/>
                        </a:solidFill>
                        <a:effectLst/>
                        <a:latin typeface="Arial" pitchFamily="34" charset="0"/>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提高资产负债管理自动化水平</a:t>
                      </a:r>
                      <a:endParaRPr lang="zh-CN" altLang="en-US" sz="1200" b="0" i="0" u="none" strike="noStrike">
                        <a:solidFill>
                          <a:srgbClr val="000000"/>
                        </a:solidFill>
                        <a:effectLst/>
                        <a:latin typeface="Arial" pitchFamily="34" charset="0"/>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a:solidFill>
                          <a:srgbClr val="000000"/>
                        </a:solidFill>
                        <a:effectLst/>
                        <a:latin typeface="+mn-ea"/>
                        <a:ea typeface="+mn-ea"/>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资产负债管理系统</a:t>
                      </a:r>
                      <a:endParaRPr lang="en-US" altLang="zh-CN" sz="1200" b="0" i="0" u="none" strike="noStrike" smtClean="0">
                        <a:solidFill>
                          <a:srgbClr val="000000"/>
                        </a:solidFill>
                        <a:effectLst/>
                        <a:latin typeface="Arial" pitchFamily="34" charset="0"/>
                      </a:endParaRPr>
                    </a:p>
                  </a:txBody>
                  <a:tcPr marL="9525" marR="9525" marT="952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r>
              <a:tr h="402731">
                <a:tc rowSpan="2">
                  <a:txBody>
                    <a:bodyPr vert="horz" wrap="square"/>
                    <a:lstStyle/>
                    <a:p>
                      <a:pPr algn="r" fontAlgn="ctr"/>
                      <a:r>
                        <a:rPr lang="en-US" altLang="zh-CN" sz="1200" b="1" u="none" strike="noStrike" kern="1200" smtClean="0">
                          <a:solidFill>
                            <a:schemeClr val="accent2"/>
                          </a:solidFill>
                          <a:effectLst/>
                          <a:latin typeface="+mn-lt"/>
                          <a:ea typeface="+mn-ea"/>
                          <a:cs typeface="+mn-cs"/>
                        </a:rPr>
                        <a:t>B: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完善流动性管理体系</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B01:</a:t>
                      </a:r>
                      <a:endParaRPr lang="zh-CN" altLang="en-US" sz="1200" b="0" i="0" u="none" strike="noStrike" smtClean="0">
                        <a:solidFill>
                          <a:schemeClr val="accent2"/>
                        </a:solidFill>
                        <a:effectLst/>
                        <a:latin typeface="+mn-ea"/>
                        <a:ea typeface="+mn-ea"/>
                      </a:endParaRPr>
                    </a:p>
                    <a:p>
                      <a:pPr marL="622300" indent="-536575" algn="l" fontAlgn="ctr"/>
                      <a:endParaRPr lang="zh-CN" altLang="en-US" sz="1200" b="0" i="0" u="none" strike="noStrike">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梳理和制定符合现阶段管理需求的流动性管理流程和相关制度</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流动性管理流程和相关制度</a:t>
                      </a:r>
                    </a:p>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847498">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B02:</a:t>
                      </a:r>
                      <a:endParaRPr lang="zh-CN" altLang="en-US" sz="1200" b="0" i="0" u="none" strike="noStrike" smtClean="0">
                        <a:solidFill>
                          <a:schemeClr val="accent2"/>
                        </a:solidFill>
                        <a:effectLst/>
                        <a:latin typeface="+mn-ea"/>
                        <a:ea typeface="+mn-ea"/>
                      </a:endParaRPr>
                    </a:p>
                    <a:p>
                      <a:pPr marL="622300" indent="-536575" algn="l" fontAlgn="ctr"/>
                      <a:endParaRPr lang="zh-CN" altLang="en-US" sz="1200" b="0" i="0" u="none" strike="noStrike">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推动包括监测指标、分析报表、市场数据分析、压力测试、应急演练、系统建设和管理制度等在内的对维度、系统化的流动性管理体系</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流动性管理体系优化完善</a:t>
                      </a:r>
                    </a:p>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576064">
                <a:tc rowSpan="2">
                  <a:txBody>
                    <a:bodyPr vert="horz" wrap="square"/>
                    <a:lstStyle/>
                    <a:p>
                      <a:pPr marL="0" marR="0" indent="0" algn="r" defTabSz="957816" rtl="0" eaLnBrk="1" fontAlgn="ctr" latinLnBrk="0" hangingPunct="1">
                        <a:lnSpc>
                          <a:spcPct val="100000"/>
                        </a:lnSpc>
                        <a:spcBef>
                          <a:spcPct val="0"/>
                        </a:spcBef>
                        <a:spcAft>
                          <a:spcPct val="0"/>
                        </a:spcAft>
                        <a:buClrTx/>
                        <a:buSzTx/>
                        <a:buFontTx/>
                        <a:buNone/>
                        <a:defRPr/>
                      </a:pPr>
                      <a:r>
                        <a:rPr lang="en-US" altLang="zh-CN" sz="1200" b="1" u="none" strike="noStrike" kern="1200" smtClean="0">
                          <a:solidFill>
                            <a:schemeClr val="accent2"/>
                          </a:solidFill>
                          <a:effectLst/>
                          <a:latin typeface="+mn-lt"/>
                          <a:ea typeface="+mn-ea"/>
                          <a:cs typeface="+mn-cs"/>
                        </a:rPr>
                        <a:t>C: </a:t>
                      </a:r>
                      <a:endParaRPr lang="en-US" sz="1200" b="1" u="none" strike="noStrike" kern="1200" smtClean="0">
                        <a:solidFill>
                          <a:schemeClr val="accent2"/>
                        </a:solidFill>
                        <a:effectLst/>
                        <a:latin typeface="+mn-lt"/>
                        <a:ea typeface="+mn-ea"/>
                        <a:cs typeface="+mn-cs"/>
                      </a:endParaRPr>
                    </a:p>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完善内部资金转移定价管理体系</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C01:</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梳理全部条线产品、定价规则、定价模型和相关制度，制定新的</a:t>
                      </a:r>
                      <a:r>
                        <a:rPr lang="en-US" altLang="zh-CN" sz="1200" b="0" i="0" u="none" strike="noStrike" smtClean="0">
                          <a:solidFill>
                            <a:srgbClr val="000000"/>
                          </a:solidFill>
                          <a:effectLst/>
                          <a:latin typeface="+mn-ea"/>
                          <a:ea typeface="+mn-ea"/>
                        </a:rPr>
                        <a:t>FTP</a:t>
                      </a:r>
                      <a:r>
                        <a:rPr lang="zh-CN" altLang="en-US" sz="1200" b="0" i="0" u="none" strike="noStrike" smtClean="0">
                          <a:solidFill>
                            <a:srgbClr val="000000"/>
                          </a:solidFill>
                          <a:effectLst/>
                          <a:latin typeface="+mn-ea"/>
                          <a:ea typeface="+mn-ea"/>
                        </a:rPr>
                        <a:t>定价管理架构及规则流程</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新的</a:t>
                      </a:r>
                      <a:r>
                        <a:rPr lang="en-US" altLang="zh-CN" sz="1200" b="0" i="0" u="none" strike="noStrike" smtClean="0">
                          <a:solidFill>
                            <a:srgbClr val="000000"/>
                          </a:solidFill>
                          <a:effectLst/>
                          <a:latin typeface="+mn-ea"/>
                          <a:ea typeface="+mn-ea"/>
                        </a:rPr>
                        <a:t>FTP</a:t>
                      </a:r>
                      <a:r>
                        <a:rPr lang="zh-CN" altLang="en-US" sz="1200" b="0" i="0" u="none" strike="noStrike" smtClean="0">
                          <a:solidFill>
                            <a:srgbClr val="000000"/>
                          </a:solidFill>
                          <a:effectLst/>
                          <a:latin typeface="+mn-ea"/>
                          <a:ea typeface="+mn-ea"/>
                        </a:rPr>
                        <a:t>定价管理架构及流程</a:t>
                      </a: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648072">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C02: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推动包括数据治理、定价模型优化、定价分析、外部定价支持、绩效考核支持和定价管理制度等在内的管理体系</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内部资金转移定价管理体系完善优化</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864096">
                <a:tc rowSpan="2">
                  <a:txBody>
                    <a:bodyPr vert="horz" wrap="square"/>
                    <a:lstStyle/>
                    <a:p>
                      <a:pPr marL="0" marR="0" indent="0" algn="r" defTabSz="957816" rtl="0" eaLnBrk="1" fontAlgn="ctr" latinLnBrk="0" hangingPunct="1">
                        <a:lnSpc>
                          <a:spcPct val="100000"/>
                        </a:lnSpc>
                        <a:spcBef>
                          <a:spcPct val="0"/>
                        </a:spcBef>
                        <a:spcAft>
                          <a:spcPct val="0"/>
                        </a:spcAft>
                        <a:buClrTx/>
                        <a:buSzTx/>
                        <a:buFontTx/>
                        <a:buNone/>
                        <a:defRPr/>
                      </a:pPr>
                      <a:r>
                        <a:rPr lang="en-US" altLang="zh-CN" sz="1200" b="1" u="none" strike="noStrike" kern="1200" smtClean="0">
                          <a:solidFill>
                            <a:schemeClr val="accent2"/>
                          </a:solidFill>
                          <a:effectLst/>
                          <a:latin typeface="+mn-lt"/>
                          <a:ea typeface="+mn-ea"/>
                          <a:cs typeface="+mn-cs"/>
                        </a:rPr>
                        <a:t>D: </a:t>
                      </a:r>
                      <a:endParaRPr lang="en-US" sz="1200" b="1" u="none" strike="noStrike" kern="1200" smtClean="0">
                        <a:solidFill>
                          <a:schemeClr val="accent2"/>
                        </a:solidFill>
                        <a:effectLst/>
                        <a:latin typeface="+mn-lt"/>
                        <a:ea typeface="+mn-ea"/>
                        <a:cs typeface="+mn-cs"/>
                      </a:endParaRPr>
                    </a:p>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构建经济资本管理体系</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D01:</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根据我行全面风险管理中资本计量工作的精细化推进，及时修订并完善我行的经济资本管理预算、监测和分析等工作，完善相关制度体系</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经济资本管理体系完善</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952702">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D02: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逐步构建集团化的经济资本管理体系，充分发挥经济资本在全行资源配置中的引导和约束作用，实现全行资源的优化配置，构建包括预算报表、监测指标、绩效考核、定价支持和系统化建设等在内的管理体系</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集团化经济资本管理体系</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1757855469"/>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mc:Choice xmlns:v="urn:schemas-microsoft-com:vml" Requires="v">
                <p:oleObj spid="_x0000_s1047"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a:t>资产负债部共</a:t>
            </a:r>
            <a:r>
              <a:rPr lang="zh-CN" altLang="en-US" smtClean="0"/>
              <a:t>形成</a:t>
            </a:r>
            <a:r>
              <a:rPr lang="en-US" altLang="zh-CN" smtClean="0"/>
              <a:t>6</a:t>
            </a:r>
            <a:r>
              <a:rPr lang="zh-CN" altLang="en-US" smtClean="0"/>
              <a:t>大一级战略举措和</a:t>
            </a:r>
            <a:r>
              <a:rPr lang="en-US" altLang="zh-CN" smtClean="0"/>
              <a:t>12</a:t>
            </a:r>
            <a:r>
              <a:rPr lang="zh-CN" altLang="en-US" smtClean="0"/>
              <a:t>个二级战略战略举措（</a:t>
            </a:r>
            <a:r>
              <a:rPr lang="en-US" altLang="zh-CN" smtClean="0"/>
              <a:t>2/2</a:t>
            </a:r>
            <a:r>
              <a:rPr lang="zh-CN" altLang="en-US" smtClean="0"/>
              <a:t>）</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3" name="表格 2"/>
          <p:cNvGraphicFramePr>
            <a:graphicFrameLocks noGrp="1"/>
          </p:cNvGraphicFramePr>
          <p:nvPr>
            <p:extLst/>
          </p:nvPr>
        </p:nvGraphicFramePr>
        <p:xfrm>
          <a:off x="409409" y="836712"/>
          <a:ext cx="8296837" cy="4392488"/>
        </p:xfrm>
        <a:graphic>
          <a:graphicData uri="http://schemas.openxmlformats.org/drawingml/2006/table">
            <a:tbl>
              <a:tblPr firstRow="1" bandRow="1">
                <a:tableStyleId>{5C22544A-7EE6-4342-B048-85BDC9FD1C3A}</a:tableStyleId>
              </a:tblPr>
              <a:tblGrid>
                <a:gridCol w="270769"/>
                <a:gridCol w="1440000"/>
                <a:gridCol w="792000"/>
                <a:gridCol w="2592000"/>
                <a:gridCol w="751640"/>
                <a:gridCol w="1296000"/>
                <a:gridCol w="1154428"/>
              </a:tblGrid>
              <a:tr h="288000">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864128">
                <a:tc rowSpan="2">
                  <a:txBody>
                    <a:bodyPr vert="horz" wrap="square"/>
                    <a:lstStyle/>
                    <a:p>
                      <a:pPr marL="0" marR="0" indent="0" algn="r" defTabSz="957816" rtl="0" eaLnBrk="1" fontAlgn="ctr" latinLnBrk="0" hangingPunct="1">
                        <a:lnSpc>
                          <a:spcPct val="100000"/>
                        </a:lnSpc>
                        <a:spcBef>
                          <a:spcPct val="0"/>
                        </a:spcBef>
                        <a:spcAft>
                          <a:spcPct val="0"/>
                        </a:spcAft>
                        <a:buClrTx/>
                        <a:buSzTx/>
                        <a:buFontTx/>
                        <a:buNone/>
                        <a:defRPr/>
                      </a:pPr>
                      <a:r>
                        <a:rPr lang="en-US" altLang="zh-CN" sz="1200" b="1" u="none" strike="noStrike" kern="1200" smtClean="0">
                          <a:solidFill>
                            <a:schemeClr val="accent2"/>
                          </a:solidFill>
                          <a:effectLst/>
                          <a:latin typeface="+mn-lt"/>
                          <a:ea typeface="+mn-ea"/>
                          <a:cs typeface="+mn-cs"/>
                        </a:rPr>
                        <a:t>E: </a:t>
                      </a:r>
                      <a:endParaRPr lang="en-US" sz="1200" b="1" u="none" strike="noStrike" kern="1200" smtClean="0">
                        <a:solidFill>
                          <a:schemeClr val="accent2"/>
                        </a:solidFill>
                        <a:effectLst/>
                        <a:latin typeface="+mn-lt"/>
                        <a:ea typeface="+mn-ea"/>
                        <a:cs typeface="+mn-cs"/>
                      </a:endParaRPr>
                    </a:p>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构建科学的全面预算管理制度体系及流程，充分发挥预算的导向作用</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E01:</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建立并完善以经济资本预算为核心的全面预算管理模式，稳步推进分行经济资本预算管理机制</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年度全面预算</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1008112">
                <a:tc vMerge="1">
                  <a:txBody>
                    <a:bodyPr vert="horz" wrap="square"/>
                    <a:lstStyle/>
                    <a:p>
                      <a:endParaRPr lang="en-US"/>
                    </a:p>
                  </a:txBody>
                  <a:tcPr/>
                </a:tc>
                <a:tc vMerge="1">
                  <a:txBody>
                    <a:bodyPr vert="horz" wrap="square"/>
                    <a:lstStyle/>
                    <a:p>
                      <a:endParaRPr 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E02: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实现以经济资本为主线对包括产品、条线、分行的各个维度进行业务预算、财务预算分配的预算管理模式</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年度全面预算</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1008112">
                <a:tc rowSpan="2">
                  <a:txBody>
                    <a:bodyPr vert="horz" wrap="square"/>
                    <a:lstStyle/>
                    <a:p>
                      <a:pPr marL="0" marR="0" indent="0" algn="r" defTabSz="957816" rtl="0" eaLnBrk="1" fontAlgn="ctr" latinLnBrk="0" hangingPunct="1">
                        <a:lnSpc>
                          <a:spcPct val="100000"/>
                        </a:lnSpc>
                        <a:spcBef>
                          <a:spcPct val="0"/>
                        </a:spcBef>
                        <a:spcAft>
                          <a:spcPct val="0"/>
                        </a:spcAft>
                        <a:buClrTx/>
                        <a:buSzTx/>
                        <a:buFontTx/>
                        <a:buNone/>
                        <a:defRPr/>
                      </a:pPr>
                      <a:r>
                        <a:rPr lang="en-US" altLang="zh-CN" sz="1200" b="1" u="none" strike="noStrike" kern="1200" smtClean="0">
                          <a:solidFill>
                            <a:schemeClr val="accent2"/>
                          </a:solidFill>
                          <a:effectLst/>
                          <a:latin typeface="+mn-lt"/>
                          <a:ea typeface="+mn-ea"/>
                          <a:cs typeface="+mn-cs"/>
                        </a:rPr>
                        <a:t>F: </a:t>
                      </a:r>
                      <a:endParaRPr lang="en-US" sz="1200" b="1" u="none" strike="noStrike" kern="1200" smtClean="0">
                        <a:solidFill>
                          <a:schemeClr val="accent2"/>
                        </a:solidFill>
                        <a:effectLst/>
                        <a:latin typeface="+mn-lt"/>
                        <a:ea typeface="+mn-ea"/>
                        <a:cs typeface="+mn-cs"/>
                      </a:endParaRPr>
                    </a:p>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形成一套与预算相结合的考核体系，完善与风险挂钩的绩效考核机制</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F01:</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完善经济资本预算考核，健全绩效考核体系，实现全额资金的管理，使绩效考核结果导向更加明晰</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年度绩效考核结果</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1224136">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F02: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实现以经济增加值（</a:t>
                      </a:r>
                      <a:r>
                        <a:rPr lang="en-US" altLang="zh-CN" sz="1200" b="0" i="0" u="none" strike="noStrike" smtClean="0">
                          <a:solidFill>
                            <a:srgbClr val="000000"/>
                          </a:solidFill>
                          <a:effectLst/>
                          <a:latin typeface="+mn-ea"/>
                          <a:ea typeface="+mn-ea"/>
                        </a:rPr>
                        <a:t>EVA</a:t>
                      </a:r>
                      <a:r>
                        <a:rPr lang="zh-CN" altLang="en-US" sz="1200" b="0" i="0" u="none" strike="noStrike" smtClean="0">
                          <a:solidFill>
                            <a:srgbClr val="000000"/>
                          </a:solidFill>
                          <a:effectLst/>
                          <a:latin typeface="+mn-ea"/>
                          <a:ea typeface="+mn-ea"/>
                        </a:rPr>
                        <a:t>）、</a:t>
                      </a:r>
                      <a:r>
                        <a:rPr lang="en-US" altLang="zh-CN" sz="1200" b="0" i="0" u="none" strike="noStrike" smtClean="0">
                          <a:solidFill>
                            <a:srgbClr val="000000"/>
                          </a:solidFill>
                          <a:effectLst/>
                          <a:latin typeface="+mn-ea"/>
                          <a:ea typeface="+mn-ea"/>
                        </a:rPr>
                        <a:t>RAROC</a:t>
                      </a:r>
                      <a:r>
                        <a:rPr lang="zh-CN" altLang="en-US" sz="1200" b="0" i="0" u="none" strike="noStrike" smtClean="0">
                          <a:solidFill>
                            <a:srgbClr val="000000"/>
                          </a:solidFill>
                          <a:effectLst/>
                          <a:latin typeface="+mn-ea"/>
                          <a:ea typeface="+mn-ea"/>
                        </a:rPr>
                        <a:t>为核心的价值管理体系，将绩效考核细化到产品，提高战略执行效率，完善与风险挂钩的绩效考核机制</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资产负债管理部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年度绩效考核结果</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1576125438"/>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战略实施蓝图</a:t>
            </a:r>
            <a:r>
              <a:rPr lang="en-US" altLang="zh-CN" smtClean="0"/>
              <a:t>—</a:t>
            </a:r>
            <a:r>
              <a:rPr lang="zh-CN" altLang="en-US"/>
              <a:t>资产负债部</a:t>
            </a:r>
            <a:endParaRPr lang="en-US"/>
          </a:p>
        </p:txBody>
      </p:sp>
      <p:sp>
        <p:nvSpPr>
          <p:cNvPr id="4" name="文本占位符 3"/>
          <p:cNvSpPr>
            <a:spLocks noGrp="1"/>
          </p:cNvSpPr>
          <p:nvPr>
            <p:ph type="body" sz="quarter" idx="14"/>
          </p:nvPr>
        </p:nvSpPr>
        <p:spPr/>
        <p:txBody>
          <a:bodyPr/>
          <a:lstStyle/>
          <a:p>
            <a:endParaRPr lang="en-US"/>
          </a:p>
        </p:txBody>
      </p:sp>
      <p:graphicFrame>
        <p:nvGraphicFramePr>
          <p:cNvPr id="5" name="表格 4"/>
          <p:cNvGraphicFramePr>
            <a:graphicFrameLocks noGrp="1"/>
          </p:cNvGraphicFramePr>
          <p:nvPr>
            <p:extLst>
              <p:ext uri="{D42A27DB-BD31-4B8C-83A1-F6EECF244321}">
                <p14:modId xmlns:p14="http://schemas.microsoft.com/office/powerpoint/2010/main" val="3423084038"/>
              </p:ext>
            </p:extLst>
          </p:nvPr>
        </p:nvGraphicFramePr>
        <p:xfrm>
          <a:off x="430444" y="908720"/>
          <a:ext cx="8424000" cy="5465966"/>
        </p:xfrm>
        <a:graphic>
          <a:graphicData uri="http://schemas.openxmlformats.org/drawingml/2006/table">
            <a:tbl>
              <a:tblPr firstRow="1" bandRow="1">
                <a:tableStyleId>{5C22544A-7EE6-4342-B048-85BDC9FD1C3A}</a:tableStyleId>
              </a:tblPr>
              <a:tblGrid>
                <a:gridCol w="792000"/>
                <a:gridCol w="3420000"/>
                <a:gridCol w="792000"/>
                <a:gridCol w="3420000"/>
              </a:tblGrid>
              <a:tr h="288032">
                <a:tc gridSpan="2">
                  <a:txBody>
                    <a:bodyPr vert="horz" wrap="square"/>
                    <a:lstStyle/>
                    <a:p>
                      <a:pPr algn="ctr" fontAlgn="ctr"/>
                      <a:r>
                        <a:rPr lang="zh-CN" altLang="en-US" sz="1400" u="none" strike="noStrike" smtClean="0">
                          <a:effectLst/>
                        </a:rPr>
                        <a:t>短期（</a:t>
                      </a:r>
                      <a:r>
                        <a:rPr lang="en-US" altLang="zh-CN" sz="1400" b="1" u="none" strike="noStrike" kern="1200" smtClean="0">
                          <a:solidFill>
                            <a:schemeClr val="lt1"/>
                          </a:solidFill>
                          <a:effectLst/>
                          <a:latin typeface="+mn-lt"/>
                          <a:ea typeface="+mn-ea"/>
                          <a:cs typeface="+mn-cs"/>
                        </a:rPr>
                        <a:t>2016-2017</a:t>
                      </a:r>
                      <a:r>
                        <a:rPr lang="zh-CN" altLang="en-US" sz="1400" b="1" u="none" strike="noStrike" kern="1200" smtClean="0">
                          <a:solidFill>
                            <a:schemeClr val="lt1"/>
                          </a:solidFill>
                          <a:effectLst/>
                          <a:latin typeface="+mn-lt"/>
                          <a:ea typeface="+mn-ea"/>
                          <a:cs typeface="+mn-cs"/>
                        </a:rPr>
                        <a:t>）</a:t>
                      </a:r>
                      <a:endParaRPr lang="zh-CN" altLang="en-US" sz="1400" b="1" u="none" strike="noStrike" kern="1200">
                        <a:solidFill>
                          <a:schemeClr val="lt1"/>
                        </a:solidFill>
                        <a:effectLst/>
                        <a:latin typeface="+mn-lt"/>
                        <a:ea typeface="+mn-ea"/>
                        <a:cs typeface="+mn-cs"/>
                      </a:endParaRPr>
                    </a:p>
                  </a:txBody>
                  <a:tcPr marL="4345" marR="4345" marT="4345" marB="0" anchor="ctr">
                    <a:solidFill>
                      <a:schemeClr val="accent1"/>
                    </a:solidFill>
                  </a:tcPr>
                </a:tc>
                <a:tc hMerge="1">
                  <a:txBody>
                    <a:bodyPr vert="horz" wrap="square"/>
                    <a:lstStyle/>
                    <a:p>
                      <a:pPr algn="ctr" fontAlgn="ctr"/>
                      <a:endParaRPr lang="zh-CN" altLang="en-US" sz="1400" b="1" i="0" u="none" strike="noStrike">
                        <a:solidFill>
                          <a:srgbClr val="FFFFFF"/>
                        </a:solidFill>
                        <a:effectLst/>
                        <a:latin typeface="Arial" pitchFamily="34" charset="0"/>
                      </a:endParaRPr>
                    </a:p>
                  </a:txBody>
                  <a:tcPr marL="4345" marR="4345" marT="4345" marB="0" anchor="ctr">
                    <a:solidFill>
                      <a:schemeClr val="tx2"/>
                    </a:solidFill>
                  </a:tcPr>
                </a:tc>
                <a:tc gridSpan="2">
                  <a:txBody>
                    <a:bodyPr vert="horz" wrap="square"/>
                    <a:lstStyle/>
                    <a:p>
                      <a:pPr algn="ctr"/>
                      <a:r>
                        <a:rPr lang="zh-CN" altLang="en-US" sz="1400" smtClean="0">
                          <a:latin typeface="Arial" pitchFamily="34" charset="0"/>
                          <a:ea typeface="华文楷体" pitchFamily="2" charset="-122"/>
                          <a:cs typeface="Arial" pitchFamily="34" charset="0"/>
                        </a:rPr>
                        <a:t>中长期（</a:t>
                      </a:r>
                      <a:r>
                        <a:rPr lang="en-US" altLang="zh-CN" sz="1400" smtClean="0">
                          <a:latin typeface="Arial" pitchFamily="34" charset="0"/>
                          <a:ea typeface="华文楷体" pitchFamily="2" charset="-122"/>
                          <a:cs typeface="Arial" pitchFamily="34" charset="0"/>
                        </a:rPr>
                        <a:t>2018-2020</a:t>
                      </a:r>
                      <a:r>
                        <a:rPr lang="zh-CN" altLang="en-US" sz="1400" smtClean="0">
                          <a:latin typeface="Arial" pitchFamily="34" charset="0"/>
                          <a:ea typeface="华文楷体" pitchFamily="2" charset="-122"/>
                          <a:cs typeface="Arial" pitchFamily="34" charset="0"/>
                        </a:rPr>
                        <a:t>）</a:t>
                      </a:r>
                      <a:endParaRPr lang="en-US" sz="1400">
                        <a:latin typeface="Arial" pitchFamily="34" charset="0"/>
                        <a:ea typeface="华文楷体" pitchFamily="2" charset="-122"/>
                        <a:cs typeface="Arial" pitchFamily="34" charset="0"/>
                      </a:endParaRPr>
                    </a:p>
                  </a:txBody>
                  <a:tcPr marL="36000" marR="36000" marT="36000" marB="36000" anchor="ctr">
                    <a:solidFill>
                      <a:schemeClr val="accent1"/>
                    </a:solidFill>
                  </a:tcPr>
                </a:tc>
                <a:tc hMerge="1">
                  <a:txBody>
                    <a:bodyPr vert="horz" wrap="square"/>
                    <a:lstStyle/>
                    <a:p>
                      <a:pPr algn="ctr"/>
                      <a:endParaRPr lang="en-US" sz="1400">
                        <a:latin typeface="Arial" pitchFamily="34" charset="0"/>
                        <a:ea typeface="华文楷体" pitchFamily="2" charset="-122"/>
                        <a:cs typeface="Arial" pitchFamily="34" charset="0"/>
                      </a:endParaRPr>
                    </a:p>
                  </a:txBody>
                  <a:tcPr marL="36000" marR="36000" marT="36000" marB="36000" anchor="ctr">
                    <a:solidFill>
                      <a:schemeClr val="tx2"/>
                    </a:solidFill>
                  </a:tcPr>
                </a:tc>
              </a:tr>
              <a:tr h="427068">
                <a:tc>
                  <a:txBody>
                    <a:bodyPr vert="horz" wrap="square"/>
                    <a:lstStyle/>
                    <a:p>
                      <a:pPr marL="622300" indent="-536575" algn="l" fontAlgn="ctr">
                        <a:tabLst>
                          <a:tab pos="536575"/>
                        </a:tabLst>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u="none" strike="noStrike" smtClean="0">
                          <a:effectLst/>
                        </a:rPr>
                        <a:t>提高资产负债业务定价管理精细化程度</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提高资产负债管理自动化水平</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839170">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B01: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梳理和制定符合现阶段管理需求的流动性管理流程和相关制度</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B02: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推动包括监测指标、分析报表、市场数据分析、压力测试、应急演练、系统建设和管理制度等在内的对维度、系统化的流动性管理体系</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839170">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C01: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梳理全部条线产品、定价规则、定价模型和相关制度，制定新的</a:t>
                      </a:r>
                      <a:r>
                        <a:rPr lang="en-US" altLang="zh-CN" sz="1200" b="0" i="0" u="none" strike="noStrike" smtClean="0">
                          <a:solidFill>
                            <a:srgbClr val="000000"/>
                          </a:solidFill>
                          <a:effectLst/>
                          <a:latin typeface="+mn-ea"/>
                          <a:ea typeface="+mn-ea"/>
                        </a:rPr>
                        <a:t>FTP</a:t>
                      </a:r>
                      <a:r>
                        <a:rPr lang="zh-CN" altLang="en-US" sz="1200" b="0" i="0" u="none" strike="noStrike" smtClean="0">
                          <a:solidFill>
                            <a:srgbClr val="000000"/>
                          </a:solidFill>
                          <a:effectLst/>
                          <a:latin typeface="+mn-ea"/>
                          <a:ea typeface="+mn-ea"/>
                        </a:rPr>
                        <a:t>定价管理架构及规则流程</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C02: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推动包括数据治理、定价模型优化、定价分析、外部定价支持、绩效考核支持和定价管理制度等在内的管理体系</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1394186">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D01: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根据我行全面风险管理中资本计量工作的精细化推进，及时修订并完善我行的经济资本管理预算、监测和分析等工作，完善相关制度体系</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D02: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逐步构建集团化的经济资本管理体系，充分发挥经济资本在全行资源配置中的引导和约束作用，实现全行资源的优化配置，构建包括预算报表、监测指标、绩效考核、定价支持和系统化建设等在内的管理体系</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839170">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E01: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建立并完善以经济资本预算为核心的全面预算管理模式，稳步推进分行经济资本预算管理机制</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E02: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实现以经济资本为主线对包括产品、条线、分行的各个维度进行业务预算、财务预算分配的预算管理模式</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839170">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F01:</a:t>
                      </a:r>
                      <a:endParaRPr lang="zh-CN" altLang="en-US" sz="1200" b="0" i="0" u="none" strike="noStrike" smtClean="0">
                        <a:solidFill>
                          <a:schemeClr val="accent2"/>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完善经济资本预算考核，健全绩效考核体系，实现全额资金的管理，使绩效考核结果导向更加明晰</a:t>
                      </a: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资负</a:t>
                      </a:r>
                      <a:r>
                        <a:rPr lang="en-US" altLang="zh-CN" sz="1200" b="1" u="none" strike="noStrike" smtClean="0">
                          <a:solidFill>
                            <a:schemeClr val="accent2"/>
                          </a:solidFill>
                          <a:effectLst/>
                        </a:rPr>
                        <a:t>F02:</a:t>
                      </a:r>
                      <a:endParaRPr lang="zh-CN" altLang="en-US" sz="1200" b="0" i="0" u="none" strike="noStrike" smtClean="0">
                        <a:solidFill>
                          <a:schemeClr val="accent2"/>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实现以经济增加值（</a:t>
                      </a:r>
                      <a:r>
                        <a:rPr lang="en-US" altLang="zh-CN" sz="1200" b="0" i="0" u="none" strike="noStrike" smtClean="0">
                          <a:solidFill>
                            <a:srgbClr val="000000"/>
                          </a:solidFill>
                          <a:effectLst/>
                          <a:latin typeface="+mn-ea"/>
                          <a:ea typeface="+mn-ea"/>
                        </a:rPr>
                        <a:t>EVA</a:t>
                      </a:r>
                      <a:r>
                        <a:rPr lang="zh-CN" altLang="en-US" sz="1200" b="0" i="0" u="none" strike="noStrike" smtClean="0">
                          <a:solidFill>
                            <a:srgbClr val="000000"/>
                          </a:solidFill>
                          <a:effectLst/>
                          <a:latin typeface="+mn-ea"/>
                          <a:ea typeface="+mn-ea"/>
                        </a:rPr>
                        <a:t>）、</a:t>
                      </a:r>
                      <a:r>
                        <a:rPr lang="en-US" altLang="zh-CN" sz="1200" b="0" i="0" u="none" strike="noStrike" smtClean="0">
                          <a:solidFill>
                            <a:srgbClr val="000000"/>
                          </a:solidFill>
                          <a:effectLst/>
                          <a:latin typeface="+mn-ea"/>
                          <a:ea typeface="+mn-ea"/>
                        </a:rPr>
                        <a:t>RAROC</a:t>
                      </a:r>
                      <a:r>
                        <a:rPr lang="zh-CN" altLang="en-US" sz="1200" b="0" i="0" u="none" strike="noStrike" smtClean="0">
                          <a:solidFill>
                            <a:srgbClr val="000000"/>
                          </a:solidFill>
                          <a:effectLst/>
                          <a:latin typeface="+mn-ea"/>
                          <a:ea typeface="+mn-ea"/>
                        </a:rPr>
                        <a:t>为核心的价值管理体系，将绩效考核细化到产品，提高战略执行效率，完善与风险挂钩的绩效考核机制</a:t>
                      </a: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4027471168"/>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mc:Choice xmlns:v="urn:schemas-microsoft-com:vml" Requires="v">
                <p:oleObj spid="_x0000_s1048"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smtClean="0"/>
              <a:t>财务会计部</a:t>
            </a:r>
            <a:r>
              <a:rPr lang="zh-CN" altLang="en-US"/>
              <a:t>共</a:t>
            </a:r>
            <a:r>
              <a:rPr lang="zh-CN" altLang="en-US" smtClean="0"/>
              <a:t>形成</a:t>
            </a:r>
            <a:r>
              <a:rPr lang="en-US" altLang="zh-CN"/>
              <a:t>4</a:t>
            </a:r>
            <a:r>
              <a:rPr lang="zh-CN" altLang="en-US" smtClean="0"/>
              <a:t>大一级战略举措和</a:t>
            </a:r>
            <a:r>
              <a:rPr lang="en-US" altLang="zh-CN" smtClean="0"/>
              <a:t>12</a:t>
            </a:r>
            <a:r>
              <a:rPr lang="zh-CN" altLang="en-US" smtClean="0"/>
              <a:t>个二级战略战略举措</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3" name="表格 2"/>
          <p:cNvGraphicFramePr>
            <a:graphicFrameLocks noGrp="1"/>
          </p:cNvGraphicFramePr>
          <p:nvPr>
            <p:extLst>
              <p:ext uri="{D42A27DB-BD31-4B8C-83A1-F6EECF244321}">
                <p14:modId xmlns:p14="http://schemas.microsoft.com/office/powerpoint/2010/main" val="3058159995"/>
              </p:ext>
            </p:extLst>
          </p:nvPr>
        </p:nvGraphicFramePr>
        <p:xfrm>
          <a:off x="409409" y="836712"/>
          <a:ext cx="8476837" cy="5472608"/>
        </p:xfrm>
        <a:graphic>
          <a:graphicData uri="http://schemas.openxmlformats.org/drawingml/2006/table">
            <a:tbl>
              <a:tblPr firstRow="1" bandRow="1">
                <a:tableStyleId>{5C22544A-7EE6-4342-B048-85BDC9FD1C3A}</a:tableStyleId>
              </a:tblPr>
              <a:tblGrid>
                <a:gridCol w="270769"/>
                <a:gridCol w="1440000"/>
                <a:gridCol w="792000"/>
                <a:gridCol w="2772000"/>
                <a:gridCol w="751640"/>
                <a:gridCol w="1296000"/>
                <a:gridCol w="1154428"/>
              </a:tblGrid>
              <a:tr h="312685">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411838">
                <a:tc rowSpan="2">
                  <a:txBody>
                    <a:bodyPr vert="horz" wrap="square"/>
                    <a:lstStyle/>
                    <a:p>
                      <a:pPr algn="r" fontAlgn="ctr"/>
                      <a:r>
                        <a:rPr lang="en-US" sz="1200" b="1" u="none" strike="noStrike" kern="1200" smtClean="0">
                          <a:solidFill>
                            <a:schemeClr val="accent2"/>
                          </a:solidFill>
                          <a:effectLst/>
                          <a:latin typeface="+mn-lt"/>
                          <a:ea typeface="+mn-ea"/>
                          <a:cs typeface="+mn-cs"/>
                        </a:rPr>
                        <a:t>A</a:t>
                      </a:r>
                      <a:r>
                        <a:rPr lang="en-US" altLang="zh-CN" sz="1200" b="1" u="none" strike="noStrike" kern="1200" smtClean="0">
                          <a:solidFill>
                            <a:schemeClr val="accent2"/>
                          </a:solidFill>
                          <a:effectLst/>
                          <a:latin typeface="+mn-lt"/>
                          <a:ea typeface="+mn-ea"/>
                          <a:cs typeface="+mn-cs"/>
                        </a:rPr>
                        <a:t>: </a:t>
                      </a: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u="none" strike="noStrike" smtClean="0">
                          <a:effectLst/>
                          <a:latin typeface="+mn-ea"/>
                          <a:ea typeface="+mn-ea"/>
                        </a:rPr>
                        <a:t>及时更新及推广会计政策</a:t>
                      </a:r>
                      <a:endParaRPr lang="zh-CN" altLang="en-US" sz="1200" b="0" i="0" u="none" strike="noStrike">
                        <a:solidFill>
                          <a:srgbClr val="000000"/>
                        </a:solidFill>
                        <a:effectLst/>
                        <a:latin typeface="+mn-ea"/>
                        <a:ea typeface="+mn-ea"/>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algn="l" fontAlgn="ctr"/>
                      <a:r>
                        <a:rPr lang="zh-CN" altLang="en-US" sz="1200" u="none" strike="noStrike" smtClean="0">
                          <a:effectLst/>
                        </a:rPr>
                        <a:t>根据法律法规及监管部门要求对会计政策及时更新</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2018-2020</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c>
                  <a:txBody>
                    <a:bodyPr vert="horz" wrap="square"/>
                    <a:lstStyle/>
                    <a:p>
                      <a:pPr marL="85725" indent="0" algn="l" fontAlgn="ctr"/>
                      <a:endParaRPr lang="en-US" altLang="zh-CN" sz="1200" b="0" i="0" u="none" strike="noStrike" smtClean="0">
                        <a:solidFill>
                          <a:srgbClr val="000000"/>
                        </a:solidFill>
                        <a:effectLst/>
                        <a:latin typeface="Arial" pitchFamily="34" charset="0"/>
                      </a:endParaRPr>
                    </a:p>
                  </a:txBody>
                  <a:tcPr marL="9525" marR="9525" marT="9525" marB="0">
                    <a:lnT w="38100" cmpd="sng">
                      <a:noFill/>
                    </a:lnT>
                    <a:lnB w="12700" cap="flat" cmpd="sng" algn="ctr">
                      <a:noFill/>
                      <a:prstDash val="sysDash"/>
                      <a:round/>
                      <a:headEnd type="none" w="med" len="med"/>
                      <a:tailEnd type="none" w="med" len="med"/>
                    </a:lnB>
                    <a:solidFill>
                      <a:schemeClr val="bg1"/>
                    </a:solidFill>
                  </a:tcPr>
                </a:tc>
              </a:tr>
              <a:tr h="401828">
                <a:tc vMerge="1">
                  <a:txBody>
                    <a:bodyPr vert="horz" wrap="square"/>
                    <a:lstStyle/>
                    <a:p>
                      <a:pPr algn="r" fontAlgn="ct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Arial" pitchFamily="34" charset="0"/>
                      </a:endParaRPr>
                    </a:p>
                    <a:p>
                      <a:pPr marL="622300" indent="-536575" algn="l" fontAlgn="ctr">
                        <a:tabLst>
                          <a:tab pos="536575"/>
                        </a:tabLst>
                      </a:pPr>
                      <a:endParaRPr lang="zh-CN" altLang="en-US" sz="1200" b="0" i="0" u="none" strike="noStrike">
                        <a:solidFill>
                          <a:schemeClr val="accent2"/>
                        </a:solidFill>
                        <a:effectLst/>
                        <a:latin typeface="Arial" pitchFamily="34" charset="0"/>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指导并跟进会计政策在全行范围的落实情况</a:t>
                      </a:r>
                      <a:endParaRPr lang="zh-CN" altLang="en-US" sz="1200" b="0" i="0" u="none" strike="noStrike">
                        <a:solidFill>
                          <a:srgbClr val="000000"/>
                        </a:solidFill>
                        <a:effectLst/>
                        <a:latin typeface="Arial" pitchFamily="34" charset="0"/>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a:solidFill>
                          <a:srgbClr val="000000"/>
                        </a:solidFill>
                        <a:effectLst/>
                        <a:latin typeface="+mn-ea"/>
                        <a:ea typeface="+mn-ea"/>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endParaRPr lang="en-US" altLang="zh-CN" sz="1200" b="0" i="0" u="none" strike="noStrike" smtClean="0">
                        <a:solidFill>
                          <a:srgbClr val="000000"/>
                        </a:solidFill>
                        <a:effectLst/>
                        <a:latin typeface="Arial" pitchFamily="34" charset="0"/>
                      </a:endParaRPr>
                    </a:p>
                  </a:txBody>
                  <a:tcPr marL="9525" marR="9525" marT="952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r>
              <a:tr h="401828">
                <a:tc rowSpan="4">
                  <a:txBody>
                    <a:bodyPr vert="horz" wrap="square"/>
                    <a:lstStyle/>
                    <a:p>
                      <a:pPr algn="r" fontAlgn="ctr"/>
                      <a:r>
                        <a:rPr lang="en-US" altLang="zh-CN" sz="1200" b="1" u="none" strike="noStrike" kern="1200" smtClean="0">
                          <a:solidFill>
                            <a:schemeClr val="accent2"/>
                          </a:solidFill>
                          <a:effectLst/>
                          <a:latin typeface="+mn-lt"/>
                          <a:ea typeface="+mn-ea"/>
                          <a:cs typeface="+mn-cs"/>
                        </a:rPr>
                        <a:t>B: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4">
                  <a:txBody>
                    <a:bodyPr vert="horz" wrap="square"/>
                    <a:lstStyle/>
                    <a:p>
                      <a:pPr marL="85725" indent="0" algn="l" fontAlgn="ctr"/>
                      <a:r>
                        <a:rPr lang="zh-CN" altLang="en-US" sz="1200" b="0" i="0" u="none" strike="noStrike" smtClean="0">
                          <a:solidFill>
                            <a:srgbClr val="000000"/>
                          </a:solidFill>
                          <a:effectLst/>
                          <a:latin typeface="Arial" pitchFamily="34" charset="0"/>
                        </a:rPr>
                        <a:t>建立健全账务核算系统</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B01:</a:t>
                      </a:r>
                      <a:endParaRPr lang="zh-CN" altLang="en-US" sz="1200" b="0" i="0" u="none" strike="noStrike" smtClean="0">
                        <a:solidFill>
                          <a:schemeClr val="accent2"/>
                        </a:solidFill>
                        <a:effectLst/>
                        <a:latin typeface="+mn-ea"/>
                        <a:ea typeface="+mn-ea"/>
                      </a:endParaRPr>
                    </a:p>
                    <a:p>
                      <a:pPr marL="622300" indent="-536575" algn="l" fontAlgn="ctr"/>
                      <a:endParaRPr lang="zh-CN" altLang="en-US" sz="1200" b="0" i="0" u="none" strike="noStrike">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进一步完善</a:t>
                      </a:r>
                      <a:r>
                        <a:rPr lang="en-US" altLang="zh-CN" sz="1200" b="0" i="0" u="none" strike="noStrike" smtClean="0">
                          <a:solidFill>
                            <a:srgbClr val="000000"/>
                          </a:solidFill>
                          <a:effectLst/>
                          <a:latin typeface="+mn-ea"/>
                          <a:ea typeface="+mn-ea"/>
                        </a:rPr>
                        <a:t>OPICS</a:t>
                      </a:r>
                      <a:r>
                        <a:rPr lang="zh-CN" altLang="en-US" sz="1200" b="0" i="0" u="none" strike="noStrike" smtClean="0">
                          <a:solidFill>
                            <a:srgbClr val="000000"/>
                          </a:solidFill>
                          <a:effectLst/>
                          <a:latin typeface="+mn-ea"/>
                          <a:ea typeface="+mn-ea"/>
                        </a:rPr>
                        <a:t>系统相关账务处理核算功能</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40182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B02: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进一步完善全流程信贷系统相关账务核算功能</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337215">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B03:</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推进新核心系统会计核算体系建设</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362859">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B04:</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进一步完善核心系统相关账务核算功能</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497122">
                <a:tc rowSpan="4">
                  <a:txBody>
                    <a:bodyPr vert="horz" wrap="square"/>
                    <a:lstStyle/>
                    <a:p>
                      <a:pPr marL="0" marR="0" indent="0" algn="r" defTabSz="957816" rtl="0" eaLnBrk="1" fontAlgn="ctr" latinLnBrk="0" hangingPunct="1">
                        <a:lnSpc>
                          <a:spcPct val="100000"/>
                        </a:lnSpc>
                        <a:spcBef>
                          <a:spcPct val="0"/>
                        </a:spcBef>
                        <a:spcAft>
                          <a:spcPct val="0"/>
                        </a:spcAft>
                        <a:buClrTx/>
                        <a:buSzTx/>
                        <a:buFontTx/>
                        <a:buNone/>
                        <a:defRPr/>
                      </a:pPr>
                      <a:r>
                        <a:rPr lang="en-US" altLang="zh-CN" sz="1200" b="1" u="none" strike="noStrike" kern="1200" smtClean="0">
                          <a:solidFill>
                            <a:schemeClr val="accent2"/>
                          </a:solidFill>
                          <a:effectLst/>
                          <a:latin typeface="+mn-lt"/>
                          <a:ea typeface="+mn-ea"/>
                          <a:cs typeface="+mn-cs"/>
                        </a:rPr>
                        <a:t>C: </a:t>
                      </a:r>
                      <a:endParaRPr lang="en-US" sz="1200" b="1" u="none" strike="noStrike" kern="1200" smtClean="0">
                        <a:solidFill>
                          <a:schemeClr val="accent2"/>
                        </a:solidFill>
                        <a:effectLst/>
                        <a:latin typeface="+mn-lt"/>
                        <a:ea typeface="+mn-ea"/>
                        <a:cs typeface="+mn-cs"/>
                      </a:endParaRPr>
                    </a:p>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4">
                  <a:txBody>
                    <a:bodyPr vert="horz" wrap="square"/>
                    <a:lstStyle/>
                    <a:p>
                      <a:pPr marL="85725" indent="0" algn="l" fontAlgn="ctr"/>
                      <a:r>
                        <a:rPr lang="zh-CN" altLang="en-US" sz="1200" b="0" i="0" u="none" strike="noStrike" smtClean="0">
                          <a:solidFill>
                            <a:srgbClr val="000000"/>
                          </a:solidFill>
                          <a:effectLst/>
                          <a:latin typeface="Arial" pitchFamily="34" charset="0"/>
                        </a:rPr>
                        <a:t>强化费用预算管理</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C01:</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加强成本控制与费用管理，规范成本列支，做好精细化成本管理及财务资源配置工作</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mn-ea"/>
                        <a:ea typeface="+mn-ea"/>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351503">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C02</a:t>
                      </a:r>
                      <a:r>
                        <a:rPr lang="zh-CN" altLang="en-US" sz="1200" b="1" u="none" strike="noStrike" smtClean="0">
                          <a:solidFill>
                            <a:schemeClr val="accent2"/>
                          </a:solidFill>
                          <a:effectLst/>
                        </a:rPr>
                        <a:t>：</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加强投入产出分析和后评估管理</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mn-ea"/>
                        <a:ea typeface="+mn-ea"/>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248881">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C03</a:t>
                      </a:r>
                      <a:r>
                        <a:rPr lang="zh-CN" altLang="en-US" sz="1200" b="1" u="none" strike="noStrike" smtClean="0">
                          <a:solidFill>
                            <a:schemeClr val="accent2"/>
                          </a:solidFill>
                          <a:effectLst/>
                        </a:rPr>
                        <a:t>：</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建立考核兑现机制</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mn-ea"/>
                        <a:ea typeface="+mn-ea"/>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337778">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C04</a:t>
                      </a:r>
                      <a:r>
                        <a:rPr lang="zh-CN" altLang="en-US" sz="1200" b="1" u="none" strike="noStrike" smtClean="0">
                          <a:solidFill>
                            <a:schemeClr val="accent2"/>
                          </a:solidFill>
                          <a:effectLst/>
                        </a:rPr>
                        <a:t>：</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进一步优化完善财务管理制度体系</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798940">
                <a:tc rowSpan="2">
                  <a:txBody>
                    <a:bodyPr vert="horz" wrap="square"/>
                    <a:lstStyle/>
                    <a:p>
                      <a:pPr marL="0" marR="0" indent="0" algn="r" defTabSz="957816" rtl="0" eaLnBrk="1" fontAlgn="ctr" latinLnBrk="0" hangingPunct="1">
                        <a:lnSpc>
                          <a:spcPct val="100000"/>
                        </a:lnSpc>
                        <a:spcBef>
                          <a:spcPct val="0"/>
                        </a:spcBef>
                        <a:spcAft>
                          <a:spcPct val="0"/>
                        </a:spcAft>
                        <a:buClrTx/>
                        <a:buSzTx/>
                        <a:buFontTx/>
                        <a:buNone/>
                        <a:defRPr/>
                      </a:pPr>
                      <a:r>
                        <a:rPr lang="en-US" altLang="zh-CN" sz="1200" b="1" u="none" strike="noStrike" kern="1200" smtClean="0">
                          <a:solidFill>
                            <a:schemeClr val="accent2"/>
                          </a:solidFill>
                          <a:effectLst/>
                          <a:latin typeface="+mn-lt"/>
                          <a:ea typeface="+mn-ea"/>
                          <a:cs typeface="+mn-cs"/>
                        </a:rPr>
                        <a:t>D: </a:t>
                      </a:r>
                      <a:endParaRPr lang="en-US" sz="1200" b="1" u="none" strike="noStrike" kern="1200" smtClean="0">
                        <a:solidFill>
                          <a:schemeClr val="accent2"/>
                        </a:solidFill>
                        <a:effectLst/>
                        <a:latin typeface="+mn-lt"/>
                        <a:ea typeface="+mn-ea"/>
                        <a:cs typeface="+mn-cs"/>
                      </a:endParaRPr>
                    </a:p>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Arial" pitchFamily="34" charset="0"/>
                        </a:rPr>
                        <a:t>优化完善管理会计体系</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D01:</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根据新组织架构体系和四金融总部业务经营管理模式，改造管理会计体系，支持机构、板块、产品多维度视角价值贡献评价，产出一系类分析评价报表或报告</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p>
                      <a:pPr marL="85725" indent="0" algn="l" fontAlgn="ctr"/>
                      <a:r>
                        <a:rPr lang="zh-CN" altLang="en-US" sz="1200" b="0" i="0" u="none" strike="noStrike" smtClean="0">
                          <a:solidFill>
                            <a:srgbClr val="000000"/>
                          </a:solidFill>
                          <a:effectLst/>
                          <a:latin typeface="Arial" pitchFamily="34" charset="0"/>
                        </a:rPr>
                        <a:t>科技发展部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608303">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D02: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优化管理会计体系，支持客户经理、客户多维度视角价值贡献评价，全面支撑精细化管理</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财务会计部</a:t>
                      </a:r>
                      <a:endParaRPr lang="en-US" altLang="zh-CN" sz="1200" b="0" i="0" u="none" strike="noStrike" smtClean="0">
                        <a:solidFill>
                          <a:srgbClr val="000000"/>
                        </a:solidFill>
                        <a:effectLst/>
                        <a:latin typeface="Arial" pitchFamily="34" charset="0"/>
                      </a:endParaRPr>
                    </a:p>
                    <a:p>
                      <a:pPr marL="85725" indent="0" algn="l" fontAlgn="ctr"/>
                      <a:r>
                        <a:rPr lang="zh-CN" altLang="en-US" sz="1200" b="0" i="0" u="none" strike="noStrike" smtClean="0">
                          <a:solidFill>
                            <a:srgbClr val="000000"/>
                          </a:solidFill>
                          <a:effectLst/>
                          <a:latin typeface="Arial" pitchFamily="34" charset="0"/>
                        </a:rPr>
                        <a:t>各业务部门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735792628"/>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战略实施蓝图</a:t>
            </a:r>
            <a:r>
              <a:rPr lang="en-US" altLang="zh-CN" smtClean="0"/>
              <a:t>—</a:t>
            </a:r>
            <a:r>
              <a:rPr lang="zh-CN" altLang="en-US" smtClean="0"/>
              <a:t>财务会计部</a:t>
            </a:r>
            <a:endParaRPr lang="en-US"/>
          </a:p>
        </p:txBody>
      </p:sp>
      <p:sp>
        <p:nvSpPr>
          <p:cNvPr id="4" name="文本占位符 3"/>
          <p:cNvSpPr>
            <a:spLocks noGrp="1"/>
          </p:cNvSpPr>
          <p:nvPr>
            <p:ph type="body" sz="quarter" idx="14"/>
          </p:nvPr>
        </p:nvSpPr>
        <p:spPr/>
        <p:txBody>
          <a:bodyPr/>
          <a:lstStyle/>
          <a:p>
            <a:endParaRPr lang="en-US"/>
          </a:p>
        </p:txBody>
      </p:sp>
      <p:graphicFrame>
        <p:nvGraphicFramePr>
          <p:cNvPr id="5" name="表格 4"/>
          <p:cNvGraphicFramePr>
            <a:graphicFrameLocks noGrp="1"/>
          </p:cNvGraphicFramePr>
          <p:nvPr>
            <p:extLst>
              <p:ext uri="{D42A27DB-BD31-4B8C-83A1-F6EECF244321}">
                <p14:modId xmlns:p14="http://schemas.microsoft.com/office/powerpoint/2010/main" val="1859579340"/>
              </p:ext>
            </p:extLst>
          </p:nvPr>
        </p:nvGraphicFramePr>
        <p:xfrm>
          <a:off x="430444" y="908720"/>
          <a:ext cx="8424000" cy="4800999"/>
        </p:xfrm>
        <a:graphic>
          <a:graphicData uri="http://schemas.openxmlformats.org/drawingml/2006/table">
            <a:tbl>
              <a:tblPr firstRow="1" bandRow="1">
                <a:tableStyleId>{5C22544A-7EE6-4342-B048-85BDC9FD1C3A}</a:tableStyleId>
              </a:tblPr>
              <a:tblGrid>
                <a:gridCol w="792000"/>
                <a:gridCol w="3420000"/>
                <a:gridCol w="792000"/>
                <a:gridCol w="3420000"/>
              </a:tblGrid>
              <a:tr h="288032">
                <a:tc gridSpan="2">
                  <a:txBody>
                    <a:bodyPr vert="horz" wrap="square"/>
                    <a:lstStyle/>
                    <a:p>
                      <a:pPr algn="ctr" fontAlgn="ctr"/>
                      <a:r>
                        <a:rPr lang="zh-CN" altLang="en-US" sz="1400" u="none" strike="noStrike" smtClean="0">
                          <a:effectLst/>
                        </a:rPr>
                        <a:t>短期（</a:t>
                      </a:r>
                      <a:r>
                        <a:rPr lang="en-US" altLang="zh-CN" sz="1400" b="1" u="none" strike="noStrike" kern="1200" smtClean="0">
                          <a:solidFill>
                            <a:schemeClr val="lt1"/>
                          </a:solidFill>
                          <a:effectLst/>
                          <a:latin typeface="+mn-lt"/>
                          <a:ea typeface="+mn-ea"/>
                          <a:cs typeface="+mn-cs"/>
                        </a:rPr>
                        <a:t>2016-2017</a:t>
                      </a:r>
                      <a:r>
                        <a:rPr lang="zh-CN" altLang="en-US" sz="1400" b="1" u="none" strike="noStrike" kern="1200" smtClean="0">
                          <a:solidFill>
                            <a:schemeClr val="lt1"/>
                          </a:solidFill>
                          <a:effectLst/>
                          <a:latin typeface="+mn-lt"/>
                          <a:ea typeface="+mn-ea"/>
                          <a:cs typeface="+mn-cs"/>
                        </a:rPr>
                        <a:t>）</a:t>
                      </a:r>
                      <a:endParaRPr lang="zh-CN" altLang="en-US" sz="1400" b="1" u="none" strike="noStrike" kern="1200">
                        <a:solidFill>
                          <a:schemeClr val="lt1"/>
                        </a:solidFill>
                        <a:effectLst/>
                        <a:latin typeface="+mn-lt"/>
                        <a:ea typeface="+mn-ea"/>
                        <a:cs typeface="+mn-cs"/>
                      </a:endParaRPr>
                    </a:p>
                  </a:txBody>
                  <a:tcPr marL="4345" marR="4345" marT="4345" marB="0" anchor="ctr">
                    <a:solidFill>
                      <a:schemeClr val="accent1"/>
                    </a:solidFill>
                  </a:tcPr>
                </a:tc>
                <a:tc hMerge="1">
                  <a:txBody>
                    <a:bodyPr vert="horz" wrap="square"/>
                    <a:lstStyle/>
                    <a:p>
                      <a:pPr algn="ctr" fontAlgn="ctr"/>
                      <a:endParaRPr lang="zh-CN" altLang="en-US" sz="1400" b="1" i="0" u="none" strike="noStrike">
                        <a:solidFill>
                          <a:srgbClr val="FFFFFF"/>
                        </a:solidFill>
                        <a:effectLst/>
                        <a:latin typeface="Arial" pitchFamily="34" charset="0"/>
                      </a:endParaRPr>
                    </a:p>
                  </a:txBody>
                  <a:tcPr marL="4345" marR="4345" marT="4345" marB="0" anchor="ctr">
                    <a:solidFill>
                      <a:schemeClr val="tx2"/>
                    </a:solidFill>
                  </a:tcPr>
                </a:tc>
                <a:tc gridSpan="2">
                  <a:txBody>
                    <a:bodyPr vert="horz" wrap="square"/>
                    <a:lstStyle/>
                    <a:p>
                      <a:pPr algn="ctr"/>
                      <a:r>
                        <a:rPr lang="zh-CN" altLang="en-US" sz="1400" smtClean="0">
                          <a:latin typeface="Arial" pitchFamily="34" charset="0"/>
                          <a:ea typeface="华文楷体" pitchFamily="2" charset="-122"/>
                          <a:cs typeface="Arial" pitchFamily="34" charset="0"/>
                        </a:rPr>
                        <a:t>中长期（</a:t>
                      </a:r>
                      <a:r>
                        <a:rPr lang="en-US" altLang="zh-CN" sz="1400" smtClean="0">
                          <a:latin typeface="Arial" pitchFamily="34" charset="0"/>
                          <a:ea typeface="华文楷体" pitchFamily="2" charset="-122"/>
                          <a:cs typeface="Arial" pitchFamily="34" charset="0"/>
                        </a:rPr>
                        <a:t>2018-2020</a:t>
                      </a:r>
                      <a:r>
                        <a:rPr lang="zh-CN" altLang="en-US" sz="1400" smtClean="0">
                          <a:latin typeface="Arial" pitchFamily="34" charset="0"/>
                          <a:ea typeface="华文楷体" pitchFamily="2" charset="-122"/>
                          <a:cs typeface="Arial" pitchFamily="34" charset="0"/>
                        </a:rPr>
                        <a:t>）</a:t>
                      </a:r>
                      <a:endParaRPr lang="en-US" sz="1400">
                        <a:latin typeface="Arial" pitchFamily="34" charset="0"/>
                        <a:ea typeface="华文楷体" pitchFamily="2" charset="-122"/>
                        <a:cs typeface="Arial" pitchFamily="34" charset="0"/>
                      </a:endParaRPr>
                    </a:p>
                  </a:txBody>
                  <a:tcPr marL="36000" marR="36000" marT="36000" marB="36000" anchor="ctr">
                    <a:solidFill>
                      <a:schemeClr val="accent1"/>
                    </a:solidFill>
                  </a:tcPr>
                </a:tc>
                <a:tc hMerge="1">
                  <a:txBody>
                    <a:bodyPr vert="horz" wrap="square"/>
                    <a:lstStyle/>
                    <a:p>
                      <a:pPr algn="ctr"/>
                      <a:endParaRPr lang="en-US" sz="1400">
                        <a:latin typeface="Arial" pitchFamily="34" charset="0"/>
                        <a:ea typeface="华文楷体" pitchFamily="2" charset="-122"/>
                        <a:cs typeface="Arial" pitchFamily="34" charset="0"/>
                      </a:endParaRPr>
                    </a:p>
                  </a:txBody>
                  <a:tcPr marL="36000" marR="36000" marT="36000" marB="36000" anchor="ctr">
                    <a:solidFill>
                      <a:schemeClr val="tx2"/>
                    </a:solidFill>
                  </a:tcPr>
                </a:tc>
              </a:tr>
              <a:tr h="699702">
                <a:tc>
                  <a:txBody>
                    <a:bodyPr vert="horz" wrap="square"/>
                    <a:lstStyle/>
                    <a:p>
                      <a:pPr marL="622300" indent="-536575" algn="l" fontAlgn="ctr">
                        <a:tabLst>
                          <a:tab pos="536575"/>
                        </a:tabLst>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D01:</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根据新组织架构体系和四金融总部业务经营管理模式，改造管理会计体系，支持机构、板块、产品多维度视角价值贡献评价，产出一系类分析评价报表或报告</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u="none" strike="noStrike" smtClean="0">
                          <a:effectLst/>
                        </a:rPr>
                        <a:t>根据法律法规及监管部门要求对会计政策及时更新</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407130">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Arial" pitchFamily="34" charset="0"/>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指导并跟进会计政策在全行范围的落实情况</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345638">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B01: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进一步完善</a:t>
                      </a:r>
                      <a:r>
                        <a:rPr lang="en-US" altLang="zh-CN" sz="1200" b="0" i="0" u="none" strike="noStrike" smtClean="0">
                          <a:solidFill>
                            <a:srgbClr val="000000"/>
                          </a:solidFill>
                          <a:effectLst/>
                          <a:latin typeface="+mn-ea"/>
                          <a:ea typeface="+mn-ea"/>
                        </a:rPr>
                        <a:t>OPICS</a:t>
                      </a:r>
                      <a:r>
                        <a:rPr lang="zh-CN" altLang="en-US" sz="1200" b="0" i="0" u="none" strike="noStrike" smtClean="0">
                          <a:solidFill>
                            <a:srgbClr val="000000"/>
                          </a:solidFill>
                          <a:effectLst/>
                          <a:latin typeface="+mn-ea"/>
                          <a:ea typeface="+mn-ea"/>
                        </a:rPr>
                        <a:t>系统相关账务处理核算功能</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345638">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B02:</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进一步完善全流程信贷系统相关账务核算功能</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345638">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B03:</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推进新核心系统会计核算体系建设</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345638">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B04:</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进一步完善核心系统相关账务核算功能</a:t>
                      </a:r>
                    </a:p>
                  </a:txBody>
                  <a:tcPr marL="4345" marR="4345" marT="4345" marB="0">
                    <a:solidFill>
                      <a:schemeClr val="bg1"/>
                    </a:solidFill>
                  </a:tcPr>
                </a:tc>
              </a:tr>
              <a:tr h="444126">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C01:</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加强成本控制与费用管理，规范成本列支，做好精细化成本管理及财务资源配置工作</a:t>
                      </a:r>
                    </a:p>
                  </a:txBody>
                  <a:tcPr marL="4345" marR="4345" marT="4345" marB="0">
                    <a:solidFill>
                      <a:schemeClr val="bg1"/>
                    </a:solidFill>
                  </a:tcPr>
                </a:tc>
              </a:tr>
              <a:tr h="333560">
                <a:tc rowSpan="3">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rowSpan="3">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C02</a:t>
                      </a:r>
                      <a:r>
                        <a:rPr lang="zh-CN" altLang="en-US" sz="1200" b="1" u="none" strike="noStrike" smtClean="0">
                          <a:solidFill>
                            <a:schemeClr val="accent2"/>
                          </a:solidFill>
                          <a:effectLst/>
                        </a:rPr>
                        <a:t>：</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加强投入产出分析和后评估管理</a:t>
                      </a:r>
                    </a:p>
                  </a:txBody>
                  <a:tcPr marL="4345" marR="4345" marT="4345" marB="0">
                    <a:solidFill>
                      <a:schemeClr val="bg1"/>
                    </a:solidFill>
                  </a:tcPr>
                </a:tc>
              </a:tr>
              <a:tr h="34563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C03</a:t>
                      </a:r>
                      <a:r>
                        <a:rPr lang="zh-CN" altLang="en-US" sz="1200" b="1" u="none" strike="noStrike" smtClean="0">
                          <a:solidFill>
                            <a:schemeClr val="accent2"/>
                          </a:solidFill>
                          <a:effectLst/>
                        </a:rPr>
                        <a:t>：</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建立考核兑现机制</a:t>
                      </a:r>
                    </a:p>
                  </a:txBody>
                  <a:tcPr marL="4345" marR="4345" marT="4345" marB="0">
                    <a:solidFill>
                      <a:schemeClr val="bg1"/>
                    </a:solidFill>
                  </a:tcPr>
                </a:tc>
              </a:tr>
              <a:tr h="34563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C04</a:t>
                      </a:r>
                      <a:r>
                        <a:rPr lang="zh-CN" altLang="en-US" sz="1200" b="1" u="none" strike="noStrike" smtClean="0">
                          <a:solidFill>
                            <a:schemeClr val="accent2"/>
                          </a:solidFill>
                          <a:effectLst/>
                        </a:rPr>
                        <a:t>：</a:t>
                      </a:r>
                      <a:endParaRPr lang="zh-CN" altLang="en-US" sz="1200" b="0" i="0" u="none" strike="noStrike" smtClean="0">
                        <a:solidFill>
                          <a:schemeClr val="accent2"/>
                        </a:solidFill>
                        <a:effectLst/>
                        <a:latin typeface="+mn-ea"/>
                        <a:ea typeface="+mn-ea"/>
                      </a:endParaRPr>
                    </a:p>
                  </a:txBody>
                  <a:tcPr marL="4345" marR="4345" marT="4345" marB="0">
                    <a:solidFill>
                      <a:schemeClr val="bg1"/>
                    </a:solidFill>
                  </a:tcPr>
                </a:tc>
                <a:tc>
                  <a:txBody>
                    <a:bodyPr vert="horz" wrap="square"/>
                    <a:lstStyle/>
                    <a:p>
                      <a:pPr marL="0"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mn-ea"/>
                          <a:ea typeface="+mn-ea"/>
                        </a:rPr>
                        <a:t>进一步优化完善财务管理制度体系</a:t>
                      </a:r>
                    </a:p>
                  </a:txBody>
                  <a:tcPr marL="4345" marR="4345" marT="4345" marB="0">
                    <a:solidFill>
                      <a:schemeClr val="bg1"/>
                    </a:solidFill>
                  </a:tcPr>
                </a:tc>
              </a:tr>
              <a:tr h="518458">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chemeClr val="accent2"/>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财会</a:t>
                      </a:r>
                      <a:r>
                        <a:rPr lang="en-US" altLang="zh-CN" sz="1200" b="1" u="none" strike="noStrike" smtClean="0">
                          <a:solidFill>
                            <a:schemeClr val="accent2"/>
                          </a:solidFill>
                          <a:effectLst/>
                        </a:rPr>
                        <a:t>D02</a:t>
                      </a:r>
                      <a:r>
                        <a:rPr lang="zh-CN" altLang="en-US" sz="1200" b="1" u="none" strike="noStrike" smtClean="0">
                          <a:solidFill>
                            <a:schemeClr val="accent2"/>
                          </a:solidFill>
                          <a:effectLst/>
                        </a:rPr>
                        <a:t>：</a:t>
                      </a:r>
                      <a:endParaRPr lang="zh-CN" altLang="en-US" sz="1200" b="0" i="0" u="none" strike="noStrike" smtClean="0">
                        <a:solidFill>
                          <a:schemeClr val="accent2"/>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优化管理会计体系，支持客户经理、客户多维度视角价值贡献评价，全面支撑精细化管理</a:t>
                      </a: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2232428978"/>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mc:Choice xmlns:v="urn:schemas-microsoft-com:vml" Requires="v">
                <p:oleObj spid="_x0000_s1049"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a:t>安全保卫</a:t>
            </a:r>
            <a:r>
              <a:rPr lang="zh-CN" altLang="en-US" smtClean="0"/>
              <a:t>部</a:t>
            </a:r>
            <a:r>
              <a:rPr lang="zh-CN" altLang="en-US"/>
              <a:t>共</a:t>
            </a:r>
            <a:r>
              <a:rPr lang="zh-CN" altLang="en-US" smtClean="0"/>
              <a:t>形成</a:t>
            </a:r>
            <a:r>
              <a:rPr lang="en-US" altLang="zh-CN" smtClean="0"/>
              <a:t>1</a:t>
            </a:r>
            <a:r>
              <a:rPr lang="zh-CN" altLang="en-US" smtClean="0"/>
              <a:t>大一级战略举措和</a:t>
            </a:r>
            <a:r>
              <a:rPr lang="en-US" altLang="zh-CN"/>
              <a:t>4</a:t>
            </a:r>
            <a:r>
              <a:rPr lang="zh-CN" altLang="en-US" smtClean="0"/>
              <a:t>个二级战略战略举措</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3" name="表格 2"/>
          <p:cNvGraphicFramePr>
            <a:graphicFrameLocks noGrp="1"/>
          </p:cNvGraphicFramePr>
          <p:nvPr>
            <p:extLst>
              <p:ext uri="{D42A27DB-BD31-4B8C-83A1-F6EECF244321}">
                <p14:modId xmlns:p14="http://schemas.microsoft.com/office/powerpoint/2010/main" val="3887160546"/>
              </p:ext>
            </p:extLst>
          </p:nvPr>
        </p:nvGraphicFramePr>
        <p:xfrm>
          <a:off x="409409" y="836712"/>
          <a:ext cx="8476837" cy="4349492"/>
        </p:xfrm>
        <a:graphic>
          <a:graphicData uri="http://schemas.openxmlformats.org/drawingml/2006/table">
            <a:tbl>
              <a:tblPr firstRow="1" bandRow="1">
                <a:tableStyleId>{5C22544A-7EE6-4342-B048-85BDC9FD1C3A}</a:tableStyleId>
              </a:tblPr>
              <a:tblGrid>
                <a:gridCol w="270769"/>
                <a:gridCol w="1440000"/>
                <a:gridCol w="792000"/>
                <a:gridCol w="1875846"/>
                <a:gridCol w="1008112"/>
                <a:gridCol w="1224136"/>
                <a:gridCol w="1865974"/>
              </a:tblGrid>
              <a:tr h="288032">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860200">
                <a:tc rowSpan="4">
                  <a:txBody>
                    <a:bodyPr vert="horz" wrap="square"/>
                    <a:lstStyle/>
                    <a:p>
                      <a:pPr algn="r" fontAlgn="ctr"/>
                      <a:r>
                        <a:rPr lang="en-US" altLang="zh-CN" sz="1200" b="1" u="none" strike="noStrike" kern="1200" smtClean="0">
                          <a:solidFill>
                            <a:schemeClr val="accent2"/>
                          </a:solidFill>
                          <a:effectLst/>
                          <a:latin typeface="+mn-lt"/>
                          <a:ea typeface="+mn-ea"/>
                          <a:cs typeface="+mn-cs"/>
                        </a:rPr>
                        <a:t>A: </a:t>
                      </a:r>
                      <a:endParaRPr lang="en-US" sz="1200" b="1" u="none" strike="noStrike" kern="120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4">
                  <a:txBody>
                    <a:bodyPr vert="horz" wrap="square"/>
                    <a:lstStyle/>
                    <a:p>
                      <a:pPr marL="85725" indent="0" algn="l" fontAlgn="ctr"/>
                      <a:r>
                        <a:rPr lang="zh-CN" altLang="en-US" sz="1200" b="0" i="0" u="none" strike="noStrike" smtClean="0">
                          <a:solidFill>
                            <a:srgbClr val="000000"/>
                          </a:solidFill>
                          <a:effectLst/>
                          <a:latin typeface="Arial" pitchFamily="34" charset="0"/>
                        </a:rPr>
                        <a:t>打造安全银行</a:t>
                      </a: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安保</a:t>
                      </a:r>
                      <a:r>
                        <a:rPr lang="en-US" altLang="zh-CN" sz="1200" b="1" u="none" strike="noStrike" smtClean="0">
                          <a:solidFill>
                            <a:schemeClr val="accent2"/>
                          </a:solidFill>
                          <a:effectLst/>
                        </a:rPr>
                        <a:t>A01:</a:t>
                      </a:r>
                      <a:endParaRPr lang="zh-CN" altLang="en-US" sz="1200" b="0" i="0" u="none" strike="noStrike" smtClean="0">
                        <a:solidFill>
                          <a:schemeClr val="accent2"/>
                        </a:solidFill>
                        <a:effectLst/>
                        <a:latin typeface="+mn-ea"/>
                        <a:ea typeface="+mn-ea"/>
                      </a:endParaRPr>
                    </a:p>
                    <a:p>
                      <a:pPr marL="622300" indent="-536575" algn="l" fontAlgn="ctr"/>
                      <a:endParaRPr lang="zh-CN" altLang="en-US" sz="1200" b="0" i="0" u="none" strike="noStrike">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网点安防标准化建设</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安全保卫部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依据</a:t>
                      </a:r>
                      <a:r>
                        <a:rPr lang="en-US" altLang="zh-CN" sz="1200" b="0" i="0" u="none" strike="noStrike" smtClean="0">
                          <a:solidFill>
                            <a:srgbClr val="000000"/>
                          </a:solidFill>
                          <a:effectLst/>
                          <a:latin typeface="Arial" pitchFamily="34" charset="0"/>
                        </a:rPr>
                        <a:t>2015</a:t>
                      </a:r>
                      <a:r>
                        <a:rPr lang="zh-CN" altLang="en-US" sz="1200" b="0" i="0" u="none" strike="noStrike" smtClean="0">
                          <a:solidFill>
                            <a:srgbClr val="000000"/>
                          </a:solidFill>
                          <a:effectLst/>
                          <a:latin typeface="Arial" pitchFamily="34" charset="0"/>
                        </a:rPr>
                        <a:t>年新修订的</a:t>
                      </a:r>
                      <a:r>
                        <a:rPr lang="en-US" altLang="zh-CN" sz="1200" b="0" i="0" u="none" strike="noStrike" smtClean="0">
                          <a:solidFill>
                            <a:srgbClr val="000000"/>
                          </a:solidFill>
                          <a:effectLst/>
                          <a:latin typeface="Arial" pitchFamily="34" charset="0"/>
                        </a:rPr>
                        <a:t>《</a:t>
                      </a:r>
                      <a:r>
                        <a:rPr lang="zh-CN" altLang="en-US" sz="1200" b="0" i="0" u="none" strike="noStrike" smtClean="0">
                          <a:solidFill>
                            <a:srgbClr val="000000"/>
                          </a:solidFill>
                          <a:effectLst/>
                          <a:latin typeface="Arial" pitchFamily="34" charset="0"/>
                        </a:rPr>
                        <a:t>银行营业场所安全防范要求</a:t>
                      </a:r>
                      <a:r>
                        <a:rPr lang="en-US" altLang="zh-CN" sz="1200" b="0" i="0" u="none" strike="noStrike" smtClean="0">
                          <a:solidFill>
                            <a:srgbClr val="000000"/>
                          </a:solidFill>
                          <a:effectLst/>
                          <a:latin typeface="Arial" pitchFamily="34" charset="0"/>
                        </a:rPr>
                        <a:t>》</a:t>
                      </a:r>
                      <a:r>
                        <a:rPr lang="zh-CN" altLang="en-US" sz="1200" b="0" i="0" u="none" strike="noStrike" smtClean="0">
                          <a:solidFill>
                            <a:srgbClr val="000000"/>
                          </a:solidFill>
                          <a:effectLst/>
                          <a:latin typeface="Arial" pitchFamily="34" charset="0"/>
                        </a:rPr>
                        <a:t>（</a:t>
                      </a:r>
                      <a:r>
                        <a:rPr lang="en-US" altLang="zh-CN" sz="1200" b="0" i="0" u="none" strike="noStrike" smtClean="0">
                          <a:solidFill>
                            <a:srgbClr val="000000"/>
                          </a:solidFill>
                          <a:effectLst/>
                          <a:latin typeface="Arial" pitchFamily="34" charset="0"/>
                        </a:rPr>
                        <a:t>GA38-2015</a:t>
                      </a:r>
                      <a:r>
                        <a:rPr lang="zh-CN" altLang="en-US" sz="1200" b="0" i="0" u="none" strike="noStrike" smtClean="0">
                          <a:solidFill>
                            <a:srgbClr val="000000"/>
                          </a:solidFill>
                          <a:effectLst/>
                          <a:latin typeface="Arial" pitchFamily="34" charset="0"/>
                        </a:rPr>
                        <a:t>），指导我行新网点安防建设及原网点安防改造，确保做到安防设施建设合规</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860200">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安保</a:t>
                      </a:r>
                      <a:r>
                        <a:rPr lang="en-US" altLang="zh-CN" sz="1200" b="1" u="none" strike="noStrike" smtClean="0">
                          <a:solidFill>
                            <a:schemeClr val="accent2"/>
                          </a:solidFill>
                          <a:effectLst/>
                        </a:rPr>
                        <a:t>A02:</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网点安防标准化运维管理</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安全保卫部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持续开展指导我行新网点安防建设工作，跟踪检查分、支行执行我行安防建设标准以及后期运维管理情况，确保做到安防设施建设合规、管理规范</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721882">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安保</a:t>
                      </a:r>
                      <a:r>
                        <a:rPr lang="en-US" altLang="zh-CN" sz="1200" b="1" u="none" strike="noStrike" smtClean="0">
                          <a:solidFill>
                            <a:schemeClr val="accent2"/>
                          </a:solidFill>
                          <a:effectLst/>
                        </a:rPr>
                        <a:t>A03:</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安防信息化建设</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安全保卫部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推进分行级“安保专网”建设，推进总行级“远程实时监控联网系统”和“安保信息平台”两大安保核心系统的建设工作</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776779">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smtClean="0">
                        <a:solidFill>
                          <a:srgbClr val="000000"/>
                        </a:solidFill>
                        <a:effectLst/>
                        <a:latin typeface="Arial" pitchFamily="34" charset="0"/>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安保</a:t>
                      </a:r>
                      <a:r>
                        <a:rPr lang="en-US" altLang="zh-CN" sz="1200" b="1" u="none" strike="noStrike" smtClean="0">
                          <a:solidFill>
                            <a:schemeClr val="accent2"/>
                          </a:solidFill>
                          <a:effectLst/>
                        </a:rPr>
                        <a:t>A04:</a:t>
                      </a:r>
                      <a:endParaRPr lang="zh-CN" altLang="en-US" sz="1200" b="0" i="0" u="none" strike="noStrike" smtClean="0">
                        <a:solidFill>
                          <a:schemeClr val="accent2"/>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安防信息化建设运维管理</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Arial" pitchFamily="34" charset="0"/>
                        </a:rPr>
                        <a:t>安全保卫部</a:t>
                      </a:r>
                      <a:endParaRPr lang="en-US" altLang="zh-CN" sz="1200" b="0" i="0" u="none" strike="noStrike" smtClean="0">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zh-CN" altLang="en-US" sz="1200" b="0" i="0" u="none" strike="noStrike" kern="1200" smtClean="0">
                          <a:solidFill>
                            <a:srgbClr val="000000"/>
                          </a:solidFill>
                          <a:effectLst/>
                          <a:latin typeface="Arial" pitchFamily="34" charset="0"/>
                          <a:ea typeface="+mn-ea"/>
                          <a:cs typeface="+mn-cs"/>
                        </a:rPr>
                        <a:t>指导全行推进以“安保专网”为基础的“远程实时监控联网系统”和“安保信息平台”两大安保核心系统建设工作</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4137851370"/>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战略实施蓝图</a:t>
            </a:r>
            <a:r>
              <a:rPr lang="en-US" altLang="zh-CN" smtClean="0"/>
              <a:t>—</a:t>
            </a:r>
            <a:r>
              <a:rPr lang="zh-CN" altLang="en-US"/>
              <a:t>安全保卫</a:t>
            </a:r>
            <a:r>
              <a:rPr lang="zh-CN" altLang="en-US" smtClean="0"/>
              <a:t>部</a:t>
            </a:r>
            <a:endParaRPr lang="en-US"/>
          </a:p>
        </p:txBody>
      </p:sp>
      <p:sp>
        <p:nvSpPr>
          <p:cNvPr id="4" name="文本占位符 3"/>
          <p:cNvSpPr>
            <a:spLocks noGrp="1"/>
          </p:cNvSpPr>
          <p:nvPr>
            <p:ph type="body" sz="quarter" idx="14"/>
          </p:nvPr>
        </p:nvSpPr>
        <p:spPr/>
        <p:txBody>
          <a:bodyPr/>
          <a:lstStyle/>
          <a:p>
            <a:endParaRPr lang="en-US"/>
          </a:p>
        </p:txBody>
      </p:sp>
      <p:graphicFrame>
        <p:nvGraphicFramePr>
          <p:cNvPr id="5" name="表格 4"/>
          <p:cNvGraphicFramePr>
            <a:graphicFrameLocks noGrp="1"/>
          </p:cNvGraphicFramePr>
          <p:nvPr>
            <p:extLst>
              <p:ext uri="{D42A27DB-BD31-4B8C-83A1-F6EECF244321}">
                <p14:modId xmlns:p14="http://schemas.microsoft.com/office/powerpoint/2010/main" val="2588218902"/>
              </p:ext>
            </p:extLst>
          </p:nvPr>
        </p:nvGraphicFramePr>
        <p:xfrm>
          <a:off x="430444" y="908720"/>
          <a:ext cx="8424000" cy="1506192"/>
        </p:xfrm>
        <a:graphic>
          <a:graphicData uri="http://schemas.openxmlformats.org/drawingml/2006/table">
            <a:tbl>
              <a:tblPr firstRow="1" bandRow="1">
                <a:tableStyleId>{5C22544A-7EE6-4342-B048-85BDC9FD1C3A}</a:tableStyleId>
              </a:tblPr>
              <a:tblGrid>
                <a:gridCol w="792000"/>
                <a:gridCol w="3420000"/>
                <a:gridCol w="792000"/>
                <a:gridCol w="3420000"/>
              </a:tblGrid>
              <a:tr h="288032">
                <a:tc gridSpan="2">
                  <a:txBody>
                    <a:bodyPr vert="horz" wrap="square"/>
                    <a:lstStyle/>
                    <a:p>
                      <a:pPr algn="ctr" fontAlgn="ctr"/>
                      <a:r>
                        <a:rPr lang="zh-CN" altLang="en-US" sz="1400" u="none" strike="noStrike" smtClean="0">
                          <a:effectLst/>
                        </a:rPr>
                        <a:t>短期（</a:t>
                      </a:r>
                      <a:r>
                        <a:rPr lang="en-US" altLang="zh-CN" sz="1400" b="1" u="none" strike="noStrike" kern="1200" smtClean="0">
                          <a:solidFill>
                            <a:schemeClr val="lt1"/>
                          </a:solidFill>
                          <a:effectLst/>
                          <a:latin typeface="+mn-lt"/>
                          <a:ea typeface="+mn-ea"/>
                          <a:cs typeface="+mn-cs"/>
                        </a:rPr>
                        <a:t>2016-2017</a:t>
                      </a:r>
                      <a:r>
                        <a:rPr lang="zh-CN" altLang="en-US" sz="1400" b="1" u="none" strike="noStrike" kern="1200" smtClean="0">
                          <a:solidFill>
                            <a:schemeClr val="lt1"/>
                          </a:solidFill>
                          <a:effectLst/>
                          <a:latin typeface="+mn-lt"/>
                          <a:ea typeface="+mn-ea"/>
                          <a:cs typeface="+mn-cs"/>
                        </a:rPr>
                        <a:t>）</a:t>
                      </a:r>
                      <a:endParaRPr lang="zh-CN" altLang="en-US" sz="1400" b="1" u="none" strike="noStrike" kern="1200">
                        <a:solidFill>
                          <a:schemeClr val="lt1"/>
                        </a:solidFill>
                        <a:effectLst/>
                        <a:latin typeface="+mn-lt"/>
                        <a:ea typeface="+mn-ea"/>
                        <a:cs typeface="+mn-cs"/>
                      </a:endParaRPr>
                    </a:p>
                  </a:txBody>
                  <a:tcPr marL="4345" marR="4345" marT="4345" marB="0" anchor="ctr">
                    <a:solidFill>
                      <a:schemeClr val="accent1"/>
                    </a:solidFill>
                  </a:tcPr>
                </a:tc>
                <a:tc hMerge="1">
                  <a:txBody>
                    <a:bodyPr vert="horz" wrap="square"/>
                    <a:lstStyle/>
                    <a:p>
                      <a:pPr algn="ctr" fontAlgn="ctr"/>
                      <a:endParaRPr lang="zh-CN" altLang="en-US" sz="1400" b="1" i="0" u="none" strike="noStrike">
                        <a:solidFill>
                          <a:srgbClr val="FFFFFF"/>
                        </a:solidFill>
                        <a:effectLst/>
                        <a:latin typeface="Arial" pitchFamily="34" charset="0"/>
                      </a:endParaRPr>
                    </a:p>
                  </a:txBody>
                  <a:tcPr marL="4345" marR="4345" marT="4345" marB="0" anchor="ctr">
                    <a:solidFill>
                      <a:schemeClr val="tx2"/>
                    </a:solidFill>
                  </a:tcPr>
                </a:tc>
                <a:tc gridSpan="2">
                  <a:txBody>
                    <a:bodyPr vert="horz" wrap="square"/>
                    <a:lstStyle/>
                    <a:p>
                      <a:pPr algn="ctr"/>
                      <a:r>
                        <a:rPr lang="zh-CN" altLang="en-US" sz="1400" smtClean="0">
                          <a:latin typeface="Arial" pitchFamily="34" charset="0"/>
                          <a:ea typeface="华文楷体" pitchFamily="2" charset="-122"/>
                          <a:cs typeface="Arial" pitchFamily="34" charset="0"/>
                        </a:rPr>
                        <a:t>中长期（</a:t>
                      </a:r>
                      <a:r>
                        <a:rPr lang="en-US" altLang="zh-CN" sz="1400" smtClean="0">
                          <a:latin typeface="Arial" pitchFamily="34" charset="0"/>
                          <a:ea typeface="华文楷体" pitchFamily="2" charset="-122"/>
                          <a:cs typeface="Arial" pitchFamily="34" charset="0"/>
                        </a:rPr>
                        <a:t>2018-2020</a:t>
                      </a:r>
                      <a:r>
                        <a:rPr lang="zh-CN" altLang="en-US" sz="1400" smtClean="0">
                          <a:latin typeface="Arial" pitchFamily="34" charset="0"/>
                          <a:ea typeface="华文楷体" pitchFamily="2" charset="-122"/>
                          <a:cs typeface="Arial" pitchFamily="34" charset="0"/>
                        </a:rPr>
                        <a:t>）</a:t>
                      </a:r>
                      <a:endParaRPr lang="en-US" sz="1400">
                        <a:latin typeface="Arial" pitchFamily="34" charset="0"/>
                        <a:ea typeface="华文楷体" pitchFamily="2" charset="-122"/>
                        <a:cs typeface="Arial" pitchFamily="34" charset="0"/>
                      </a:endParaRPr>
                    </a:p>
                  </a:txBody>
                  <a:tcPr marL="36000" marR="36000" marT="36000" marB="36000" anchor="ctr">
                    <a:solidFill>
                      <a:schemeClr val="accent1"/>
                    </a:solidFill>
                  </a:tcPr>
                </a:tc>
                <a:tc hMerge="1">
                  <a:txBody>
                    <a:bodyPr vert="horz" wrap="square"/>
                    <a:lstStyle/>
                    <a:p>
                      <a:pPr algn="ctr"/>
                      <a:endParaRPr lang="en-US" sz="1400">
                        <a:latin typeface="Arial" pitchFamily="34" charset="0"/>
                        <a:ea typeface="华文楷体" pitchFamily="2" charset="-122"/>
                        <a:cs typeface="Arial" pitchFamily="34" charset="0"/>
                      </a:endParaRPr>
                    </a:p>
                  </a:txBody>
                  <a:tcPr marL="36000" marR="36000" marT="36000" marB="36000" anchor="ctr">
                    <a:solidFill>
                      <a:schemeClr val="tx2"/>
                    </a:solidFill>
                  </a:tcPr>
                </a:tc>
              </a:tr>
              <a:tr h="699702">
                <a:tc>
                  <a:txBody>
                    <a:bodyPr vert="horz" wrap="square"/>
                    <a:lstStyle/>
                    <a:p>
                      <a:pPr marL="622300" indent="-536575" algn="l" fontAlgn="ctr">
                        <a:tabLst>
                          <a:tab pos="536575"/>
                        </a:tabLst>
                      </a:pPr>
                      <a:r>
                        <a:rPr lang="zh-CN" altLang="en-US" sz="1200" b="1" u="none" strike="noStrike" smtClean="0">
                          <a:solidFill>
                            <a:schemeClr val="accent2"/>
                          </a:solidFill>
                          <a:effectLst/>
                        </a:rPr>
                        <a:t>安保</a:t>
                      </a:r>
                      <a:r>
                        <a:rPr lang="en-US" altLang="zh-CN" sz="1200" b="1" u="none" strike="noStrike" smtClean="0">
                          <a:solidFill>
                            <a:schemeClr val="accent2"/>
                          </a:solidFill>
                          <a:effectLst/>
                        </a:rPr>
                        <a:t>A01:</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网点安防标准化建设</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安保</a:t>
                      </a:r>
                      <a:r>
                        <a:rPr lang="en-US" altLang="zh-CN" sz="1200" b="1" u="none" strike="noStrike" smtClean="0">
                          <a:solidFill>
                            <a:schemeClr val="accent2"/>
                          </a:solidFill>
                          <a:effectLst/>
                        </a:rPr>
                        <a:t>A02:</a:t>
                      </a:r>
                      <a:endParaRPr lang="zh-CN" altLang="en-US" sz="1200" b="0" i="0" u="none" strike="noStrike">
                        <a:solidFill>
                          <a:schemeClr val="accent2"/>
                        </a:solidFill>
                        <a:effectLst/>
                        <a:latin typeface="Arial" pitchFamily="34" charset="0"/>
                      </a:endParaRPr>
                    </a:p>
                  </a:txBody>
                  <a:tcPr marL="4345" marR="4345" marT="4345" marB="0">
                    <a:solidFill>
                      <a:schemeClr val="bg1"/>
                    </a:solidFill>
                  </a:tcPr>
                </a:tc>
                <a:tc>
                  <a:txBody>
                    <a:bodyPr vert="horz" wrap="square"/>
                    <a:lstStyle/>
                    <a:p>
                      <a:pPr algn="l" fontAlgn="ctr"/>
                      <a:r>
                        <a:rPr lang="zh-CN" altLang="en-US" sz="1200" u="none" strike="noStrike" smtClean="0">
                          <a:effectLst/>
                        </a:rPr>
                        <a:t>网点安防标准化运维管理</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r>
              <a:tr h="518458">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安保</a:t>
                      </a:r>
                      <a:r>
                        <a:rPr lang="en-US" altLang="zh-CN" sz="1200" b="1" u="none" strike="noStrike" smtClean="0">
                          <a:solidFill>
                            <a:schemeClr val="accent2"/>
                          </a:solidFill>
                          <a:effectLst/>
                        </a:rPr>
                        <a:t>A03:</a:t>
                      </a:r>
                      <a:endParaRPr lang="zh-CN" altLang="en-US" sz="1200" b="0" i="0" u="none" strike="noStrike" smtClean="0">
                        <a:solidFill>
                          <a:schemeClr val="accent2"/>
                        </a:solidFill>
                        <a:effectLst/>
                        <a:latin typeface="Arial" pitchFamily="34" charset="0"/>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安防信息化建设</a:t>
                      </a: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安保</a:t>
                      </a:r>
                      <a:r>
                        <a:rPr lang="en-US" altLang="zh-CN" sz="1200" b="1" u="none" strike="noStrike" smtClean="0">
                          <a:solidFill>
                            <a:schemeClr val="accent2"/>
                          </a:solidFill>
                          <a:effectLst/>
                        </a:rPr>
                        <a:t>A04</a:t>
                      </a:r>
                      <a:r>
                        <a:rPr lang="zh-CN" altLang="en-US" sz="1200" b="1" u="none" strike="noStrike" smtClean="0">
                          <a:solidFill>
                            <a:schemeClr val="accent2"/>
                          </a:solidFill>
                          <a:effectLst/>
                        </a:rPr>
                        <a:t>：</a:t>
                      </a:r>
                      <a:endParaRPr lang="zh-CN" altLang="en-US" sz="1200" b="0" i="0" u="none" strike="noStrike" smtClean="0">
                        <a:solidFill>
                          <a:schemeClr val="accent2"/>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r>
                        <a:rPr lang="zh-CN" altLang="en-US" sz="1200" b="0" i="0" u="none" strike="noStrike" smtClean="0">
                          <a:solidFill>
                            <a:srgbClr val="000000"/>
                          </a:solidFill>
                          <a:effectLst/>
                          <a:latin typeface="+mn-ea"/>
                          <a:ea typeface="+mn-ea"/>
                        </a:rPr>
                        <a:t>安防信息化建设运维管理</a:t>
                      </a: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28729439"/>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mc:Choice xmlns:v="urn:schemas-microsoft-com:vml" Requires="v">
                <p:oleObj spid="_x0000_s1050"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a:t>战略发展部共</a:t>
            </a:r>
            <a:r>
              <a:rPr lang="zh-CN" altLang="en-US" smtClean="0"/>
              <a:t>形成</a:t>
            </a:r>
            <a:r>
              <a:rPr lang="en-US" altLang="zh-CN"/>
              <a:t>3</a:t>
            </a:r>
            <a:r>
              <a:rPr lang="zh-CN" altLang="en-US" smtClean="0"/>
              <a:t>大</a:t>
            </a:r>
            <a:r>
              <a:rPr lang="zh-CN" altLang="en-US"/>
              <a:t>一级战略举措</a:t>
            </a:r>
            <a:r>
              <a:rPr lang="zh-CN" altLang="en-US" smtClean="0"/>
              <a:t>和</a:t>
            </a:r>
            <a:r>
              <a:rPr lang="en-US" altLang="zh-CN" smtClean="0"/>
              <a:t>6</a:t>
            </a:r>
            <a:r>
              <a:rPr lang="zh-CN" altLang="en-US" smtClean="0"/>
              <a:t>个</a:t>
            </a:r>
            <a:r>
              <a:rPr lang="zh-CN" altLang="en-US"/>
              <a:t>二级战略战略</a:t>
            </a:r>
            <a:r>
              <a:rPr lang="zh-CN" altLang="en-US" smtClean="0"/>
              <a:t>举措</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7" name="表格 2"/>
          <p:cNvGraphicFramePr>
            <a:graphicFrameLocks noGrp="1"/>
          </p:cNvGraphicFramePr>
          <p:nvPr>
            <p:extLst/>
          </p:nvPr>
        </p:nvGraphicFramePr>
        <p:xfrm>
          <a:off x="396876" y="789088"/>
          <a:ext cx="8245164" cy="4008064"/>
        </p:xfrm>
        <a:graphic>
          <a:graphicData uri="http://schemas.openxmlformats.org/drawingml/2006/table">
            <a:tbl>
              <a:tblPr firstRow="1" bandRow="1">
                <a:tableStyleId>{5C22544A-7EE6-4342-B048-85BDC9FD1C3A}</a:tableStyleId>
              </a:tblPr>
              <a:tblGrid>
                <a:gridCol w="252000"/>
                <a:gridCol w="970796"/>
                <a:gridCol w="792088"/>
                <a:gridCol w="2736000"/>
                <a:gridCol w="792088"/>
                <a:gridCol w="1152128"/>
                <a:gridCol w="1550064"/>
              </a:tblGrid>
              <a:tr h="288000">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623720">
                <a:tc>
                  <a:txBody>
                    <a:bodyPr vert="horz" wrap="square"/>
                    <a:lstStyle/>
                    <a:p>
                      <a:pPr algn="r" fontAlgn="ctr"/>
                      <a:r>
                        <a:rPr lang="en-US" altLang="zh-CN" sz="1200" b="1" u="none" strike="noStrike" kern="1200" smtClean="0">
                          <a:solidFill>
                            <a:schemeClr val="accent2"/>
                          </a:solidFill>
                          <a:effectLst/>
                          <a:latin typeface="+mn-lt"/>
                          <a:ea typeface="+mn-ea"/>
                          <a:cs typeface="+mn-cs"/>
                        </a:rPr>
                        <a:t>A: </a:t>
                      </a: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u="none" strike="noStrike" smtClean="0">
                          <a:effectLst/>
                          <a:latin typeface="+mn-ea"/>
                          <a:ea typeface="+mn-ea"/>
                        </a:rPr>
                        <a:t>完善战略管理组织架构</a:t>
                      </a: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A01:</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indent="0" algn="l" fontAlgn="ctr">
                        <a:tabLst>
                          <a:tab pos="0"/>
                          <a:tab pos="536575"/>
                        </a:tabLst>
                      </a:pPr>
                      <a:r>
                        <a:rPr lang="zh-CN" altLang="en-US" sz="1200" u="none" strike="noStrike" smtClean="0">
                          <a:effectLst/>
                        </a:rPr>
                        <a:t>建立完善的战略管理组织架构，明确和强化战略管理职能</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战略发展部</a:t>
                      </a:r>
                      <a:endParaRPr lang="zh-CN" altLang="en-US" sz="1200" b="0" i="0" u="none" strike="noStrike">
                        <a:solidFill>
                          <a:srgbClr val="000000"/>
                        </a:solidFill>
                        <a:effectLst/>
                        <a:latin typeface="Arial" pitchFamily="34" charset="0"/>
                      </a:endParaRPr>
                    </a:p>
                  </a:txBody>
                  <a:tcPr marL="9525" marR="9525" marT="9525" marB="0">
                    <a:lnT w="38100" cmpd="sng">
                      <a:noFill/>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战略管理职能</a:t>
                      </a:r>
                      <a:endParaRPr lang="zh-CN" altLang="en-US" sz="1200" b="0" i="0" u="none" strike="noStrike" kern="1200">
                        <a:solidFill>
                          <a:srgbClr val="000000"/>
                        </a:solidFill>
                        <a:effectLst/>
                        <a:latin typeface="Arial" pitchFamily="34" charset="0"/>
                        <a:ea typeface="+mn-ea"/>
                        <a:cs typeface="+mn-cs"/>
                      </a:endParaRPr>
                    </a:p>
                  </a:txBody>
                  <a:tcPr marL="9525" marR="9525" marT="9525" marB="0">
                    <a:lnT w="38100" cmpd="sng">
                      <a:noFill/>
                    </a:lnT>
                    <a:lnB w="12700" cap="flat" cmpd="sng" algn="ctr">
                      <a:solidFill>
                        <a:schemeClr val="tx1"/>
                      </a:solidFill>
                      <a:prstDash val="sysDash"/>
                      <a:round/>
                      <a:headEnd type="none" w="med" len="med"/>
                      <a:tailEnd type="none" w="med" len="med"/>
                    </a:lnB>
                    <a:solidFill>
                      <a:schemeClr val="bg1"/>
                    </a:solidFill>
                  </a:tcPr>
                </a:tc>
              </a:tr>
              <a:tr h="648072">
                <a:tc rowSpan="3">
                  <a:txBody>
                    <a:bodyPr vert="horz" wrap="square"/>
                    <a:lstStyle/>
                    <a:p>
                      <a:pPr algn="r" fontAlgn="ctr"/>
                      <a:r>
                        <a:rPr lang="en-US" altLang="zh-CN" sz="1200" b="1" u="none" strike="noStrike" kern="1200" smtClean="0">
                          <a:solidFill>
                            <a:schemeClr val="accent2"/>
                          </a:solidFill>
                          <a:effectLst/>
                          <a:latin typeface="+mn-lt"/>
                          <a:ea typeface="+mn-ea"/>
                          <a:cs typeface="+mn-cs"/>
                        </a:rPr>
                        <a:t>B: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3">
                  <a:txBody>
                    <a:bodyPr vert="horz" wrap="square"/>
                    <a:lstStyle/>
                    <a:p>
                      <a:pPr marL="85725" indent="0" algn="l" fontAlgn="ctr"/>
                      <a:r>
                        <a:rPr lang="zh-CN" altLang="en-US" sz="1200" u="none" strike="noStrike" smtClean="0">
                          <a:effectLst/>
                          <a:latin typeface="+mn-ea"/>
                          <a:ea typeface="+mn-ea"/>
                        </a:rPr>
                        <a:t>建立完整的战略管控流程</a:t>
                      </a:r>
                      <a:endParaRPr lang="zh-CN" altLang="en-US" sz="1200" b="0" i="0" u="none" strike="noStrike">
                        <a:solidFill>
                          <a:srgbClr val="000000"/>
                        </a:solidFill>
                        <a:effectLst/>
                        <a:latin typeface="+mn-ea"/>
                        <a:ea typeface="+mn-ea"/>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B01:</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indent="0" algn="l" fontAlgn="ctr"/>
                      <a:r>
                        <a:rPr lang="zh-CN" altLang="en-US" sz="1200" b="0" i="0" u="none" strike="noStrike" smtClean="0">
                          <a:solidFill>
                            <a:srgbClr val="000000"/>
                          </a:solidFill>
                          <a:effectLst/>
                          <a:latin typeface="+mn-ea"/>
                          <a:ea typeface="+mn-ea"/>
                        </a:rPr>
                        <a:t>完善战略制定流程，加强战略宣贯</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战略发展部</a:t>
                      </a:r>
                      <a:endParaRPr lang="zh-CN" altLang="en-US" sz="1200" b="0" i="0" u="none" strike="noStrike">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全行战略规划报告、战略宣贯会</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576064">
                <a:tc vMerge="1">
                  <a:txBody>
                    <a:bodyPr vert="horz" wrap="square"/>
                    <a:lstStyle/>
                    <a:p>
                      <a:endParaRPr lang="en-US"/>
                    </a:p>
                  </a:txBody>
                  <a:tcPr/>
                </a:tc>
                <a:tc vMerge="1">
                  <a:txBody>
                    <a:bodyPr vert="horz" wrap="square"/>
                    <a:lstStyle/>
                    <a:p>
                      <a:endParaRPr 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B02:</a:t>
                      </a:r>
                      <a:endParaRPr lang="zh-CN" altLang="en-US" sz="1200" b="0" i="0" u="none" strike="noStrike" smtClean="0">
                        <a:solidFill>
                          <a:srgbClr val="000000"/>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indent="0" algn="l" fontAlgn="ctr"/>
                      <a:r>
                        <a:rPr lang="zh-CN" altLang="en-US" sz="1200" b="0" i="0" u="none" strike="noStrike" smtClean="0">
                          <a:solidFill>
                            <a:srgbClr val="000000"/>
                          </a:solidFill>
                          <a:effectLst/>
                          <a:latin typeface="+mn-ea"/>
                          <a:ea typeface="+mn-ea"/>
                        </a:rPr>
                        <a:t>建立年度战略回顾流程，评估全行战略执行情况</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战略发展部</a:t>
                      </a:r>
                      <a:endParaRPr lang="zh-CN" altLang="en-US" sz="1200" b="0" i="0" u="none" strike="noStrike">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年度战略执行评估报告</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576064">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B03:</a:t>
                      </a:r>
                      <a:endParaRPr lang="zh-CN" altLang="en-US" sz="1200" b="0" i="0" u="none" strike="noStrike" smtClean="0">
                        <a:solidFill>
                          <a:srgbClr val="000000"/>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indent="0" algn="l" fontAlgn="ctr"/>
                      <a:r>
                        <a:rPr lang="zh-CN" altLang="en-US" sz="1200" b="0" i="0" u="none" strike="noStrike" smtClean="0">
                          <a:solidFill>
                            <a:srgbClr val="000000"/>
                          </a:solidFill>
                          <a:effectLst/>
                          <a:latin typeface="+mn-ea"/>
                          <a:ea typeface="+mn-ea"/>
                        </a:rPr>
                        <a:t>建立战略调整流程，评估全行战略执行情况</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战略发展部</a:t>
                      </a:r>
                      <a:endParaRPr lang="zh-CN" altLang="en-US" sz="1200" b="0" i="0" u="none" strike="noStrike">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战略调整方案</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639108">
                <a:tc rowSpan="2">
                  <a:txBody>
                    <a:bodyPr vert="horz" wrap="square"/>
                    <a:lstStyle/>
                    <a:p>
                      <a:pPr algn="r" fontAlgn="ctr"/>
                      <a:r>
                        <a:rPr lang="en-US" altLang="zh-CN" sz="1200" b="1" u="none" strike="noStrike" kern="1200" smtClean="0">
                          <a:solidFill>
                            <a:schemeClr val="accent2"/>
                          </a:solidFill>
                          <a:effectLst/>
                          <a:latin typeface="+mn-lt"/>
                          <a:ea typeface="+mn-ea"/>
                          <a:cs typeface="+mn-cs"/>
                        </a:rPr>
                        <a:t>C: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2">
                  <a:txBody>
                    <a:bodyPr vert="horz" wrap="square"/>
                    <a:lstStyle/>
                    <a:p>
                      <a:pPr marL="85725" indent="0" algn="l" fontAlgn="ctr"/>
                      <a:r>
                        <a:rPr lang="zh-CN" altLang="en-US" sz="1200" b="0" i="0" u="none" strike="noStrike" smtClean="0">
                          <a:solidFill>
                            <a:srgbClr val="000000"/>
                          </a:solidFill>
                          <a:effectLst/>
                          <a:latin typeface="+mn-ea"/>
                          <a:ea typeface="+mn-ea"/>
                        </a:rPr>
                        <a:t>推动战略落地实施</a:t>
                      </a: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C01:</a:t>
                      </a:r>
                      <a:endParaRPr lang="zh-CN" altLang="en-US" sz="1200" b="0" i="0" u="none" strike="noStrike" smtClean="0">
                        <a:solidFill>
                          <a:srgbClr val="000000"/>
                        </a:solidFill>
                        <a:effectLst/>
                        <a:latin typeface="Arial" pitchFamily="34" charset="0"/>
                      </a:endParaRPr>
                    </a:p>
                  </a:txBody>
                  <a:tcPr marL="4345" marR="4345" marT="4345" marB="0">
                    <a:lnT w="12700" cap="flat" cmpd="sng" algn="ctr">
                      <a:solidFill>
                        <a:schemeClr val="tx1"/>
                      </a:solidFill>
                      <a:prstDash val="sysDash"/>
                      <a:round/>
                      <a:headEnd type="none" w="med" len="med"/>
                      <a:tailEnd type="none" w="med" len="med"/>
                    </a:lnT>
                    <a:solidFill>
                      <a:schemeClr val="bg1"/>
                    </a:solidFill>
                  </a:tcPr>
                </a:tc>
                <a:tc>
                  <a:txBody>
                    <a:bodyPr vert="horz" wrap="square"/>
                    <a:lstStyle/>
                    <a:p>
                      <a:pPr marL="0" indent="0" algn="l" fontAlgn="ctr"/>
                      <a:r>
                        <a:rPr lang="zh-CN" altLang="en-US" sz="1200" u="none" strike="noStrike" kern="1200" smtClean="0">
                          <a:solidFill>
                            <a:schemeClr val="dk1"/>
                          </a:solidFill>
                          <a:effectLst/>
                          <a:latin typeface="+mn-ea"/>
                          <a:ea typeface="+mn-ea"/>
                          <a:cs typeface="+mn-cs"/>
                        </a:rPr>
                        <a:t>建立战略项目管理办公室，负责管理、推动和监控全行战略落地工作</a:t>
                      </a: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战略发展部</a:t>
                      </a:r>
                      <a:endParaRPr lang="zh-CN" altLang="en-US" sz="1200" b="0" i="0" u="none" strike="noStrike">
                        <a:solidFill>
                          <a:srgbClr val="000000"/>
                        </a:solidFill>
                        <a:effectLst/>
                        <a:latin typeface="Arial" pitchFamily="34" charset="0"/>
                      </a:endParaRPr>
                    </a:p>
                  </a:txBody>
                  <a:tcPr marL="9525" marR="9525" marT="9525" marB="0">
                    <a:lnT w="12700" cap="flat" cmpd="sng" algn="ctr">
                      <a:solidFill>
                        <a:schemeClr val="tx1"/>
                      </a:solidFill>
                      <a:prstDash val="sysDash"/>
                      <a:round/>
                      <a:headEnd type="none" w="med" len="med"/>
                      <a:tailEnd type="none" w="med" len="med"/>
                    </a:lnT>
                    <a:solidFill>
                      <a:schemeClr val="bg1"/>
                    </a:solidFill>
                  </a:tcPr>
                </a:tc>
                <a:tc>
                  <a:txBody>
                    <a:bodyPr vert="horz" wrap="square"/>
                    <a:lstStyle/>
                    <a:p>
                      <a:pPr marL="85725" indent="0" algn="l" defTabSz="957816" rtl="0" eaLnBrk="1" fontAlgn="ctr" latinLnBrk="0" hangingPunct="1"/>
                      <a:r>
                        <a:rPr lang="zh-CN" altLang="en-US" sz="1200" u="none" strike="noStrike" kern="1200" smtClean="0">
                          <a:solidFill>
                            <a:schemeClr val="dk1"/>
                          </a:solidFill>
                          <a:effectLst/>
                          <a:latin typeface="+mn-ea"/>
                          <a:ea typeface="+mn-ea"/>
                          <a:cs typeface="+mn-cs"/>
                        </a:rPr>
                        <a:t>战略项目管理办公室</a:t>
                      </a:r>
                      <a:endParaRPr lang="zh-CN" altLang="en-US" sz="1200" b="0" i="0" u="none" strike="noStrike" kern="1200">
                        <a:solidFill>
                          <a:srgbClr val="000000"/>
                        </a:solidFill>
                        <a:effectLst/>
                        <a:latin typeface="Arial" pitchFamily="34" charset="0"/>
                        <a:ea typeface="+mn-ea"/>
                        <a:cs typeface="+mn-cs"/>
                      </a:endParaRPr>
                    </a:p>
                  </a:txBody>
                  <a:tcPr marL="9525" marR="9525" marT="9525" marB="0">
                    <a:lnT w="12700" cap="flat" cmpd="sng" algn="ctr">
                      <a:solidFill>
                        <a:schemeClr val="tx1"/>
                      </a:solidFill>
                      <a:prstDash val="sysDash"/>
                      <a:round/>
                      <a:headEnd type="none" w="med" len="med"/>
                      <a:tailEnd type="none" w="med" len="med"/>
                    </a:lnT>
                    <a:solidFill>
                      <a:schemeClr val="bg1"/>
                    </a:solidFill>
                  </a:tcPr>
                </a:tc>
              </a:tr>
              <a:tr h="657036">
                <a:tc vMerge="1">
                  <a:txBody>
                    <a:bodyPr vert="horz" wrap="square"/>
                    <a:lstStyle/>
                    <a:p>
                      <a:endParaRPr lang="en-US"/>
                    </a:p>
                  </a:txBody>
                  <a:tcPr/>
                </a:tc>
                <a:tc vMerge="1">
                  <a:txBody>
                    <a:bodyPr vert="horz" wrap="square"/>
                    <a:lstStyle/>
                    <a:p>
                      <a:endParaRPr 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C02:</a:t>
                      </a:r>
                      <a:endParaRPr lang="zh-CN" altLang="en-US" sz="1200" b="0" i="0" u="none" strike="noStrike" smtClean="0">
                        <a:solidFill>
                          <a:srgbClr val="000000"/>
                        </a:solidFill>
                        <a:effectLst/>
                        <a:latin typeface="Arial" pitchFamily="34" charset="0"/>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indent="0" algn="l" fontAlgn="ctr"/>
                      <a:r>
                        <a:rPr lang="zh-CN" altLang="en-US" sz="1200" smtClean="0">
                          <a:latin typeface="华文楷体" panose="02010600040101010101" pitchFamily="2" charset="-122"/>
                        </a:rPr>
                        <a:t>建立战略执行评价体系，将战略执行情况作为绩效考核部分</a:t>
                      </a: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战略发展部、人力资源部</a:t>
                      </a:r>
                      <a:endParaRPr lang="zh-CN" altLang="en-US" sz="1200" b="0" i="0" u="none" strike="noStrike">
                        <a:solidFill>
                          <a:srgbClr val="000000"/>
                        </a:solidFill>
                        <a:effectLst/>
                        <a:latin typeface="Arial" pitchFamily="34" charset="0"/>
                      </a:endParaRPr>
                    </a:p>
                  </a:txBody>
                  <a:tcPr marL="9525" marR="9525" marT="952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战略考核体系</a:t>
                      </a:r>
                      <a:endParaRPr lang="zh-CN" altLang="en-US" sz="1200" b="0" i="0" u="none" strike="noStrike" kern="1200">
                        <a:solidFill>
                          <a:srgbClr val="000000"/>
                        </a:solidFill>
                        <a:effectLst/>
                        <a:latin typeface="Arial" pitchFamily="34" charset="0"/>
                        <a:ea typeface="+mn-ea"/>
                        <a:cs typeface="+mn-cs"/>
                      </a:endParaRPr>
                    </a:p>
                  </a:txBody>
                  <a:tcPr marL="9525" marR="9525" marT="9525" marB="0">
                    <a:lnB w="12700" cap="flat" cmpd="sng" algn="ctr">
                      <a:solidFill>
                        <a:schemeClr val="tx1"/>
                      </a:solidFill>
                      <a:prstDash val="sysDash"/>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1400892312"/>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战略实施蓝图</a:t>
            </a:r>
            <a:r>
              <a:rPr lang="en-US" altLang="zh-CN" smtClean="0"/>
              <a:t>—</a:t>
            </a:r>
            <a:r>
              <a:rPr lang="zh-CN" altLang="en-US"/>
              <a:t>战略发展部</a:t>
            </a:r>
            <a:endParaRPr lang="en-US"/>
          </a:p>
        </p:txBody>
      </p:sp>
      <p:sp>
        <p:nvSpPr>
          <p:cNvPr id="4" name="文本占位符 3"/>
          <p:cNvSpPr>
            <a:spLocks noGrp="1"/>
          </p:cNvSpPr>
          <p:nvPr>
            <p:ph type="body" sz="quarter" idx="14"/>
          </p:nvPr>
        </p:nvSpPr>
        <p:spPr/>
        <p:txBody>
          <a:bodyPr/>
          <a:lstStyle/>
          <a:p>
            <a:endParaRPr lang="en-US"/>
          </a:p>
        </p:txBody>
      </p:sp>
      <p:graphicFrame>
        <p:nvGraphicFramePr>
          <p:cNvPr id="5" name="表格 4"/>
          <p:cNvGraphicFramePr>
            <a:graphicFrameLocks noGrp="1"/>
          </p:cNvGraphicFramePr>
          <p:nvPr>
            <p:extLst/>
          </p:nvPr>
        </p:nvGraphicFramePr>
        <p:xfrm>
          <a:off x="430444" y="908720"/>
          <a:ext cx="8424000" cy="3866286"/>
        </p:xfrm>
        <a:graphic>
          <a:graphicData uri="http://schemas.openxmlformats.org/drawingml/2006/table">
            <a:tbl>
              <a:tblPr firstRow="1" bandRow="1">
                <a:tableStyleId>{5C22544A-7EE6-4342-B048-85BDC9FD1C3A}</a:tableStyleId>
              </a:tblPr>
              <a:tblGrid>
                <a:gridCol w="792000"/>
                <a:gridCol w="3420000"/>
                <a:gridCol w="792000"/>
                <a:gridCol w="3420000"/>
              </a:tblGrid>
              <a:tr h="288000">
                <a:tc gridSpan="2">
                  <a:txBody>
                    <a:bodyPr vert="horz" wrap="square"/>
                    <a:lstStyle/>
                    <a:p>
                      <a:pPr algn="ctr" fontAlgn="ctr"/>
                      <a:r>
                        <a:rPr lang="zh-CN" altLang="en-US" sz="1400" u="none" strike="noStrike" smtClean="0">
                          <a:effectLst/>
                        </a:rPr>
                        <a:t>短期（</a:t>
                      </a:r>
                      <a:r>
                        <a:rPr lang="en-US" altLang="zh-CN" sz="1400" b="1" u="none" strike="noStrike" kern="1200" smtClean="0">
                          <a:solidFill>
                            <a:schemeClr val="lt1"/>
                          </a:solidFill>
                          <a:effectLst/>
                          <a:latin typeface="+mn-lt"/>
                          <a:ea typeface="+mn-ea"/>
                          <a:cs typeface="+mn-cs"/>
                        </a:rPr>
                        <a:t>2016-2017</a:t>
                      </a:r>
                      <a:r>
                        <a:rPr lang="zh-CN" altLang="en-US" sz="1400" b="1" u="none" strike="noStrike" kern="1200" smtClean="0">
                          <a:solidFill>
                            <a:schemeClr val="lt1"/>
                          </a:solidFill>
                          <a:effectLst/>
                          <a:latin typeface="+mn-lt"/>
                          <a:ea typeface="+mn-ea"/>
                          <a:cs typeface="+mn-cs"/>
                        </a:rPr>
                        <a:t>）</a:t>
                      </a:r>
                      <a:endParaRPr lang="zh-CN" altLang="en-US" sz="1400" b="1" u="none" strike="noStrike" kern="1200">
                        <a:solidFill>
                          <a:schemeClr val="lt1"/>
                        </a:solidFill>
                        <a:effectLst/>
                        <a:latin typeface="+mn-lt"/>
                        <a:ea typeface="+mn-ea"/>
                        <a:cs typeface="+mn-cs"/>
                      </a:endParaRPr>
                    </a:p>
                  </a:txBody>
                  <a:tcPr marL="4345" marR="4345" marT="4345" marB="0" anchor="ctr">
                    <a:solidFill>
                      <a:schemeClr val="accent1"/>
                    </a:solidFill>
                  </a:tcPr>
                </a:tc>
                <a:tc hMerge="1">
                  <a:txBody>
                    <a:bodyPr vert="horz" wrap="square"/>
                    <a:lstStyle/>
                    <a:p>
                      <a:pPr algn="ctr" fontAlgn="ctr"/>
                      <a:endParaRPr lang="zh-CN" altLang="en-US" sz="1400" b="1" i="0" u="none" strike="noStrike">
                        <a:solidFill>
                          <a:srgbClr val="FFFFFF"/>
                        </a:solidFill>
                        <a:effectLst/>
                        <a:latin typeface="Arial" pitchFamily="34" charset="0"/>
                      </a:endParaRPr>
                    </a:p>
                  </a:txBody>
                  <a:tcPr marL="4345" marR="4345" marT="4345" marB="0" anchor="ctr">
                    <a:solidFill>
                      <a:schemeClr val="tx2"/>
                    </a:solidFill>
                  </a:tcPr>
                </a:tc>
                <a:tc gridSpan="2">
                  <a:txBody>
                    <a:bodyPr vert="horz" wrap="square"/>
                    <a:lstStyle/>
                    <a:p>
                      <a:pPr algn="ctr"/>
                      <a:r>
                        <a:rPr lang="zh-CN" altLang="en-US" sz="1400" smtClean="0">
                          <a:latin typeface="Arial" pitchFamily="34" charset="0"/>
                          <a:ea typeface="华文楷体" pitchFamily="2" charset="-122"/>
                          <a:cs typeface="Arial" pitchFamily="34" charset="0"/>
                        </a:rPr>
                        <a:t>中长期（</a:t>
                      </a:r>
                      <a:r>
                        <a:rPr lang="en-US" altLang="zh-CN" sz="1400" smtClean="0">
                          <a:latin typeface="Arial" pitchFamily="34" charset="0"/>
                          <a:ea typeface="华文楷体" pitchFamily="2" charset="-122"/>
                          <a:cs typeface="Arial" pitchFamily="34" charset="0"/>
                        </a:rPr>
                        <a:t>2018-2020</a:t>
                      </a:r>
                      <a:r>
                        <a:rPr lang="zh-CN" altLang="en-US" sz="1400" smtClean="0">
                          <a:latin typeface="Arial" pitchFamily="34" charset="0"/>
                          <a:ea typeface="华文楷体" pitchFamily="2" charset="-122"/>
                          <a:cs typeface="Arial" pitchFamily="34" charset="0"/>
                        </a:rPr>
                        <a:t>）</a:t>
                      </a:r>
                      <a:endParaRPr lang="en-US" sz="1400">
                        <a:latin typeface="Arial" pitchFamily="34" charset="0"/>
                        <a:ea typeface="华文楷体" pitchFamily="2" charset="-122"/>
                        <a:cs typeface="Arial" pitchFamily="34" charset="0"/>
                      </a:endParaRPr>
                    </a:p>
                  </a:txBody>
                  <a:tcPr marL="36000" marR="36000" marT="36000" marB="36000" anchor="ctr">
                    <a:solidFill>
                      <a:schemeClr val="accent1"/>
                    </a:solidFill>
                  </a:tcPr>
                </a:tc>
                <a:tc hMerge="1">
                  <a:txBody>
                    <a:bodyPr vert="horz" wrap="square"/>
                    <a:lstStyle/>
                    <a:p>
                      <a:pPr algn="ctr"/>
                      <a:endParaRPr lang="en-US" sz="1400">
                        <a:latin typeface="Arial" pitchFamily="34" charset="0"/>
                        <a:ea typeface="华文楷体" pitchFamily="2" charset="-122"/>
                        <a:cs typeface="Arial" pitchFamily="34" charset="0"/>
                      </a:endParaRPr>
                    </a:p>
                  </a:txBody>
                  <a:tcPr marL="36000" marR="36000" marT="36000" marB="36000" anchor="ctr">
                    <a:solidFill>
                      <a:schemeClr val="tx2"/>
                    </a:solidFill>
                  </a:tcPr>
                </a:tc>
              </a:tr>
              <a:tr h="576096">
                <a:tc>
                  <a:txBody>
                    <a:bodyPr vert="horz" wrap="square"/>
                    <a:lstStyle/>
                    <a:p>
                      <a:pPr marL="622300" indent="-536575" algn="l" fontAlgn="ctr">
                        <a:tabLst>
                          <a:tab pos="536575"/>
                        </a:tabLst>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A01:</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tabLst>
                          <a:tab pos="0"/>
                          <a:tab pos="536575"/>
                        </a:tabLst>
                      </a:pPr>
                      <a:r>
                        <a:rPr lang="zh-CN" altLang="en-US" sz="1200" u="none" strike="noStrike" smtClean="0">
                          <a:effectLst/>
                        </a:rPr>
                        <a:t>建立完善的战略管理组织架构，明确和强化战略管理职能</a:t>
                      </a:r>
                      <a:endParaRPr lang="zh-CN" altLang="en-US" sz="1200" b="0" i="0" u="none" strike="noStrike">
                        <a:solidFill>
                          <a:srgbClr val="000000"/>
                        </a:solidFill>
                        <a:effectLst/>
                        <a:latin typeface="Arial" pitchFamily="34" charset="0"/>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B03:</a:t>
                      </a: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r>
                        <a:rPr lang="zh-CN" altLang="en-US" sz="1200" b="0" i="0" u="none" strike="noStrike" smtClean="0">
                          <a:solidFill>
                            <a:srgbClr val="000000"/>
                          </a:solidFill>
                          <a:effectLst/>
                          <a:latin typeface="+mn-ea"/>
                          <a:ea typeface="+mn-ea"/>
                        </a:rPr>
                        <a:t>建立战略调整流程，评估全行战略执行情况</a:t>
                      </a:r>
                      <a:endParaRPr lang="zh-CN" altLang="en-US" sz="1200" b="0" i="0" u="none" strike="noStrike">
                        <a:solidFill>
                          <a:srgbClr val="000000"/>
                        </a:solidFill>
                        <a:effectLst/>
                        <a:latin typeface="+mn-ea"/>
                        <a:ea typeface="+mn-ea"/>
                      </a:endParaRPr>
                    </a:p>
                  </a:txBody>
                  <a:tcPr marL="4345" marR="4345" marT="4345" marB="0">
                    <a:solidFill>
                      <a:schemeClr val="bg1"/>
                    </a:solidFill>
                  </a:tcPr>
                </a:tc>
              </a:tr>
              <a:tr h="576064">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B01:</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0" indent="0" algn="l" fontAlgn="ctr"/>
                      <a:r>
                        <a:rPr lang="zh-CN" altLang="en-US" sz="1200" b="0" i="0" u="none" strike="noStrike" smtClean="0">
                          <a:solidFill>
                            <a:srgbClr val="000000"/>
                          </a:solidFill>
                          <a:effectLst/>
                          <a:latin typeface="+mn-ea"/>
                          <a:ea typeface="+mn-ea"/>
                        </a:rPr>
                        <a:t>完善战略制定流程，加强战略宣贯</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tabLst>
                          <a:tab pos="536575"/>
                        </a:tabLst>
                        <a:defRPr/>
                      </a:pP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r>
              <a:tr h="648072">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B02:</a:t>
                      </a: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r>
                        <a:rPr lang="zh-CN" altLang="en-US" sz="1200" b="0" i="0" u="none" strike="noStrike" smtClean="0">
                          <a:solidFill>
                            <a:srgbClr val="000000"/>
                          </a:solidFill>
                          <a:effectLst/>
                          <a:latin typeface="+mn-ea"/>
                          <a:ea typeface="+mn-ea"/>
                        </a:rPr>
                        <a:t>建立年度战略回顾流程，评估全行战略执行情况</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indent="-536575" algn="l" fontAlgn="ctr">
                        <a:tabLst>
                          <a:tab pos="536575"/>
                        </a:tabLst>
                      </a:pPr>
                      <a:endParaRPr lang="zh-CN" altLang="en-US" sz="1200" b="0" i="0" u="none" strike="noStrike">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r>
              <a:tr h="648072">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C01:</a:t>
                      </a: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r>
                        <a:rPr lang="zh-CN" altLang="en-US" sz="1200" u="none" strike="noStrike" kern="1200" smtClean="0">
                          <a:solidFill>
                            <a:schemeClr val="dk1"/>
                          </a:solidFill>
                          <a:effectLst/>
                          <a:latin typeface="+mn-ea"/>
                          <a:ea typeface="+mn-ea"/>
                          <a:cs typeface="+mn-cs"/>
                        </a:rPr>
                        <a:t>建立战略项目管理办公室，负责管理、推动和监控全行战略落地工作</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r>
              <a:tr h="648072">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战略</a:t>
                      </a:r>
                      <a:r>
                        <a:rPr lang="en-US" altLang="zh-CN" sz="1200" b="1" u="none" strike="noStrike" smtClean="0">
                          <a:solidFill>
                            <a:schemeClr val="accent2"/>
                          </a:solidFill>
                          <a:effectLst/>
                        </a:rPr>
                        <a:t>C02:</a:t>
                      </a: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r>
                        <a:rPr lang="zh-CN" altLang="en-US" sz="1200" smtClean="0">
                          <a:latin typeface="华文楷体" panose="02010600040101010101" pitchFamily="2" charset="-122"/>
                        </a:rPr>
                        <a:t>建立战略执行评价体系，将战略执行情况作为绩效考核部分</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endParaRPr lang="zh-CN" altLang="en-US" sz="1200" b="0" i="0" u="none" strike="noStrike">
                        <a:solidFill>
                          <a:srgbClr val="000000"/>
                        </a:solidFill>
                        <a:effectLst/>
                        <a:latin typeface="+mn-ea"/>
                        <a:ea typeface="+mn-ea"/>
                      </a:endParaRPr>
                    </a:p>
                  </a:txBody>
                  <a:tcPr marL="4345" marR="4345" marT="4345" marB="0">
                    <a:solidFill>
                      <a:schemeClr val="bg1"/>
                    </a:solidFill>
                  </a:tcPr>
                </a:tc>
              </a:tr>
              <a:tr h="481910">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endParaRPr lang="zh-CN" altLang="en-US" sz="1200" b="0" i="0" u="none" strike="noStrike" smtClean="0">
                        <a:solidFill>
                          <a:srgbClr val="000000"/>
                        </a:solidFill>
                        <a:effectLst/>
                        <a:latin typeface="Arial" pitchFamily="34" charset="0"/>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indent="0" algn="l" fontAlgn="ct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algn="l" fontAlgn="ct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612114285"/>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nvPr>
        </p:nvGraphicFramePr>
        <p:xfrm>
          <a:off x="1588" y="1588"/>
          <a:ext cx="1587" cy="1587"/>
        </p:xfrm>
        <a:graphic>
          <a:graphicData uri="http://schemas.openxmlformats.org/presentationml/2006/ole">
            <mc:AlternateContent>
              <mc:Choice xmlns:v="urn:schemas-microsoft-com:vml" Requires="v">
                <p:oleObj spid="_x0000_s1051"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p:txBody>
          <a:bodyPr/>
          <a:lstStyle/>
          <a:p>
            <a:r>
              <a:rPr lang="zh-CN" altLang="en-US" smtClean="0"/>
              <a:t>战略发展部（服务</a:t>
            </a:r>
            <a:r>
              <a:rPr lang="zh-CN" altLang="en-US"/>
              <a:t>转型</a:t>
            </a:r>
            <a:r>
              <a:rPr lang="zh-CN" altLang="en-US" smtClean="0"/>
              <a:t>办公室）共形成</a:t>
            </a:r>
            <a:r>
              <a:rPr lang="en-US" altLang="zh-CN" smtClean="0"/>
              <a:t>3</a:t>
            </a:r>
            <a:r>
              <a:rPr lang="zh-CN" altLang="en-US" smtClean="0"/>
              <a:t>大一级战略举措和</a:t>
            </a:r>
            <a:r>
              <a:rPr lang="en-US" altLang="zh-CN" smtClean="0"/>
              <a:t>7</a:t>
            </a:r>
            <a:r>
              <a:rPr lang="zh-CN" altLang="en-US" smtClean="0"/>
              <a:t>个二级战略战略举措</a:t>
            </a:r>
            <a:endParaRPr lang="en-US"/>
          </a:p>
        </p:txBody>
      </p:sp>
      <p:sp>
        <p:nvSpPr>
          <p:cNvPr id="4" name="Text Placeholder 3"/>
          <p:cNvSpPr>
            <a:spLocks noGrp="1"/>
          </p:cNvSpPr>
          <p:nvPr>
            <p:ph type="body" sz="quarter" idx="14"/>
          </p:nvPr>
        </p:nvSpPr>
        <p:spPr/>
        <p:txBody>
          <a:bodyPr/>
          <a:lstStyle/>
          <a:p>
            <a:endParaRPr lang="en-US"/>
          </a:p>
        </p:txBody>
      </p:sp>
      <p:graphicFrame>
        <p:nvGraphicFramePr>
          <p:cNvPr id="7" name="表格 2"/>
          <p:cNvGraphicFramePr>
            <a:graphicFrameLocks noGrp="1"/>
          </p:cNvGraphicFramePr>
          <p:nvPr>
            <p:extLst>
              <p:ext uri="{D42A27DB-BD31-4B8C-83A1-F6EECF244321}">
                <p14:modId xmlns:p14="http://schemas.microsoft.com/office/powerpoint/2010/main" val="1099753368"/>
              </p:ext>
            </p:extLst>
          </p:nvPr>
        </p:nvGraphicFramePr>
        <p:xfrm>
          <a:off x="396876" y="836712"/>
          <a:ext cx="8245164" cy="5444831"/>
        </p:xfrm>
        <a:graphic>
          <a:graphicData uri="http://schemas.openxmlformats.org/drawingml/2006/table">
            <a:tbl>
              <a:tblPr firstRow="1" bandRow="1">
                <a:tableStyleId>{5C22544A-7EE6-4342-B048-85BDC9FD1C3A}</a:tableStyleId>
              </a:tblPr>
              <a:tblGrid>
                <a:gridCol w="252000"/>
                <a:gridCol w="970796"/>
                <a:gridCol w="792088"/>
                <a:gridCol w="2520280"/>
                <a:gridCol w="864096"/>
                <a:gridCol w="1295840"/>
                <a:gridCol w="1550064"/>
              </a:tblGrid>
              <a:tr h="288000">
                <a:tc gridSpan="2">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b="1" u="none" strike="noStrike" smtClean="0">
                          <a:solidFill>
                            <a:schemeClr val="bg1"/>
                          </a:solidFill>
                          <a:effectLst/>
                        </a:rPr>
                        <a:t>一级战略举措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tx2"/>
                    </a:solidFill>
                  </a:tcPr>
                </a:tc>
                <a:tc h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28575" cap="flat" cmpd="sng" algn="ctr">
                      <a:solidFill>
                        <a:schemeClr val="tx1"/>
                      </a:solidFill>
                      <a:prstDash val="solid"/>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gridSpan="2">
                  <a:txBody>
                    <a:bodyPr vert="horz" wrap="square"/>
                    <a:lstStyle/>
                    <a:p>
                      <a:pPr marL="622300" marR="0" indent="-536575" algn="ctr" defTabSz="957816" rtl="0" eaLnBrk="1" fontAlgn="ctr" latinLnBrk="0" hangingPunct="1">
                        <a:lnSpc>
                          <a:spcPct val="100000"/>
                        </a:lnSpc>
                        <a:spcBef>
                          <a:spcPct val="0"/>
                        </a:spcBef>
                        <a:spcAft>
                          <a:spcPct val="0"/>
                        </a:spcAft>
                        <a:buClrTx/>
                        <a:buSzTx/>
                        <a:buFontTx/>
                        <a:buNone/>
                        <a:tabLst>
                          <a:tab pos="536575"/>
                        </a:tabLst>
                        <a:defRPr/>
                      </a:pPr>
                      <a:r>
                        <a:rPr lang="zh-CN" altLang="en-US" sz="1400" b="1" u="none" strike="noStrike" smtClean="0">
                          <a:solidFill>
                            <a:schemeClr val="bg1"/>
                          </a:solidFill>
                          <a:effectLst/>
                        </a:rPr>
                        <a:t>二级战略举措</a:t>
                      </a:r>
                      <a:endParaRPr lang="zh-CN" altLang="en-US" sz="1400" b="1" i="0" u="none" strike="noStrike" smtClean="0">
                        <a:solidFill>
                          <a:schemeClr val="bg1"/>
                        </a:solidFill>
                        <a:effectLst/>
                        <a:latin typeface="Arial" pitchFamily="34" charset="0"/>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hMerge="1">
                  <a:txBody>
                    <a:bodyPr vert="horz" wrap="square"/>
                    <a:lstStyle/>
                    <a:p>
                      <a:pPr marL="0" indent="0" algn="l" fontAlgn="ctr">
                        <a:tabLst>
                          <a:tab pos="0"/>
                          <a:tab pos="536575"/>
                        </a:tabLst>
                      </a:pPr>
                      <a:endParaRPr lang="zh-CN" altLang="en-US" sz="1200" b="0" i="0" u="none" strike="noStrike">
                        <a:solidFill>
                          <a:srgbClr val="000000"/>
                        </a:solidFill>
                        <a:effectLst/>
                        <a:latin typeface="Arial" pitchFamily="34" charset="0"/>
                      </a:endParaRPr>
                    </a:p>
                  </a:txBody>
                  <a:tcPr marL="4345" marR="4345" marT="4345" marB="0">
                    <a:lnT w="28575" cap="flat" cmpd="sng" algn="ctr">
                      <a:solidFill>
                        <a:schemeClr val="tx1"/>
                      </a:solidFill>
                      <a:prstDash val="solid"/>
                      <a:round/>
                      <a:headEnd type="none" w="med" len="med"/>
                      <a:tailEnd type="none" w="med" len="med"/>
                    </a:lnT>
                    <a:solidFill>
                      <a:schemeClr val="bg1"/>
                    </a:solidFill>
                  </a:tcPr>
                </a:tc>
                <a:tc>
                  <a:txBody>
                    <a:bodyPr vert="horz" wrap="square"/>
                    <a:lstStyle/>
                    <a:p>
                      <a:pPr marL="0" indent="0" algn="ctr" fontAlgn="ctr"/>
                      <a:r>
                        <a:rPr lang="zh-CN" altLang="en-US" sz="1400" b="1" i="0" u="none" strike="noStrike" smtClean="0">
                          <a:solidFill>
                            <a:schemeClr val="bg1"/>
                          </a:solidFill>
                          <a:effectLst/>
                          <a:latin typeface="+mn-ea"/>
                          <a:ea typeface="+mn-ea"/>
                        </a:rPr>
                        <a:t>时间</a:t>
                      </a:r>
                      <a:endParaRPr lang="zh-CN" altLang="en-US" sz="1400" b="1" i="0" u="none" strike="noStrike">
                        <a:solidFill>
                          <a:schemeClr val="bg1"/>
                        </a:solidFill>
                        <a:effectLst/>
                        <a:latin typeface="+mn-ea"/>
                        <a:ea typeface="+mn-ea"/>
                      </a:endParaRPr>
                    </a:p>
                  </a:txBody>
                  <a:tcPr marL="4345" marR="4345" marT="434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负责部门</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c>
                  <a:txBody>
                    <a:bodyPr vert="horz" wrap="square"/>
                    <a:lstStyle/>
                    <a:p>
                      <a:pPr marL="0" marR="0" indent="0" algn="ctr" defTabSz="957816" rtl="0" eaLnBrk="1" fontAlgn="ctr" latinLnBrk="0" hangingPunct="1">
                        <a:lnSpc>
                          <a:spcPct val="100000"/>
                        </a:lnSpc>
                        <a:spcBef>
                          <a:spcPct val="0"/>
                        </a:spcBef>
                        <a:spcAft>
                          <a:spcPct val="0"/>
                        </a:spcAft>
                        <a:buClrTx/>
                        <a:buSzTx/>
                        <a:buFontTx/>
                        <a:buNone/>
                        <a:defRPr/>
                      </a:pPr>
                      <a:r>
                        <a:rPr lang="zh-CN" altLang="en-US" sz="1400" smtClean="0">
                          <a:latin typeface="Arial" pitchFamily="34" charset="0"/>
                          <a:ea typeface="华文楷体" pitchFamily="2" charset="-122"/>
                          <a:cs typeface="Arial" pitchFamily="34" charset="0"/>
                        </a:rPr>
                        <a:t>预期成果</a:t>
                      </a:r>
                      <a:endParaRPr lang="en-US" sz="1400" smtClean="0">
                        <a:latin typeface="Arial" pitchFamily="34" charset="0"/>
                        <a:ea typeface="华文楷体" pitchFamily="2" charset="-122"/>
                        <a:cs typeface="Arial" pitchFamily="34" charset="0"/>
                      </a:endParaRPr>
                    </a:p>
                  </a:txBody>
                  <a:tcPr marL="9525" marR="9525" marT="9525" marB="0">
                    <a:lnL w="12700" cmpd="sng">
                      <a:noFill/>
                    </a:lnL>
                    <a:lnR w="12700" cmpd="sng">
                      <a:noFill/>
                    </a:lnR>
                    <a:lnT w="28575" cap="flat" cmpd="sng" algn="ctr">
                      <a:noFill/>
                      <a:prstDash val="solid"/>
                      <a:round/>
                      <a:headEnd type="none" w="med" len="med"/>
                      <a:tailEnd type="none" w="med" len="med"/>
                    </a:lnT>
                    <a:lnB w="38100" cmpd="sng">
                      <a:noFill/>
                    </a:lnB>
                    <a:lnTlToBr w="12700" cmpd="sng">
                      <a:noFill/>
                      <a:prstDash val="solid"/>
                    </a:lnTlToBr>
                    <a:lnBlToTr w="12700" cmpd="sng">
                      <a:noFill/>
                      <a:prstDash val="solid"/>
                    </a:lnBlToTr>
                    <a:solidFill>
                      <a:schemeClr val="tx2"/>
                    </a:solidFill>
                  </a:tcPr>
                </a:tc>
              </a:tr>
              <a:tr h="623720">
                <a:tc>
                  <a:txBody>
                    <a:bodyPr vert="horz" wrap="square"/>
                    <a:lstStyle/>
                    <a:p>
                      <a:pPr algn="r" fontAlgn="ctr"/>
                      <a:r>
                        <a:rPr lang="en-US" altLang="zh-CN" sz="1200" b="1" u="none" strike="noStrike" kern="1200" smtClean="0">
                          <a:solidFill>
                            <a:schemeClr val="accent2"/>
                          </a:solidFill>
                          <a:effectLst/>
                          <a:latin typeface="+mn-lt"/>
                          <a:ea typeface="+mn-ea"/>
                          <a:cs typeface="+mn-cs"/>
                        </a:rPr>
                        <a:t>A: </a:t>
                      </a:r>
                      <a:endParaRPr lang="en-US" sz="1200" b="1" u="none" strike="noStrike" kern="1200" smtClean="0">
                        <a:solidFill>
                          <a:schemeClr val="accent2"/>
                        </a:solidFill>
                        <a:effectLst/>
                        <a:latin typeface="+mn-lt"/>
                        <a:ea typeface="+mn-ea"/>
                        <a:cs typeface="+mn-cs"/>
                      </a:endParaRP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u="none" strike="noStrike" smtClean="0">
                          <a:effectLst/>
                          <a:latin typeface="+mn-ea"/>
                          <a:ea typeface="+mn-ea"/>
                        </a:rPr>
                        <a:t>业务规划</a:t>
                      </a:r>
                    </a:p>
                  </a:txBody>
                  <a:tcPr marL="4345" marR="4345" marT="4345" marB="0">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indent="-536575" algn="l" fontAlgn="ctr">
                        <a:tabLst>
                          <a:tab pos="536575"/>
                        </a:tabLst>
                      </a:pPr>
                      <a:r>
                        <a:rPr lang="zh-CN" altLang="en-US" sz="1200" b="1" u="none" strike="noStrike" smtClean="0">
                          <a:solidFill>
                            <a:schemeClr val="accent2"/>
                          </a:solidFill>
                          <a:effectLst/>
                        </a:rPr>
                        <a:t>网点</a:t>
                      </a:r>
                      <a:r>
                        <a:rPr lang="en-US" altLang="zh-CN" sz="1200" b="1" u="none" strike="noStrike" smtClean="0">
                          <a:solidFill>
                            <a:schemeClr val="accent2"/>
                          </a:solidFill>
                          <a:effectLst/>
                        </a:rPr>
                        <a:t>A01:</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indent="0" algn="l" fontAlgn="ctr">
                        <a:tabLst>
                          <a:tab pos="0"/>
                          <a:tab pos="536575"/>
                        </a:tabLst>
                      </a:pPr>
                      <a:r>
                        <a:rPr lang="zh-CN" altLang="en-US" sz="1200" u="none" strike="noStrike" smtClean="0">
                          <a:effectLst/>
                        </a:rPr>
                        <a:t>网点转型滚动规划</a:t>
                      </a:r>
                      <a:endParaRPr lang="zh-CN" altLang="en-US" sz="1200" b="0" i="0" u="none" strike="noStrike">
                        <a:solidFill>
                          <a:srgbClr val="000000"/>
                        </a:solidFill>
                        <a:effectLst/>
                        <a:latin typeface="Arial" pitchFamily="34" charset="0"/>
                      </a:endParaRPr>
                    </a:p>
                  </a:txBody>
                  <a:tcPr marL="4345" marR="4345" marT="4345" marB="0">
                    <a:lnT w="38100" cmpd="sng">
                      <a:noFill/>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T w="38100" cmpd="sng">
                      <a:noFill/>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服务转型办公室</a:t>
                      </a:r>
                      <a:endParaRPr lang="zh-CN" altLang="en-US" sz="1200" b="0" i="0" u="none" strike="noStrike">
                        <a:solidFill>
                          <a:srgbClr val="000000"/>
                        </a:solidFill>
                        <a:effectLst/>
                        <a:latin typeface="Arial" pitchFamily="34" charset="0"/>
                      </a:endParaRPr>
                    </a:p>
                  </a:txBody>
                  <a:tcPr marL="9525" marR="9525" marT="9525" marB="0">
                    <a:lnT w="38100" cmpd="sng">
                      <a:noFill/>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网点转型方案进行动态管理</a:t>
                      </a:r>
                      <a:endParaRPr lang="zh-CN" altLang="en-US" sz="1200" b="0" i="0" u="none" strike="noStrike" kern="1200">
                        <a:solidFill>
                          <a:srgbClr val="000000"/>
                        </a:solidFill>
                        <a:effectLst/>
                        <a:latin typeface="Arial" pitchFamily="34" charset="0"/>
                        <a:ea typeface="+mn-ea"/>
                        <a:cs typeface="+mn-cs"/>
                      </a:endParaRPr>
                    </a:p>
                  </a:txBody>
                  <a:tcPr marL="9525" marR="9525" marT="9525" marB="0">
                    <a:lnT w="38100" cmpd="sng">
                      <a:noFill/>
                    </a:lnT>
                    <a:lnB w="12700" cap="flat" cmpd="sng" algn="ctr">
                      <a:solidFill>
                        <a:schemeClr val="tx1"/>
                      </a:solidFill>
                      <a:prstDash val="sysDash"/>
                      <a:round/>
                      <a:headEnd type="none" w="med" len="med"/>
                      <a:tailEnd type="none" w="med" len="med"/>
                    </a:lnB>
                    <a:solidFill>
                      <a:schemeClr val="bg1"/>
                    </a:solidFill>
                  </a:tcPr>
                </a:tc>
              </a:tr>
              <a:tr h="648072">
                <a:tc rowSpan="3">
                  <a:txBody>
                    <a:bodyPr vert="horz" wrap="square"/>
                    <a:lstStyle/>
                    <a:p>
                      <a:pPr algn="r" fontAlgn="ctr"/>
                      <a:r>
                        <a:rPr lang="en-US" altLang="zh-CN" sz="1200" b="1" u="none" strike="noStrike" kern="1200" smtClean="0">
                          <a:solidFill>
                            <a:schemeClr val="accent2"/>
                          </a:solidFill>
                          <a:effectLst/>
                          <a:latin typeface="+mn-lt"/>
                          <a:ea typeface="+mn-ea"/>
                          <a:cs typeface="+mn-cs"/>
                        </a:rPr>
                        <a:t>B: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3">
                  <a:txBody>
                    <a:bodyPr vert="horz" wrap="square"/>
                    <a:lstStyle/>
                    <a:p>
                      <a:pPr marL="85725" indent="0" algn="l" fontAlgn="ctr"/>
                      <a:r>
                        <a:rPr lang="zh-CN" altLang="en-US" sz="1200" u="none" strike="noStrike" smtClean="0">
                          <a:effectLst/>
                          <a:latin typeface="+mn-ea"/>
                          <a:ea typeface="+mn-ea"/>
                        </a:rPr>
                        <a:t>网点管理优化</a:t>
                      </a:r>
                      <a:endParaRPr lang="zh-CN" altLang="en-US" sz="1200" b="0" i="0" u="none" strike="noStrike">
                        <a:solidFill>
                          <a:srgbClr val="000000"/>
                        </a:solidFill>
                        <a:effectLst/>
                        <a:latin typeface="+mn-ea"/>
                        <a:ea typeface="+mn-ea"/>
                      </a:endParaRPr>
                    </a:p>
                  </a:txBody>
                  <a:tcPr marL="4345" marR="4345" marT="4345" marB="0">
                    <a:lnR w="12700" cmpd="sng">
                      <a:noFill/>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网点</a:t>
                      </a:r>
                      <a:r>
                        <a:rPr lang="en-US" altLang="zh-CN" sz="1200" b="1" u="none" strike="noStrike" smtClean="0">
                          <a:solidFill>
                            <a:schemeClr val="accent2"/>
                          </a:solidFill>
                          <a:effectLst/>
                        </a:rPr>
                        <a:t>B01:</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indent="0" algn="l" fontAlgn="ctr"/>
                      <a:r>
                        <a:rPr lang="zh-CN" altLang="en-US" sz="1200" b="0" i="0" u="none" strike="noStrike" smtClean="0">
                          <a:solidFill>
                            <a:srgbClr val="000000"/>
                          </a:solidFill>
                          <a:effectLst/>
                          <a:latin typeface="+mn-ea"/>
                          <a:ea typeface="+mn-ea"/>
                        </a:rPr>
                        <a:t>传统网点</a:t>
                      </a:r>
                      <a:r>
                        <a:rPr lang="en-US" altLang="zh-CN" sz="1200" b="0" i="0" u="none" strike="noStrike" smtClean="0">
                          <a:solidFill>
                            <a:srgbClr val="000000"/>
                          </a:solidFill>
                          <a:effectLst/>
                          <a:latin typeface="+mn-ea"/>
                          <a:ea typeface="+mn-ea"/>
                        </a:rPr>
                        <a:t>/</a:t>
                      </a:r>
                      <a:r>
                        <a:rPr lang="zh-CN" altLang="en-US" sz="1200" b="0" i="0" u="none" strike="noStrike" smtClean="0">
                          <a:solidFill>
                            <a:srgbClr val="000000"/>
                          </a:solidFill>
                          <a:effectLst/>
                          <a:latin typeface="+mn-ea"/>
                          <a:ea typeface="+mn-ea"/>
                        </a:rPr>
                        <a:t>柜面运营流程优化</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运营管理部</a:t>
                      </a:r>
                      <a:endParaRPr lang="zh-CN" altLang="en-US" sz="1200" b="0" i="0" u="none" strike="noStrike">
                        <a:solidFill>
                          <a:srgbClr val="000000"/>
                        </a:solidFill>
                        <a:effectLst/>
                        <a:latin typeface="Arial" pitchFamily="34" charset="0"/>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综合柜员制、运营流程优化、运营集中等落地及推广</a:t>
                      </a:r>
                      <a:endParaRPr lang="zh-CN" altLang="en-US" sz="1200" b="0" i="0" u="none" strike="noStrike" kern="1200">
                        <a:solidFill>
                          <a:srgbClr val="000000"/>
                        </a:solidFill>
                        <a:effectLst/>
                        <a:latin typeface="Arial" pitchFamily="34" charset="0"/>
                        <a:ea typeface="+mn-ea"/>
                        <a:cs typeface="+mn-cs"/>
                      </a:endParaRPr>
                    </a:p>
                  </a:txBody>
                  <a:tcPr marL="9525" marR="9525" marT="9525" marB="0">
                    <a:lnL w="12700" cmpd="sng">
                      <a:noFill/>
                    </a:lnL>
                    <a:lnR w="12700" cmpd="sng">
                      <a:noFill/>
                    </a:lnR>
                    <a:lnT w="12700" cap="flat" cmpd="sng" algn="ctr">
                      <a:solidFill>
                        <a:schemeClr val="tx1"/>
                      </a:solid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576064">
                <a:tc vMerge="1">
                  <a:txBody>
                    <a:bodyPr vert="horz" wrap="square"/>
                    <a:lstStyle/>
                    <a:p>
                      <a:endParaRPr lang="en-US"/>
                    </a:p>
                  </a:txBody>
                  <a:tcPr/>
                </a:tc>
                <a:tc vMerge="1">
                  <a:txBody>
                    <a:bodyPr vert="horz" wrap="square"/>
                    <a:lstStyle/>
                    <a:p>
                      <a:endParaRPr 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网点</a:t>
                      </a:r>
                      <a:r>
                        <a:rPr lang="en-US" altLang="zh-CN" sz="1200" b="1" u="none" strike="noStrike" smtClean="0">
                          <a:solidFill>
                            <a:schemeClr val="accent2"/>
                          </a:solidFill>
                          <a:effectLst/>
                        </a:rPr>
                        <a:t>B02:</a:t>
                      </a:r>
                      <a:endParaRPr lang="zh-CN" altLang="en-US" sz="1200" b="0" i="0" u="none" strike="noStrike" smtClean="0">
                        <a:solidFill>
                          <a:srgbClr val="000000"/>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indent="0" algn="l" fontAlgn="ctr"/>
                      <a:r>
                        <a:rPr lang="zh-CN" altLang="en-US" sz="1200" b="0" i="0" u="none" strike="noStrike" smtClean="0">
                          <a:solidFill>
                            <a:srgbClr val="000000"/>
                          </a:solidFill>
                          <a:effectLst/>
                          <a:latin typeface="+mn-ea"/>
                          <a:ea typeface="+mn-ea"/>
                        </a:rPr>
                        <a:t>网点转型效益评估体系</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服务转型办公室</a:t>
                      </a:r>
                      <a:endParaRPr lang="zh-CN" altLang="en-US" sz="1200" b="0" i="0" u="none" strike="noStrike">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构建转型评估体系及配套机制</a:t>
                      </a:r>
                    </a:p>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评估机制落实及定期评估</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no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576064">
                <a:tc vMerge="1">
                  <a:txBody>
                    <a:bodyPr vert="horz" wrap="square"/>
                    <a:lstStyle/>
                    <a:p>
                      <a:pPr algn="r" fontAlgn="ct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vMerge="1">
                  <a:txBody>
                    <a:bodyPr vert="horz" wrap="square"/>
                    <a:lstStyle/>
                    <a:p>
                      <a:pPr marL="85725" indent="0" algn="l" fontAlgn="ct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网点</a:t>
                      </a:r>
                      <a:r>
                        <a:rPr lang="en-US" altLang="zh-CN" sz="1200" b="1" u="none" strike="noStrike" smtClean="0">
                          <a:solidFill>
                            <a:schemeClr val="accent2"/>
                          </a:solidFill>
                          <a:effectLst/>
                        </a:rPr>
                        <a:t>B03:</a:t>
                      </a:r>
                      <a:endParaRPr lang="zh-CN" altLang="en-US" sz="1200" b="0" i="0" u="none" strike="noStrike" smtClean="0">
                        <a:solidFill>
                          <a:srgbClr val="000000"/>
                        </a:solidFill>
                        <a:effectLst/>
                        <a:latin typeface="Arial" pitchFamily="34" charset="0"/>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indent="0" algn="l" fontAlgn="ctr"/>
                      <a:r>
                        <a:rPr lang="en-US" altLang="zh-CN" sz="1200" b="0" i="0" u="none" strike="noStrike" smtClean="0">
                          <a:solidFill>
                            <a:srgbClr val="000000"/>
                          </a:solidFill>
                          <a:effectLst/>
                          <a:latin typeface="+mn-ea"/>
                          <a:ea typeface="+mn-ea"/>
                        </a:rPr>
                        <a:t>O2O</a:t>
                      </a:r>
                      <a:r>
                        <a:rPr lang="zh-CN" altLang="en-US" sz="1200" b="0" i="0" u="none" strike="noStrike" smtClean="0">
                          <a:solidFill>
                            <a:srgbClr val="000000"/>
                          </a:solidFill>
                          <a:effectLst/>
                          <a:latin typeface="+mn-ea"/>
                          <a:ea typeface="+mn-ea"/>
                        </a:rPr>
                        <a:t>渠道协同与场景实施</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移动金融部</a:t>
                      </a:r>
                      <a:endParaRPr lang="zh-CN" altLang="en-US" sz="1200" b="0" i="0" u="none" strike="noStrike">
                        <a:solidFill>
                          <a:srgbClr val="000000"/>
                        </a:solidFill>
                        <a:effectLst/>
                        <a:latin typeface="Arial" pitchFamily="34" charset="0"/>
                      </a:endParaRP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85725" indent="0" algn="l" defTabSz="957816" rtl="0" eaLnBrk="1" fontAlgn="ctr" latinLnBrk="0" hangingPunct="1"/>
                      <a:r>
                        <a:rPr lang="en-US" altLang="zh-CN" sz="1200" b="0" i="0" u="none" strike="noStrike" kern="1200" smtClean="0">
                          <a:solidFill>
                            <a:srgbClr val="000000"/>
                          </a:solidFill>
                          <a:effectLst/>
                          <a:latin typeface="Arial" pitchFamily="34" charset="0"/>
                          <a:ea typeface="+mn-ea"/>
                          <a:cs typeface="+mn-cs"/>
                        </a:rPr>
                        <a:t>O2O</a:t>
                      </a:r>
                      <a:r>
                        <a:rPr lang="zh-CN" altLang="en-US" sz="1200" b="0" i="0" u="none" strike="noStrike" kern="1200" smtClean="0">
                          <a:solidFill>
                            <a:srgbClr val="000000"/>
                          </a:solidFill>
                          <a:effectLst/>
                          <a:latin typeface="Arial" pitchFamily="34" charset="0"/>
                          <a:ea typeface="+mn-ea"/>
                          <a:cs typeface="+mn-cs"/>
                        </a:rPr>
                        <a:t>模式下的业务办理流程再造及现有网点耗时业务流程优化</a:t>
                      </a:r>
                    </a:p>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制定匹与流程再造和优化配套制度与操作规程</a:t>
                      </a:r>
                    </a:p>
                  </a:txBody>
                  <a:tcPr marL="9525" marR="9525" marT="9525" marB="0">
                    <a:lnL w="12700" cmpd="sng">
                      <a:noFill/>
                    </a:lnL>
                    <a:lnR w="12700" cmpd="sng">
                      <a:noFill/>
                    </a:lnR>
                    <a:lnT w="12700" cap="flat" cmpd="sng" algn="ctr">
                      <a:noFill/>
                      <a:prstDash val="sysDash"/>
                      <a:round/>
                      <a:headEnd type="none" w="med" len="med"/>
                      <a:tailEnd type="none" w="med" len="med"/>
                    </a:lnT>
                    <a:lnB w="12700" cap="flat" cmpd="sng" algn="ctr">
                      <a:solidFill>
                        <a:schemeClr val="tx1"/>
                      </a:solidFill>
                      <a:prstDash val="sysDash"/>
                      <a:round/>
                      <a:headEnd type="none" w="med" len="med"/>
                      <a:tailEnd type="none" w="med" len="med"/>
                    </a:lnB>
                    <a:lnTlToBr w="12700" cmpd="sng">
                      <a:noFill/>
                      <a:prstDash val="solid"/>
                    </a:lnTlToBr>
                    <a:lnBlToTr w="12700" cmpd="sng">
                      <a:noFill/>
                      <a:prstDash val="solid"/>
                    </a:lnBlToTr>
                    <a:solidFill>
                      <a:schemeClr val="bg1"/>
                    </a:solidFill>
                  </a:tcPr>
                </a:tc>
              </a:tr>
              <a:tr h="639108">
                <a:tc rowSpan="3">
                  <a:txBody>
                    <a:bodyPr vert="horz" wrap="square"/>
                    <a:lstStyle/>
                    <a:p>
                      <a:pPr algn="r" fontAlgn="ctr"/>
                      <a:r>
                        <a:rPr lang="en-US" altLang="zh-CN" sz="1200" b="1" u="none" strike="noStrike" kern="1200" smtClean="0">
                          <a:solidFill>
                            <a:schemeClr val="accent2"/>
                          </a:solidFill>
                          <a:effectLst/>
                          <a:latin typeface="+mn-lt"/>
                          <a:ea typeface="+mn-ea"/>
                          <a:cs typeface="+mn-cs"/>
                        </a:rPr>
                        <a:t>C: </a:t>
                      </a:r>
                      <a:endParaRPr lang="en-US" sz="1200" b="1" u="none" strike="noStrike" kern="1200">
                        <a:solidFill>
                          <a:schemeClr val="accent2"/>
                        </a:solidFill>
                        <a:effectLst/>
                        <a:latin typeface="+mn-lt"/>
                        <a:ea typeface="+mn-ea"/>
                        <a:cs typeface="+mn-cs"/>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rowSpan="3">
                  <a:txBody>
                    <a:bodyPr vert="horz" wrap="square"/>
                    <a:lstStyle/>
                    <a:p>
                      <a:pPr marL="85725" indent="0" algn="l" fontAlgn="ctr"/>
                      <a:r>
                        <a:rPr lang="zh-CN" altLang="en-US" sz="1200" b="0" i="0" u="none" strike="noStrike" smtClean="0">
                          <a:solidFill>
                            <a:srgbClr val="000000"/>
                          </a:solidFill>
                          <a:effectLst/>
                          <a:latin typeface="+mn-ea"/>
                          <a:ea typeface="+mn-ea"/>
                        </a:rPr>
                        <a:t>网点转型</a:t>
                      </a:r>
                    </a:p>
                    <a:p>
                      <a:pPr marL="85725" indent="0" algn="l" fontAlgn="ctr"/>
                      <a:r>
                        <a:rPr lang="zh-CN" altLang="en-US" sz="1200" b="0" i="0" u="none" strike="noStrike" smtClean="0">
                          <a:solidFill>
                            <a:srgbClr val="000000"/>
                          </a:solidFill>
                          <a:effectLst/>
                          <a:latin typeface="+mn-ea"/>
                          <a:ea typeface="+mn-ea"/>
                        </a:rPr>
                        <a:t>规划实施</a:t>
                      </a: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网点</a:t>
                      </a:r>
                      <a:r>
                        <a:rPr lang="en-US" altLang="zh-CN" sz="1200" b="1" u="none" strike="noStrike" smtClean="0">
                          <a:solidFill>
                            <a:schemeClr val="accent2"/>
                          </a:solidFill>
                          <a:effectLst/>
                        </a:rPr>
                        <a:t>C01:</a:t>
                      </a:r>
                      <a:endParaRPr lang="zh-CN" altLang="en-US" sz="1200" b="0" i="0" u="none" strike="noStrike" smtClean="0">
                        <a:solidFill>
                          <a:srgbClr val="000000"/>
                        </a:solidFill>
                        <a:effectLst/>
                        <a:latin typeface="Arial" pitchFamily="34" charset="0"/>
                      </a:endParaRPr>
                    </a:p>
                  </a:txBody>
                  <a:tcPr marL="4345" marR="4345" marT="4345" marB="0">
                    <a:lnT w="12700" cap="flat" cmpd="sng" algn="ctr">
                      <a:solidFill>
                        <a:schemeClr val="tx1"/>
                      </a:solidFill>
                      <a:prstDash val="sysDash"/>
                      <a:round/>
                      <a:headEnd type="none" w="med" len="med"/>
                      <a:tailEnd type="none" w="med" len="med"/>
                    </a:lnT>
                    <a:solidFill>
                      <a:schemeClr val="bg1"/>
                    </a:solidFill>
                  </a:tcPr>
                </a:tc>
                <a:tc>
                  <a:txBody>
                    <a:bodyPr vert="horz" wrap="square"/>
                    <a:lstStyle/>
                    <a:p>
                      <a:pPr marL="0" indent="0" algn="l" fontAlgn="ctr"/>
                      <a:r>
                        <a:rPr lang="zh-CN" altLang="en-US" sz="1200" u="none" strike="noStrike" kern="1200" smtClean="0">
                          <a:solidFill>
                            <a:schemeClr val="dk1"/>
                          </a:solidFill>
                          <a:effectLst/>
                          <a:latin typeface="+mn-ea"/>
                          <a:ea typeface="+mn-ea"/>
                          <a:cs typeface="+mn-cs"/>
                        </a:rPr>
                        <a:t>低效网点关停并转</a:t>
                      </a: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solidFill>
                      <a:schemeClr val="bg1"/>
                    </a:solidFill>
                  </a:tcPr>
                </a:tc>
                <a:tc>
                  <a:txBody>
                    <a:bodyPr vert="horz" wrap="square"/>
                    <a:lstStyle/>
                    <a:p>
                      <a:pPr marL="85725" indent="0" algn="l" fontAlgn="ctr"/>
                      <a:r>
                        <a:rPr lang="en-US" altLang="zh-CN" sz="1200" b="0" i="0" u="none" strike="noStrike" smtClean="0">
                          <a:solidFill>
                            <a:srgbClr val="000000"/>
                          </a:solidFill>
                          <a:effectLst/>
                          <a:latin typeface="+mn-ea"/>
                          <a:ea typeface="+mn-ea"/>
                        </a:rPr>
                        <a:t>2016-2017</a:t>
                      </a:r>
                      <a:endParaRPr lang="zh-CN" altLang="en-US" sz="1200" b="0" i="0" u="none" strike="noStrike">
                        <a:solidFill>
                          <a:srgbClr val="000000"/>
                        </a:solidFill>
                        <a:effectLst/>
                        <a:latin typeface="+mn-ea"/>
                        <a:ea typeface="+mn-ea"/>
                      </a:endParaRPr>
                    </a:p>
                  </a:txBody>
                  <a:tcPr marL="4345" marR="4345" marT="4345" marB="0">
                    <a:lnT w="12700" cap="flat" cmpd="sng" algn="ctr">
                      <a:solidFill>
                        <a:schemeClr val="tx1"/>
                      </a:solidFill>
                      <a:prstDash val="sysDash"/>
                      <a:round/>
                      <a:headEnd type="none" w="med" len="med"/>
                      <a:tailEnd type="none" w="med" len="med"/>
                    </a:lnT>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服务转型办公室</a:t>
                      </a:r>
                      <a:endParaRPr lang="zh-CN" altLang="en-US" sz="1200" b="0" i="0" u="none" strike="noStrike">
                        <a:solidFill>
                          <a:srgbClr val="000000"/>
                        </a:solidFill>
                        <a:effectLst/>
                        <a:latin typeface="Arial" pitchFamily="34" charset="0"/>
                      </a:endParaRPr>
                    </a:p>
                  </a:txBody>
                  <a:tcPr marL="9525" marR="9525" marT="9525" marB="0">
                    <a:lnT w="12700" cap="flat" cmpd="sng" algn="ctr">
                      <a:solidFill>
                        <a:schemeClr val="tx1"/>
                      </a:solidFill>
                      <a:prstDash val="sysDash"/>
                      <a:round/>
                      <a:headEnd type="none" w="med" len="med"/>
                      <a:tailEnd type="none" w="med" len="med"/>
                    </a:lnT>
                    <a:solidFill>
                      <a:schemeClr val="bg1"/>
                    </a:solidFill>
                  </a:tcPr>
                </a:tc>
                <a:tc>
                  <a:txBody>
                    <a:bodyPr vert="horz" wrap="square"/>
                    <a:lstStyle/>
                    <a:p>
                      <a:pPr marL="85725" indent="0" algn="l" defTabSz="957816" rtl="0" eaLnBrk="1" fontAlgn="ctr" latinLnBrk="0" hangingPunct="1"/>
                      <a:r>
                        <a:rPr lang="zh-CN" altLang="en-US" sz="1200" u="none" strike="noStrike" kern="1200" smtClean="0">
                          <a:solidFill>
                            <a:schemeClr val="dk1"/>
                          </a:solidFill>
                          <a:effectLst/>
                          <a:latin typeface="+mn-ea"/>
                          <a:ea typeface="+mn-ea"/>
                          <a:cs typeface="+mn-cs"/>
                        </a:rPr>
                        <a:t>落实哈分机构撤并方案</a:t>
                      </a:r>
                      <a:endParaRPr lang="zh-CN" altLang="en-US" sz="1200" b="0" i="0" u="none" strike="noStrike" kern="1200">
                        <a:solidFill>
                          <a:srgbClr val="000000"/>
                        </a:solidFill>
                        <a:effectLst/>
                        <a:latin typeface="Arial" pitchFamily="34" charset="0"/>
                        <a:ea typeface="+mn-ea"/>
                        <a:cs typeface="+mn-cs"/>
                      </a:endParaRPr>
                    </a:p>
                  </a:txBody>
                  <a:tcPr marL="9525" marR="9525" marT="9525" marB="0">
                    <a:lnT w="12700" cap="flat" cmpd="sng" algn="ctr">
                      <a:solidFill>
                        <a:schemeClr val="tx1"/>
                      </a:solidFill>
                      <a:prstDash val="sysDash"/>
                      <a:round/>
                      <a:headEnd type="none" w="med" len="med"/>
                      <a:tailEnd type="none" w="med" len="med"/>
                    </a:lnT>
                    <a:solidFill>
                      <a:schemeClr val="bg1"/>
                    </a:solidFill>
                  </a:tcPr>
                </a:tc>
              </a:tr>
              <a:tr h="639108">
                <a:tc vMerge="1">
                  <a:txBody>
                    <a:bodyPr vert="horz" wrap="square"/>
                    <a:lstStyle/>
                    <a:p>
                      <a:endParaRPr lang="en-US"/>
                    </a:p>
                  </a:txBody>
                  <a:tcPr/>
                </a:tc>
                <a:tc vMerge="1">
                  <a:txBody>
                    <a:bodyPr vert="horz" wrap="square"/>
                    <a:lstStyle/>
                    <a:p>
                      <a:endParaRPr 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网点</a:t>
                      </a:r>
                      <a:r>
                        <a:rPr lang="en-US" altLang="zh-CN" sz="1200" b="1" u="none" strike="noStrike" smtClean="0">
                          <a:solidFill>
                            <a:schemeClr val="accent2"/>
                          </a:solidFill>
                          <a:effectLst/>
                        </a:rPr>
                        <a:t>C02:</a:t>
                      </a:r>
                      <a:endParaRPr lang="zh-CN" altLang="en-US" sz="1200" b="0" i="0" u="none" strike="noStrike" smtClean="0">
                        <a:solidFill>
                          <a:srgbClr val="000000"/>
                        </a:solidFill>
                        <a:effectLst/>
                        <a:latin typeface="Arial" pitchFamily="34" charset="0"/>
                      </a:endParaRPr>
                    </a:p>
                  </a:txBody>
                  <a:tcPr marL="4345" marR="4345" marT="4345" marB="0">
                    <a:solidFill>
                      <a:schemeClr val="bg1"/>
                    </a:solidFill>
                  </a:tcPr>
                </a:tc>
                <a:tc>
                  <a:txBody>
                    <a:bodyPr vert="horz" wrap="square"/>
                    <a:lstStyle/>
                    <a:p>
                      <a:pPr marL="0" indent="0" algn="l" fontAlgn="ctr"/>
                      <a:r>
                        <a:rPr lang="zh-CN" altLang="en-US" sz="1200" u="none" strike="noStrike" kern="1200" smtClean="0">
                          <a:solidFill>
                            <a:schemeClr val="dk1"/>
                          </a:solidFill>
                          <a:effectLst/>
                          <a:latin typeface="+mn-ea"/>
                          <a:ea typeface="+mn-ea"/>
                          <a:cs typeface="+mn-cs"/>
                        </a:rPr>
                        <a:t>新业态网点设计与建设</a:t>
                      </a:r>
                      <a:endParaRPr lang="zh-CN" altLang="en-US" sz="1200" b="0" i="0" u="none" strike="noStrike">
                        <a:solidFill>
                          <a:srgbClr val="000000"/>
                        </a:solidFill>
                        <a:effectLst/>
                        <a:latin typeface="+mn-ea"/>
                        <a:ea typeface="+mn-ea"/>
                      </a:endParaRPr>
                    </a:p>
                  </a:txBody>
                  <a:tcPr marL="4345" marR="4345" marT="4345" marB="0">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2018-2020</a:t>
                      </a:r>
                      <a:endParaRPr lang="zh-CN" altLang="en-US" sz="1200" b="0" i="0" u="none" strike="noStrike" smtClean="0">
                        <a:solidFill>
                          <a:srgbClr val="000000"/>
                        </a:solidFill>
                        <a:effectLst/>
                        <a:latin typeface="+mn-ea"/>
                        <a:ea typeface="+mn-ea"/>
                      </a:endParaRPr>
                    </a:p>
                  </a:txBody>
                  <a:tcPr marL="4345" marR="4345" marT="4345" marB="0">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服务转型办公室</a:t>
                      </a:r>
                      <a:endParaRPr lang="zh-CN" altLang="en-US" sz="1200" b="0" i="0" u="none" strike="noStrike">
                        <a:solidFill>
                          <a:srgbClr val="000000"/>
                        </a:solidFill>
                        <a:effectLst/>
                        <a:latin typeface="Arial" pitchFamily="34" charset="0"/>
                      </a:endParaRPr>
                    </a:p>
                  </a:txBody>
                  <a:tcPr marL="9525" marR="9525" marT="9525" marB="0">
                    <a:solidFill>
                      <a:schemeClr val="bg1"/>
                    </a:solidFill>
                  </a:tcPr>
                </a:tc>
                <a:tc>
                  <a:txBody>
                    <a:bodyPr vert="horz" wrap="square"/>
                    <a:lstStyle/>
                    <a:p>
                      <a:pPr marL="85725" indent="0" algn="l" defTabSz="957816" rtl="0" eaLnBrk="1" fontAlgn="ctr" latinLnBrk="0" hangingPunct="1"/>
                      <a:r>
                        <a:rPr lang="zh-CN" altLang="en-US" sz="1200" u="none" strike="noStrike" kern="1200" smtClean="0">
                          <a:solidFill>
                            <a:schemeClr val="dk1"/>
                          </a:solidFill>
                          <a:effectLst/>
                          <a:latin typeface="+mn-ea"/>
                          <a:ea typeface="+mn-ea"/>
                          <a:cs typeface="+mn-cs"/>
                        </a:rPr>
                        <a:t>个人消费类产品持续优化与创新，研发新型消费类信贷产品</a:t>
                      </a:r>
                    </a:p>
                    <a:p>
                      <a:pPr marL="85725" indent="0" algn="l" defTabSz="957816" rtl="0" eaLnBrk="1" fontAlgn="ctr" latinLnBrk="0" hangingPunct="1"/>
                      <a:r>
                        <a:rPr lang="zh-CN" altLang="en-US" sz="1200" u="none" strike="noStrike" kern="1200" smtClean="0">
                          <a:solidFill>
                            <a:schemeClr val="dk1"/>
                          </a:solidFill>
                          <a:effectLst/>
                          <a:latin typeface="+mn-ea"/>
                          <a:ea typeface="+mn-ea"/>
                          <a:cs typeface="+mn-cs"/>
                        </a:rPr>
                        <a:t>制定精准营销方案</a:t>
                      </a:r>
                      <a:endParaRPr lang="zh-CN" altLang="en-US" sz="1200" b="0" i="0" u="none" strike="noStrike" kern="1200">
                        <a:solidFill>
                          <a:srgbClr val="000000"/>
                        </a:solidFill>
                        <a:effectLst/>
                        <a:latin typeface="Arial" pitchFamily="34" charset="0"/>
                        <a:ea typeface="+mn-ea"/>
                        <a:cs typeface="+mn-cs"/>
                      </a:endParaRPr>
                    </a:p>
                  </a:txBody>
                  <a:tcPr marL="9525" marR="9525" marT="9525" marB="0">
                    <a:solidFill>
                      <a:schemeClr val="bg1"/>
                    </a:solidFill>
                  </a:tcPr>
                </a:tc>
              </a:tr>
              <a:tr h="657036">
                <a:tc vMerge="1">
                  <a:txBody>
                    <a:bodyPr vert="horz" wrap="square"/>
                    <a:lstStyle/>
                    <a:p>
                      <a:endParaRPr lang="en-US"/>
                    </a:p>
                  </a:txBody>
                  <a:tcPr/>
                </a:tc>
                <a:tc vMerge="1">
                  <a:txBody>
                    <a:bodyPr vert="horz" wrap="square"/>
                    <a:lstStyle/>
                    <a:p>
                      <a:endParaRPr lang="en-US"/>
                    </a:p>
                  </a:txBody>
                  <a:tcPr/>
                </a:tc>
                <a:tc>
                  <a:txBody>
                    <a:bodyPr vert="horz" wrap="square"/>
                    <a:lstStyle/>
                    <a:p>
                      <a:pPr marL="622300" marR="0" indent="-536575" algn="l" defTabSz="957816" rtl="0" eaLnBrk="1" fontAlgn="ctr" latinLnBrk="0" hangingPunct="1">
                        <a:lnSpc>
                          <a:spcPct val="100000"/>
                        </a:lnSpc>
                        <a:spcBef>
                          <a:spcPct val="0"/>
                        </a:spcBef>
                        <a:spcAft>
                          <a:spcPct val="0"/>
                        </a:spcAft>
                        <a:buClrTx/>
                        <a:buSzTx/>
                        <a:buFontTx/>
                        <a:buNone/>
                        <a:defRPr/>
                      </a:pPr>
                      <a:r>
                        <a:rPr lang="zh-CN" altLang="en-US" sz="1200" b="1" u="none" strike="noStrike" smtClean="0">
                          <a:solidFill>
                            <a:schemeClr val="accent2"/>
                          </a:solidFill>
                          <a:effectLst/>
                        </a:rPr>
                        <a:t>网点</a:t>
                      </a:r>
                      <a:r>
                        <a:rPr lang="en-US" altLang="zh-CN" sz="1200" b="1" u="none" strike="noStrike" smtClean="0">
                          <a:solidFill>
                            <a:schemeClr val="accent2"/>
                          </a:solidFill>
                          <a:effectLst/>
                        </a:rPr>
                        <a:t>C03:</a:t>
                      </a:r>
                      <a:endParaRPr lang="zh-CN" altLang="en-US" sz="1200" b="0" i="0" u="none" strike="noStrike" smtClean="0">
                        <a:solidFill>
                          <a:srgbClr val="000000"/>
                        </a:solidFill>
                        <a:effectLst/>
                        <a:latin typeface="Arial" pitchFamily="34" charset="0"/>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0" indent="0" algn="l" fontAlgn="ctr"/>
                      <a:r>
                        <a:rPr lang="zh-CN" altLang="en-US" sz="1200" smtClean="0">
                          <a:latin typeface="华文楷体" panose="02010600040101010101" pitchFamily="2" charset="-122"/>
                        </a:rPr>
                        <a:t>省内分行营业面积处置</a:t>
                      </a:r>
                      <a:endParaRPr lang="zh-CN" altLang="en-US" sz="1200" b="0" i="0" u="none" strike="noStrike">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marR="0" indent="0" algn="l" defTabSz="957816" rtl="0" eaLnBrk="1" fontAlgn="ctr" latinLnBrk="0" hangingPunct="1">
                        <a:lnSpc>
                          <a:spcPct val="100000"/>
                        </a:lnSpc>
                        <a:spcBef>
                          <a:spcPct val="0"/>
                        </a:spcBef>
                        <a:spcAft>
                          <a:spcPct val="0"/>
                        </a:spcAft>
                        <a:buClrTx/>
                        <a:buSzTx/>
                        <a:buFontTx/>
                        <a:buNone/>
                        <a:defRPr/>
                      </a:pPr>
                      <a:r>
                        <a:rPr lang="en-US" altLang="zh-CN" sz="1200" b="0" i="0" u="none" strike="noStrike" smtClean="0">
                          <a:solidFill>
                            <a:srgbClr val="000000"/>
                          </a:solidFill>
                          <a:effectLst/>
                          <a:latin typeface="+mn-ea"/>
                          <a:ea typeface="+mn-ea"/>
                        </a:rPr>
                        <a:t>2016-2017</a:t>
                      </a:r>
                      <a:endParaRPr lang="zh-CN" altLang="en-US" sz="1200" b="0" i="0" u="none" strike="noStrike" smtClean="0">
                        <a:solidFill>
                          <a:srgbClr val="000000"/>
                        </a:solidFill>
                        <a:effectLst/>
                        <a:latin typeface="+mn-ea"/>
                        <a:ea typeface="+mn-ea"/>
                      </a:endParaRPr>
                    </a:p>
                  </a:txBody>
                  <a:tcPr marL="4345" marR="4345" marT="434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fontAlgn="ctr"/>
                      <a:r>
                        <a:rPr lang="zh-CN" altLang="en-US" sz="1200" b="0" i="0" u="none" strike="noStrike" smtClean="0">
                          <a:solidFill>
                            <a:srgbClr val="000000"/>
                          </a:solidFill>
                          <a:effectLst/>
                          <a:latin typeface="Arial" pitchFamily="34" charset="0"/>
                        </a:rPr>
                        <a:t>服务转型办公室</a:t>
                      </a:r>
                      <a:endParaRPr lang="zh-CN" altLang="en-US" sz="1200" b="0" i="0" u="none" strike="noStrike">
                        <a:solidFill>
                          <a:srgbClr val="000000"/>
                        </a:solidFill>
                        <a:effectLst/>
                        <a:latin typeface="Arial" pitchFamily="34" charset="0"/>
                      </a:endParaRPr>
                    </a:p>
                  </a:txBody>
                  <a:tcPr marL="9525" marR="9525" marT="9525" marB="0">
                    <a:lnB w="12700" cap="flat" cmpd="sng" algn="ctr">
                      <a:solidFill>
                        <a:schemeClr val="tx1"/>
                      </a:solidFill>
                      <a:prstDash val="sysDash"/>
                      <a:round/>
                      <a:headEnd type="none" w="med" len="med"/>
                      <a:tailEnd type="none" w="med" len="med"/>
                    </a:lnB>
                    <a:solidFill>
                      <a:schemeClr val="bg1"/>
                    </a:solidFill>
                  </a:tcPr>
                </a:tc>
                <a:tc>
                  <a:txBody>
                    <a:bodyPr vert="horz" wrap="square"/>
                    <a:lstStyle/>
                    <a:p>
                      <a:pPr marL="85725" indent="0" algn="l" defTabSz="957816" rtl="0" eaLnBrk="1" fontAlgn="ctr" latinLnBrk="0" hangingPunct="1"/>
                      <a:r>
                        <a:rPr lang="zh-CN" altLang="en-US" sz="1200" b="0" i="0" u="none" strike="noStrike" kern="1200" smtClean="0">
                          <a:solidFill>
                            <a:srgbClr val="000000"/>
                          </a:solidFill>
                          <a:effectLst/>
                          <a:latin typeface="Arial" pitchFamily="34" charset="0"/>
                          <a:ea typeface="+mn-ea"/>
                          <a:cs typeface="+mn-cs"/>
                        </a:rPr>
                        <a:t>完成超标物业面积处置</a:t>
                      </a:r>
                      <a:endParaRPr lang="zh-CN" altLang="en-US" sz="1200" b="0" i="0" u="none" strike="noStrike" kern="1200">
                        <a:solidFill>
                          <a:srgbClr val="000000"/>
                        </a:solidFill>
                        <a:effectLst/>
                        <a:latin typeface="Arial" pitchFamily="34" charset="0"/>
                        <a:ea typeface="+mn-ea"/>
                        <a:cs typeface="+mn-cs"/>
                      </a:endParaRPr>
                    </a:p>
                  </a:txBody>
                  <a:tcPr marL="9525" marR="9525" marT="9525" marB="0">
                    <a:lnB w="12700" cap="flat" cmpd="sng" algn="ctr">
                      <a:solidFill>
                        <a:schemeClr val="tx1"/>
                      </a:solidFill>
                      <a:prstDash val="sysDash"/>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3677515806"/>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https://d.book118.com/565244313300011043</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puuvqdzZ.W0W9YF2H_CFD3Q"/>
</p:tagLst>
</file>

<file path=ppt/tags/tag3.xml><?xml version="1.0" encoding="utf-8"?>
<p:tagLst xmlns:p="http://schemas.openxmlformats.org/presentationml/2006/main">
  <p:tag name="THINKCELLSHAPEDONOTDELETE" val="phn5UyYX09UatLrFRxU85ng"/>
</p:tagLst>
</file>

<file path=ppt/tags/tag4.xml><?xml version="1.0" encoding="utf-8"?>
<p:tagLst xmlns:p="http://schemas.openxmlformats.org/presentationml/2006/main">
  <p:tag name="THINKCELLSHAPEDONOTDELETE" val="paGggupEn0kyD6ImFxv7pZQ"/>
</p:tagLst>
</file>

<file path=ppt/tags/tag5.xml><?xml version="1.0" encoding="utf-8"?>
<p:tagLst xmlns:p="http://schemas.openxmlformats.org/presentationml/2006/main">
  <p:tag name="THINKCELLSHAPEDONOTDELETE" val="thinkcellActiveDocDoNotDelete"/>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puuvqdzZ.W0W9YF2H_CFD3Q"/>
</p:tagLst>
</file>

<file path=ppt/tags/tag8.xml><?xml version="1.0" encoding="utf-8"?>
<p:tagLst xmlns:p="http://schemas.openxmlformats.org/presentationml/2006/main">
  <p:tag name="THINKCELLSHAPEDONOTDELETE" val="phn5UyYX09UatLrFRxU85ng"/>
</p:tagLst>
</file>

<file path=ppt/tags/tag9.xml><?xml version="1.0" encoding="utf-8"?>
<p:tagLst xmlns:p="http://schemas.openxmlformats.org/presentationml/2006/main">
  <p:tag name="THINKCELLSHAPEDONOTDELETE" val="paGggupEn0kyD6ImFxv7pZQ"/>
</p:tagLst>
</file>

<file path=ppt/tags/tag10.xml><?xml version="1.0" encoding="utf-8"?>
<p:tagLst xmlns:p="http://schemas.openxmlformats.org/presentationml/2006/main">
  <p:tag name="THINKCELLSHAPEDONOTDELETE" val="thinkcellActiveDocDoNotDelete"/>
</p:tagLst>
</file>

<file path=ppt/tags/tag11.xml><?xml version="1.0" encoding="utf-8"?>
<p:tagLst xmlns:p="http://schemas.openxmlformats.org/presentationml/2006/main">
  <p:tag name="THINKCELLSHAPEDONOTDELETE" val="thinkcellActiveDocDoNotDelete"/>
</p:tagLst>
</file>

<file path=ppt/tags/tag12.xml><?xml version="1.0" encoding="utf-8"?>
<p:tagLst xmlns:p="http://schemas.openxmlformats.org/presentationml/2006/main">
  <p:tag name="THINKCELLSHAPEDONOTDELETE" val="pvFq_27DtdEuULDYwZUs5Eg"/>
</p:tagLst>
</file>

<file path=ppt/tags/tag13.xml><?xml version="1.0" encoding="utf-8"?>
<p:tagLst xmlns:p="http://schemas.openxmlformats.org/presentationml/2006/main">
  <p:tag name="THINKCELLSHAPEDONOTDELETE" val="pd5wzEY6SMkyYbyRLDb_Zaw"/>
</p:tagLst>
</file>

<file path=ppt/tags/tag14.xml><?xml version="1.0" encoding="utf-8"?>
<p:tagLst xmlns:p="http://schemas.openxmlformats.org/presentationml/2006/main">
  <p:tag name="THINKCELLSHAPEDONOTDELETE" val="pSgxYDzvptkiHdi8jf.G5pQ"/>
</p:tagLst>
</file>

<file path=ppt/tags/tag15.xml><?xml version="1.0" encoding="utf-8"?>
<p:tagLst xmlns:p="http://schemas.openxmlformats.org/presentationml/2006/main">
  <p:tag name="THINKCELLSHAPEDONOTDELETE" val="pV.6f4TBRRUeZGu9X0q2Faw"/>
</p:tagLst>
</file>

<file path=ppt/tags/tag16.xml><?xml version="1.0" encoding="utf-8"?>
<p:tagLst xmlns:p="http://schemas.openxmlformats.org/presentationml/2006/main">
  <p:tag name="THINKCELLSHAPEDONOTDELETE" val="pkBap8bKq3EyGQNAb4JNXQA"/>
</p:tagLst>
</file>

<file path=ppt/tags/tag17.xml><?xml version="1.0" encoding="utf-8"?>
<p:tagLst xmlns:p="http://schemas.openxmlformats.org/presentationml/2006/main">
  <p:tag name="THINKCELLSHAPEDONOTDELETE" val="pZpOYLPXmDkGC_yooUiDZFQ"/>
</p:tagLst>
</file>

<file path=ppt/tags/tag18.xml><?xml version="1.0" encoding="utf-8"?>
<p:tagLst xmlns:p="http://schemas.openxmlformats.org/presentationml/2006/main">
  <p:tag name="THINKCELLSHAPEDONOTDELETE" val="pD5R0IfeeYUeM_bRC8lLi4g"/>
</p:tagLst>
</file>

<file path=ppt/tags/tag19.xml><?xml version="1.0" encoding="utf-8"?>
<p:tagLst xmlns:p="http://schemas.openxmlformats.org/presentationml/2006/main">
  <p:tag name="THINKCELLSHAPEDONOTDELETE" val="pGGDLaQhM.kamzX.T3Sb0ew"/>
</p:tagLst>
</file>

<file path=ppt/tags/tag20.xml><?xml version="1.0" encoding="utf-8"?>
<p:tagLst xmlns:p="http://schemas.openxmlformats.org/presentationml/2006/main">
  <p:tag name="THINKCELLSHAPEDONOTDELETE" val="pRSI0alvdvkmwX4Dr0NzjCA"/>
</p:tagLst>
</file>

<file path=ppt/tags/tag21.xml><?xml version="1.0" encoding="utf-8"?>
<p:tagLst xmlns:p="http://schemas.openxmlformats.org/presentationml/2006/main">
  <p:tag name="THINKCELLSHAPEDONOTDELETE" val="pok8CIPxNLkSoR3HaMGAbQA"/>
</p:tagLst>
</file>

<file path=ppt/tags/tag22.xml><?xml version="1.0" encoding="utf-8"?>
<p:tagLst xmlns:p="http://schemas.openxmlformats.org/presentationml/2006/main">
  <p:tag name="THINKCELLSHAPEDONOTDELETE" val="pROS_fZB_Z064LHZISGe3gg"/>
</p:tagLst>
</file>

<file path=ppt/tags/tag23.xml><?xml version="1.0" encoding="utf-8"?>
<p:tagLst xmlns:p="http://schemas.openxmlformats.org/presentationml/2006/main">
  <p:tag name="THINKCELLSHAPEDONOTDELETE" val="pV.6f4TBRRUeZGu9X0q2Faw"/>
</p:tagLst>
</file>

<file path=ppt/tags/tag24.xml><?xml version="1.0" encoding="utf-8"?>
<p:tagLst xmlns:p="http://schemas.openxmlformats.org/presentationml/2006/main">
  <p:tag name="THINKCELLSHAPEDONOTDELETE" val="pvFq_27DtdEuULDYwZUs5Eg"/>
</p:tagLst>
</file>

<file path=ppt/tags/tag25.xml><?xml version="1.0" encoding="utf-8"?>
<p:tagLst xmlns:p="http://schemas.openxmlformats.org/presentationml/2006/main">
  <p:tag name="THINKCELLSHAPEDONOTDELETE" val="pC8zTVPXrvUGeHkhyNUbp3w"/>
</p:tagLst>
</file>

<file path=ppt/tags/tag26.xml><?xml version="1.0" encoding="utf-8"?>
<p:tagLst xmlns:p="http://schemas.openxmlformats.org/presentationml/2006/main">
  <p:tag name="THINKCELLSHAPEDONOTDELETE" val="pvFq_27DtdEuULDYwZUs5Eg"/>
</p:tagLst>
</file>

<file path=ppt/tags/tag27.xml><?xml version="1.0" encoding="utf-8"?>
<p:tagLst xmlns:p="http://schemas.openxmlformats.org/presentationml/2006/main">
  <p:tag name="THINKCELLSHAPEDONOTDELETE" val="pC8zTVPXrvUGeHkhyNUbp3w"/>
</p:tagLst>
</file>

<file path=ppt/tags/tag28.xml><?xml version="1.0" encoding="utf-8"?>
<p:tagLst xmlns:p="http://schemas.openxmlformats.org/presentationml/2006/main">
  <p:tag name="THINKCELLSHAPEDONOTDELETE" val="thinkcellActiveDocDoNotDelete"/>
</p:tagLst>
</file>

<file path=ppt/tags/tag29.xml><?xml version="1.0" encoding="utf-8"?>
<p:tagLst xmlns:p="http://schemas.openxmlformats.org/presentationml/2006/main">
  <p:tag name="THINKCELLSHAPEDONOTDELETE" val="thinkcellActiveDocDoNotDelete"/>
</p:tagLst>
</file>

<file path=ppt/tags/tag30.xml><?xml version="1.0" encoding="utf-8"?>
<p:tagLst xmlns:p="http://schemas.openxmlformats.org/presentationml/2006/main">
  <p:tag name="THINKCELLSHAPEDONOTDELETE" val="thinkcellActiveDocDoNotDelete"/>
</p:tagLst>
</file>

<file path=ppt/tags/tag31.xml><?xml version="1.0" encoding="utf-8"?>
<p:tagLst xmlns:p="http://schemas.openxmlformats.org/presentationml/2006/main">
  <p:tag name="THINKCELLSHAPEDONOTDELETE" val="thinkcellActiveDocDoNotDelete"/>
</p:tagLst>
</file>

<file path=ppt/tags/tag32.xml><?xml version="1.0" encoding="utf-8"?>
<p:tagLst xmlns:p="http://schemas.openxmlformats.org/presentationml/2006/main">
  <p:tag name="THINKCELLSHAPEDONOTDELETE" val="thinkcellActiveDocDoNotDelete"/>
</p:tagLst>
</file>

<file path=ppt/tags/tag33.xml><?xml version="1.0" encoding="utf-8"?>
<p:tagLst xmlns:p="http://schemas.openxmlformats.org/presentationml/2006/main">
  <p:tag name="THINKCELLSHAPEDONOTDELETE" val="thinkcellActiveDocDoNotDelete"/>
</p:tagLst>
</file>

<file path=ppt/tags/tag34.xml><?xml version="1.0" encoding="utf-8"?>
<p:tagLst xmlns:p="http://schemas.openxmlformats.org/presentationml/2006/main">
  <p:tag name="THINKCELLSHAPEDONOTDELETE" val="thinkcellActiveDocDoNotDelete"/>
</p:tagLst>
</file>

<file path=ppt/tags/tag35.xml><?xml version="1.0" encoding="utf-8"?>
<p:tagLst xmlns:p="http://schemas.openxmlformats.org/presentationml/2006/main">
  <p:tag name="THINKCELLSHAPEDONOTDELETE" val="thinkcellActiveDocDoNotDelete"/>
</p:tagLst>
</file>

<file path=ppt/tags/tag36.xml><?xml version="1.0" encoding="utf-8"?>
<p:tagLst xmlns:p="http://schemas.openxmlformats.org/presentationml/2006/main">
  <p:tag name="THINKCELLSHAPEDONOTDELETE" val="thinkcellActiveDocDoNotDelete"/>
</p:tagLst>
</file>

<file path=ppt/tags/tag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0_S&amp;O">
  <a:themeElements>
    <a:clrScheme name="Deloitte new">
      <a:dk1>
        <a:srgbClr val="000000"/>
      </a:dk1>
      <a:lt1>
        <a:srgbClr val="FFFFFF"/>
      </a:lt1>
      <a:dk2>
        <a:srgbClr val="002776"/>
      </a:dk2>
      <a:lt2>
        <a:srgbClr val="FFFFFF"/>
      </a:lt2>
      <a:accent1>
        <a:srgbClr val="00A1DE"/>
      </a:accent1>
      <a:accent2>
        <a:srgbClr val="92D400"/>
      </a:accent2>
      <a:accent3>
        <a:srgbClr val="72C7E7"/>
      </a:accent3>
      <a:accent4>
        <a:srgbClr val="3C8A2E"/>
      </a:accent4>
      <a:accent5>
        <a:srgbClr val="002776"/>
      </a:accent5>
      <a:accent6>
        <a:srgbClr val="C9DD03"/>
      </a:accent6>
      <a:hlink>
        <a:srgbClr val="00A1DE"/>
      </a:hlink>
      <a:folHlink>
        <a:srgbClr val="72C7E7"/>
      </a:folHlink>
    </a:clrScheme>
    <a:fontScheme name="S&amp;O">
      <a:majorFont>
        <a:latin typeface="Verdana"/>
        <a:ea typeface="华文楷体"/>
        <a:cs typeface="Arial Unicode MS"/>
      </a:majorFont>
      <a:minorFont>
        <a:latin typeface="Verdana"/>
        <a:ea typeface="华文楷体"/>
        <a:cs typeface="Arial Unicode M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amp;O 1">
        <a:dk1>
          <a:srgbClr val="000000"/>
        </a:dk1>
        <a:lt1>
          <a:srgbClr val="FFFFFF"/>
        </a:lt1>
        <a:dk2>
          <a:srgbClr val="CC2D30"/>
        </a:dk2>
        <a:lt2>
          <a:srgbClr val="969696"/>
        </a:lt2>
        <a:accent1>
          <a:srgbClr val="8096B3"/>
        </a:accent1>
        <a:accent2>
          <a:srgbClr val="527967"/>
        </a:accent2>
        <a:accent3>
          <a:srgbClr val="FFFFFF"/>
        </a:accent3>
        <a:accent4>
          <a:srgbClr val="000000"/>
        </a:accent4>
        <a:accent5>
          <a:srgbClr val="C0C9D6"/>
        </a:accent5>
        <a:accent6>
          <a:srgbClr val="496D5D"/>
        </a:accent6>
        <a:hlink>
          <a:srgbClr val="755646"/>
        </a:hlink>
        <a:folHlink>
          <a:srgbClr val="E0DDBC"/>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20</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20</vt:i4>
      </vt:variant>
    </vt:vector>
  </HeadingPairs>
  <TitlesOfParts>
    <vt:vector baseType="lpstr" size="31">
      <vt:lpstr>Arial</vt:lpstr>
      <vt:lpstr>Calibri</vt:lpstr>
      <vt:lpstr>Verdana</vt:lpstr>
      <vt:lpstr>华文楷体</vt:lpstr>
      <vt:lpstr>Arial Unicode MS</vt:lpstr>
      <vt:lpstr>宋体</vt:lpstr>
      <vt:lpstr>Wingdings</vt:lpstr>
      <vt:lpstr>Wingdings 2</vt:lpstr>
      <vt:lpstr>Times New Roman</vt:lpstr>
      <vt:lpstr>Monotype Sorts</vt:lpstr>
      <vt:lpstr>Office Theme</vt:lpstr>
      <vt:lpstr>PowerPoint Presentation</vt:lpstr>
      <vt:lpstr>目录</vt:lpstr>
      <vt:lpstr>为了推动整体战略落地，项目组通过和各业务部门沟通协商，形成战略实施规划报告，包含4大核心业务条线2016-2020年战略举措和实施蓝图</vt:lpstr>
      <vt:lpstr>目录</vt:lpstr>
      <vt:lpstr>办公室共形成3大一级战略举措和10个二级战略战略举措</vt:lpstr>
      <vt:lpstr>战略实施蓝图—办公室部</vt:lpstr>
      <vt:lpstr>人力资源共形成7大一级战略举措和14个二级战略战略举措（1/2）</vt:lpstr>
      <vt:lpstr>人力资源共形成7大一级战略举措和14个二级战略战略举措（2/2）</vt:lpstr>
      <vt:lpstr>战略实施蓝图—人力资源部</vt:lpstr>
      <vt:lpstr>资产负债部共形成6大一级战略举措和12个二级战略战略举措（1/2）</vt:lpstr>
      <vt:lpstr>资产负债部共形成6大一级战略举措和12个二级战略战略举措（2/2）</vt:lpstr>
      <vt:lpstr>战略实施蓝图—资产负债部</vt:lpstr>
      <vt:lpstr>财务会计部共形成4大一级战略举措和12个二级战略战略举措</vt:lpstr>
      <vt:lpstr>战略实施蓝图—财务会计部</vt:lpstr>
      <vt:lpstr>安全保卫部共形成1大一级战略举措和4个二级战略战略举措</vt:lpstr>
      <vt:lpstr>战略实施蓝图—安全保卫部</vt:lpstr>
      <vt:lpstr>战略发展部共形成3大一级战略举措和6个二级战略战略举措</vt:lpstr>
      <vt:lpstr>战略实施蓝图—战略发展部</vt:lpstr>
      <vt:lpstr>战略发展部（服务转型办公室）共形成3大一级战略举措和7个二级战略战略举措</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2024-09-05T18:11:31.564</cp:lastPrinted>
  <dcterms:created xsi:type="dcterms:W3CDTF">2024-09-05T10:11:31Z</dcterms:created>
  <dcterms:modified xsi:type="dcterms:W3CDTF">2024-09-05T10:11:34Z</dcterms:modified>
</cp:coreProperties>
</file>