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42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A22F49-2AD8-4625-B5F0-4CC32B4E3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D9D20F-5375-4197-92E5-F415F6097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555618-F52C-451B-B1A4-55EEA58B5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C99CFC-2C44-47A3-9B39-81EB22707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C545D1-CC6C-4169-94FB-61A5FF54B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AD725E-1AB1-4740-8ED7-3AF9F7974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A5FE31-66C1-4E04-BB5C-DC0C26B41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2081BC-21BB-4FD3-BF2D-F95964243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28ABAC-5552-4FE9-A3FE-24D8F0A70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407619-8425-4145-AA0B-CDDCACDBE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83C48A-83E0-41FD-982D-F6B72D2A7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image" Target="file:///D:\qq&#25991;&#20214;\712321467\Image\C2C\Image2\%7b75232B38-A165-1FB7-499C-2E1C792CACB5%7d.png" TargetMode="External" /><Relationship Id="rId18" Type="http://schemas.openxmlformats.org/officeDocument/2006/relationships/image" Target="../media/image1.png" /><Relationship Id="rId19" Type="http://schemas.openxmlformats.org/officeDocument/2006/relationships/tags" Target="../tags/tag6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8" r:link="rId1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70.xml" /><Relationship Id="rId2" Type="http://schemas.openxmlformats.org/officeDocument/2006/relationships/image" Target="../media/image2.jpeg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2" Type="http://schemas.openxmlformats.org/officeDocument/2006/relationships/image" Target="../media/image2.jpeg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87.xml" /><Relationship Id="rId2" Type="http://schemas.openxmlformats.org/officeDocument/2006/relationships/image" Target="../media/image2.jpeg" /><Relationship Id="rId3" Type="http://schemas.openxmlformats.org/officeDocument/2006/relationships/tags" Target="../tags/tag81.xml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tags" Target="../tags/tag84.xml" /><Relationship Id="rId7" Type="http://schemas.openxmlformats.org/officeDocument/2006/relationships/tags" Target="../tags/tag85.xml" /><Relationship Id="rId8" Type="http://schemas.openxmlformats.org/officeDocument/2006/relationships/image" Target="../media/image3.jpeg" /><Relationship Id="rId9" Type="http://schemas.openxmlformats.org/officeDocument/2006/relationships/tags" Target="../tags/tag8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2" Type="http://schemas.openxmlformats.org/officeDocument/2006/relationships/image" Target="../media/image2.jpeg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04.xml" /><Relationship Id="rId2" Type="http://schemas.openxmlformats.org/officeDocument/2006/relationships/image" Target="../media/image2.jpeg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12.xml" /><Relationship Id="rId2" Type="http://schemas.openxmlformats.org/officeDocument/2006/relationships/image" Target="../media/image2.jpeg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4.png" /><Relationship Id="rId11" Type="http://schemas.openxmlformats.org/officeDocument/2006/relationships/tags" Target="../tags/tag120.xml" /><Relationship Id="rId2" Type="http://schemas.openxmlformats.org/officeDocument/2006/relationships/image" Target="../media/image2.jpeg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30310033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" y="7620"/>
            <a:ext cx="12192000" cy="6850380"/>
          </a:xfrm>
          <a:prstGeom prst="rect">
            <a:avLst/>
          </a:prstGeom>
        </p:spPr>
      </p:pic>
      <p:sp>
        <p:nvSpPr>
          <p:cNvPr id="4" name="矩形 3" title=""/>
          <p:cNvSpPr/>
          <p:nvPr/>
        </p:nvSpPr>
        <p:spPr>
          <a:xfrm>
            <a:off x="-107950" y="-67945"/>
            <a:ext cx="12590145" cy="6958330"/>
          </a:xfrm>
          <a:prstGeom prst="rect">
            <a:avLst/>
          </a:prstGeom>
          <a:solidFill>
            <a:schemeClr val="tx1">
              <a:lumMod val="75000"/>
              <a:lumOff val="25000"/>
              <a:alpha val="94000"/>
            </a:schemeClr>
          </a:solidFill>
          <a:ln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 title=""/>
          <p:cNvSpPr/>
          <p:nvPr/>
        </p:nvSpPr>
        <p:spPr>
          <a:xfrm>
            <a:off x="-1392555" y="1460500"/>
            <a:ext cx="4543425" cy="4243070"/>
          </a:xfrm>
          <a:prstGeom prst="ellipse">
            <a:avLst/>
          </a:prstGeom>
          <a:noFill/>
          <a:ln>
            <a:gradFill>
              <a:gsLst>
                <a:gs pos="100000">
                  <a:schemeClr val="accent1">
                    <a:lumMod val="40000"/>
                    <a:lumOff val="60000"/>
                    <a:alpha val="50000"/>
                  </a:schemeClr>
                </a:gs>
                <a:gs pos="42000">
                  <a:schemeClr val="accent3">
                    <a:lumMod val="5000"/>
                    <a:lumOff val="95000"/>
                    <a:alpha val="0"/>
                  </a:schemeClr>
                </a:gs>
              </a:gsLst>
              <a:path path="circle">
                <a:fillToRect t="100000" r="100000"/>
              </a:path>
              <a:tileRect l="-100000" b="-100000"/>
            </a:gra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 title=""/>
          <p:cNvSpPr txBox="1"/>
          <p:nvPr/>
        </p:nvSpPr>
        <p:spPr>
          <a:xfrm>
            <a:off x="3397250" y="1692910"/>
            <a:ext cx="8500745" cy="235521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 spc="200">
                <a:solidFill>
                  <a:schemeClr val="bg1"/>
                </a:solidFill>
                <a:uFillTx/>
                <a:latin typeface="Arial" pitchFamily="34" charset="0"/>
                <a:ea typeface="汉仪乐喵体W" pitchFamily="18" charset="-122"/>
                <a:cs typeface="+mj-cs"/>
                <a:sym typeface="+mn-ea"/>
              </a:rPr>
              <a:t>第二章 第一节</a:t>
            </a:r>
            <a:br>
              <a:rPr lang="zh-CN" altLang="en-US" sz="7200" spc="200">
                <a:latin typeface="Arial" pitchFamily="34" charset="0"/>
                <a:ea typeface="汉仪乐喵体W" pitchFamily="18" charset="-122"/>
                <a:cs typeface="+mj-cs"/>
                <a:sym typeface="+mn-ea"/>
              </a:rPr>
            </a:br>
            <a:r>
              <a:rPr lang="zh-CN" altLang="en-US" sz="7200" baseline="-25000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疏理内容 规划报告</a:t>
            </a:r>
            <a:endParaRPr lang="zh-CN" altLang="en-US" sz="7200" baseline="-25000" smtClean="0">
              <a:solidFill>
                <a:schemeClr val="tx1"/>
              </a:solidFill>
              <a:latin typeface="华文楷体" panose="02010600040101010101" pitchFamily="2" charset="-122"/>
              <a:ea typeface="华文楷体" panose="02010600040101010101" pitchFamily="2" charset="-122"/>
              <a:sym typeface="+mn-ea"/>
            </a:endParaRPr>
          </a:p>
          <a:p>
            <a:pPr algn="ctr"/>
            <a:endParaRPr kumimoji="0" lang="zh-CN" altLang="en-US" sz="7200" b="1" i="0" u="none" strike="noStrike" kern="1200" cap="none" spc="200" normalizeH="0" baseline="0" noProof="1">
              <a:solidFill>
                <a:schemeClr val="bg1"/>
              </a:solidFill>
              <a:uFillTx/>
              <a:latin typeface="Arial" pitchFamily="34" charset="0"/>
              <a:ea typeface="汉仪乐喵体W" pitchFamily="18" charset="-122"/>
              <a:cs typeface="+mj-cs"/>
            </a:endParaRPr>
          </a:p>
          <a:p>
            <a:endParaRPr kumimoji="0" lang="zh-CN" altLang="en-US" sz="7200" b="1" i="0" u="none" strike="noStrike" kern="1200" cap="none" spc="200" normalizeH="0" baseline="0" noProof="1">
              <a:solidFill>
                <a:schemeClr val="bg1"/>
              </a:solidFill>
              <a:uFillTx/>
              <a:latin typeface="Arial" pitchFamily="34" charset="0"/>
              <a:ea typeface="汉仪乐喵体W" pitchFamily="18" charset="-122"/>
              <a:cs typeface="+mj-cs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3"/>
            </p:custDataLst>
          </p:nvPr>
        </p:nvSpPr>
        <p:spPr>
          <a:xfrm>
            <a:off x="2160000" y="4140000"/>
            <a:ext cx="13150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课堂活动</a:t>
            </a:r>
            <a:r>
              <a:rPr lang="en-US" altLang="zh-CN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●</a:t>
            </a:r>
            <a:endParaRPr lang="zh-CN" altLang="en-US">
              <a:solidFill>
                <a:schemeClr val="bg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4"/>
            </p:custDataLst>
          </p:nvPr>
        </p:nvSpPr>
        <p:spPr>
          <a:xfrm>
            <a:off x="1836000" y="4680000"/>
            <a:ext cx="13150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    </a:t>
            </a:r>
            <a:r>
              <a:rPr lang="zh-CN" altLang="en-US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总</a:t>
            </a:r>
            <a:r>
              <a:rPr lang="en-US" altLang="zh-CN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 </a:t>
            </a:r>
            <a:r>
              <a:rPr lang="zh-CN" altLang="en-US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结</a:t>
            </a:r>
            <a:r>
              <a:rPr lang="en-US" altLang="zh-CN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●</a:t>
            </a:r>
            <a:endParaRPr lang="zh-CN" altLang="en-US">
              <a:solidFill>
                <a:schemeClr val="bg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8" name="文本框 7" title=""/>
          <p:cNvSpPr txBox="1"/>
          <p:nvPr>
            <p:custDataLst>
              <p:tags r:id="rId5"/>
            </p:custDataLst>
          </p:nvPr>
        </p:nvSpPr>
        <p:spPr>
          <a:xfrm>
            <a:off x="1188000" y="5220000"/>
            <a:ext cx="13150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课后作业</a:t>
            </a:r>
            <a:r>
              <a:rPr lang="en-US" altLang="zh-CN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●</a:t>
            </a:r>
            <a:endParaRPr lang="zh-CN" altLang="en-US">
              <a:solidFill>
                <a:schemeClr val="bg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6"/>
            </p:custDataLst>
          </p:nvPr>
        </p:nvSpPr>
        <p:spPr>
          <a:xfrm>
            <a:off x="2268000" y="3060635"/>
            <a:ext cx="13150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rgbClr val="D7BA5B"/>
                </a:solidFill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学习目标</a:t>
            </a:r>
            <a:r>
              <a:rPr lang="zh-CN" altLang="en-US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●</a:t>
            </a:r>
            <a:endParaRPr lang="zh-CN" altLang="en-US">
              <a:solidFill>
                <a:schemeClr val="bg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" name="文本框 9" title=""/>
          <p:cNvSpPr txBox="1"/>
          <p:nvPr>
            <p:custDataLst>
              <p:tags r:id="rId7"/>
            </p:custDataLst>
          </p:nvPr>
        </p:nvSpPr>
        <p:spPr>
          <a:xfrm>
            <a:off x="2304635" y="3600635"/>
            <a:ext cx="13150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课堂导入</a:t>
            </a:r>
            <a:r>
              <a:rPr lang="en-US" altLang="zh-CN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●</a:t>
            </a:r>
            <a:endParaRPr lang="zh-CN" altLang="en-US">
              <a:solidFill>
                <a:schemeClr val="bg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1" name="椭圆 10" title=""/>
          <p:cNvSpPr/>
          <p:nvPr>
            <p:custDataLst>
              <p:tags r:id="rId8"/>
            </p:custDataLst>
          </p:nvPr>
        </p:nvSpPr>
        <p:spPr>
          <a:xfrm>
            <a:off x="184150" y="2583815"/>
            <a:ext cx="1676400" cy="1600200"/>
          </a:xfrm>
          <a:prstGeom prst="ellipse">
            <a:avLst/>
          </a:prstGeom>
          <a:gradFill>
            <a:gsLst>
              <a:gs pos="6000">
                <a:schemeClr val="accent2">
                  <a:lumMod val="20000"/>
                  <a:lumOff val="80000"/>
                </a:schemeClr>
              </a:gs>
              <a:gs pos="95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 title=""/>
          <p:cNvSpPr txBox="1"/>
          <p:nvPr>
            <p:custDataLst>
              <p:tags r:id="rId9"/>
            </p:custDataLst>
          </p:nvPr>
        </p:nvSpPr>
        <p:spPr>
          <a:xfrm>
            <a:off x="-107950" y="3189605"/>
            <a:ext cx="2304415" cy="410845"/>
          </a:xfrm>
          <a:prstGeom prst="rect">
            <a:avLst/>
          </a:prstGeom>
          <a:noFill/>
          <a:effectLst>
            <a:innerShdw blurRad="63500" dist="50800">
              <a:schemeClr val="bg1">
                <a:alpha val="100000"/>
              </a:schemeClr>
            </a:innerShdw>
            <a:reflection blurRad="6350" stA="50000" endA="300" endPos="55000" dir="5400000" sy="-100000" algn="bl" rotWithShape="0"/>
            <a:softEdge rad="317500"/>
          </a:effectLst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baseline="-25000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梳理内容规划报告</a:t>
            </a:r>
            <a:endParaRPr lang="zh-CN" altLang="en-US" sz="3200" b="1" baseline="-25000" smtClean="0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  <a:sym typeface="+mn-ea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" y="7620"/>
            <a:ext cx="12192000" cy="6850380"/>
          </a:xfrm>
          <a:prstGeom prst="rect">
            <a:avLst/>
          </a:prstGeom>
        </p:spPr>
      </p:pic>
      <p:sp>
        <p:nvSpPr>
          <p:cNvPr id="4" name="矩形 3" title=""/>
          <p:cNvSpPr/>
          <p:nvPr/>
        </p:nvSpPr>
        <p:spPr>
          <a:xfrm>
            <a:off x="-107950" y="0"/>
            <a:ext cx="12590145" cy="6958330"/>
          </a:xfrm>
          <a:prstGeom prst="rect">
            <a:avLst/>
          </a:prstGeom>
          <a:solidFill>
            <a:schemeClr val="tx1">
              <a:lumMod val="75000"/>
              <a:lumOff val="25000"/>
              <a:alpha val="94000"/>
            </a:schemeClr>
          </a:solidFill>
          <a:ln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 title=""/>
          <p:cNvSpPr/>
          <p:nvPr/>
        </p:nvSpPr>
        <p:spPr>
          <a:xfrm>
            <a:off x="-1392555" y="1460500"/>
            <a:ext cx="4543425" cy="4243070"/>
          </a:xfrm>
          <a:prstGeom prst="ellipse">
            <a:avLst/>
          </a:prstGeom>
          <a:noFill/>
          <a:ln>
            <a:gradFill>
              <a:gsLst>
                <a:gs pos="100000">
                  <a:schemeClr val="accent1">
                    <a:lumMod val="40000"/>
                    <a:lumOff val="60000"/>
                    <a:alpha val="50000"/>
                  </a:schemeClr>
                </a:gs>
                <a:gs pos="42000">
                  <a:schemeClr val="accent3">
                    <a:lumMod val="5000"/>
                    <a:lumOff val="95000"/>
                    <a:alpha val="0"/>
                  </a:schemeClr>
                </a:gs>
              </a:gsLst>
              <a:path path="circle">
                <a:fillToRect t="100000" r="100000"/>
              </a:path>
              <a:tileRect l="-100000" b="-100000"/>
            </a:gra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文本框 2" title=""/>
          <p:cNvSpPr txBox="1"/>
          <p:nvPr/>
        </p:nvSpPr>
        <p:spPr>
          <a:xfrm>
            <a:off x="3799205" y="1997075"/>
            <a:ext cx="8265795" cy="181483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en-US" altLang="zh-CN" sz="2800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</a:rPr>
              <a:t>1</a:t>
            </a:r>
            <a:r>
              <a:rPr lang="zh-CN" altLang="en-US" sz="2800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</a:rPr>
              <a:t>、</a:t>
            </a:r>
            <a:r>
              <a:rPr lang="zh-CN" altLang="en-US" sz="2800">
                <a:solidFill>
                  <a:schemeClr val="bg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了解研究性学习的方法</a:t>
            </a:r>
            <a:endParaRPr lang="zh-CN" altLang="en-US" sz="2800" smtClean="0">
              <a:solidFill>
                <a:schemeClr val="bg1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>
              <a:lnSpc>
                <a:spcPct val="200000"/>
              </a:lnSpc>
            </a:pPr>
            <a:r>
              <a:rPr lang="zh-CN" altLang="en-US" sz="2800" smtClean="0">
                <a:solidFill>
                  <a:schemeClr val="bg1"/>
                </a:solidFill>
                <a:latin typeface="造字工房悦黑演示版常规体" pitchFamily="50" charset="-122"/>
                <a:ea typeface="造字工房悦黑演示版常规体" pitchFamily="50" charset="-122"/>
              </a:rPr>
              <a:t>2、</a:t>
            </a:r>
            <a:r>
              <a:rPr lang="zh-CN" altLang="en-US" sz="2800">
                <a:solidFill>
                  <a:schemeClr val="bg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掌握多媒体演示文稿的规划设计方法</a:t>
            </a:r>
            <a:endParaRPr lang="zh-CN" altLang="en-US" sz="2800" smtClean="0">
              <a:ln>
                <a:noFill/>
              </a:ln>
              <a:solidFill>
                <a:schemeClr val="bg1"/>
              </a:solidFill>
              <a:effectLst/>
              <a:uFillTx/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cxnSp>
        <p:nvCxnSpPr>
          <p:cNvPr id="15" name="直接连接符 14" title=""/>
          <p:cNvCxnSpPr/>
          <p:nvPr>
            <p:custDataLst>
              <p:tags r:id="rId3"/>
            </p:custDataLst>
          </p:nvPr>
        </p:nvCxnSpPr>
        <p:spPr>
          <a:xfrm flipV="1">
            <a:off x="2903220" y="1109028"/>
            <a:ext cx="3203575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文本框 15" title=""/>
          <p:cNvSpPr txBox="1"/>
          <p:nvPr>
            <p:custDataLst>
              <p:tags r:id="rId4"/>
            </p:custDataLst>
          </p:nvPr>
        </p:nvSpPr>
        <p:spPr>
          <a:xfrm>
            <a:off x="3060383" y="525145"/>
            <a:ext cx="2276475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AE9CB"/>
                </a:solidFill>
                <a:latin typeface="Arial" pitchFamily="34" charset="0"/>
                <a:ea typeface="宋体" panose="02010600030101010101" pitchFamily="2" charset="-122"/>
              </a:rPr>
              <a:t>学习目标</a:t>
            </a:r>
            <a:endParaRPr lang="zh-CN" altLang="en-US" sz="3200" b="1">
              <a:solidFill>
                <a:srgbClr val="FAE9CB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7" name="椭圆 16" title=""/>
          <p:cNvSpPr/>
          <p:nvPr>
            <p:custDataLst>
              <p:tags r:id="rId5"/>
            </p:custDataLst>
          </p:nvPr>
        </p:nvSpPr>
        <p:spPr>
          <a:xfrm>
            <a:off x="184150" y="2583815"/>
            <a:ext cx="1676400" cy="1600200"/>
          </a:xfrm>
          <a:prstGeom prst="ellipse">
            <a:avLst/>
          </a:prstGeom>
          <a:gradFill>
            <a:gsLst>
              <a:gs pos="6000">
                <a:schemeClr val="accent2">
                  <a:lumMod val="20000"/>
                  <a:lumOff val="80000"/>
                </a:schemeClr>
              </a:gs>
              <a:gs pos="95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 title=""/>
          <p:cNvSpPr txBox="1"/>
          <p:nvPr>
            <p:custDataLst>
              <p:tags r:id="rId6"/>
            </p:custDataLst>
          </p:nvPr>
        </p:nvSpPr>
        <p:spPr>
          <a:xfrm>
            <a:off x="2160000" y="4140000"/>
            <a:ext cx="13150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课堂活动</a:t>
            </a:r>
            <a:r>
              <a:rPr lang="en-US" altLang="zh-CN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●</a:t>
            </a:r>
            <a:endParaRPr lang="zh-CN" altLang="en-US">
              <a:solidFill>
                <a:schemeClr val="bg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1" name="文本框 20" title=""/>
          <p:cNvSpPr txBox="1"/>
          <p:nvPr>
            <p:custDataLst>
              <p:tags r:id="rId7"/>
            </p:custDataLst>
          </p:nvPr>
        </p:nvSpPr>
        <p:spPr>
          <a:xfrm>
            <a:off x="1836000" y="4680000"/>
            <a:ext cx="13150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     </a:t>
            </a:r>
            <a:r>
              <a:rPr lang="zh-CN" altLang="en-US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总</a:t>
            </a:r>
            <a:r>
              <a:rPr lang="en-US" altLang="zh-CN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结</a:t>
            </a:r>
            <a:r>
              <a:rPr lang="en-US" altLang="zh-CN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●</a:t>
            </a:r>
            <a:endParaRPr lang="zh-CN" altLang="en-US">
              <a:solidFill>
                <a:schemeClr val="bg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2" name="文本框 21" title=""/>
          <p:cNvSpPr txBox="1"/>
          <p:nvPr>
            <p:custDataLst>
              <p:tags r:id="rId8"/>
            </p:custDataLst>
          </p:nvPr>
        </p:nvSpPr>
        <p:spPr>
          <a:xfrm>
            <a:off x="1188000" y="5220000"/>
            <a:ext cx="13150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课后作业</a:t>
            </a:r>
            <a:r>
              <a:rPr lang="en-US" altLang="zh-CN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●</a:t>
            </a:r>
            <a:endParaRPr lang="zh-CN" altLang="en-US">
              <a:solidFill>
                <a:schemeClr val="bg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3" name="文本框 22" title=""/>
          <p:cNvSpPr txBox="1"/>
          <p:nvPr>
            <p:custDataLst>
              <p:tags r:id="rId9"/>
            </p:custDataLst>
          </p:nvPr>
        </p:nvSpPr>
        <p:spPr>
          <a:xfrm>
            <a:off x="1980635" y="3060635"/>
            <a:ext cx="13150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rgbClr val="D7BA5B"/>
                </a:solidFill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>
                <a:solidFill>
                  <a:srgbClr val="D7BA5B"/>
                </a:solidFill>
                <a:latin typeface="微软雅黑" panose="020b0503020204020204" charset="-122"/>
                <a:ea typeface="微软雅黑"/>
              </a:rPr>
              <a:t>学习目标●</a:t>
            </a:r>
            <a:endParaRPr lang="zh-CN" altLang="en-US">
              <a:solidFill>
                <a:srgbClr val="D7BA5B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4" name="文本框 23" title=""/>
          <p:cNvSpPr txBox="1"/>
          <p:nvPr>
            <p:custDataLst>
              <p:tags r:id="rId10"/>
            </p:custDataLst>
          </p:nvPr>
        </p:nvSpPr>
        <p:spPr>
          <a:xfrm>
            <a:off x="2304635" y="3600635"/>
            <a:ext cx="13150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课堂导入</a:t>
            </a:r>
            <a:r>
              <a:rPr lang="en-US" altLang="zh-CN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●</a:t>
            </a:r>
            <a:endParaRPr lang="zh-CN" altLang="en-US">
              <a:solidFill>
                <a:schemeClr val="bg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11"/>
            </p:custDataLst>
          </p:nvPr>
        </p:nvSpPr>
        <p:spPr>
          <a:xfrm>
            <a:off x="-107950" y="3189605"/>
            <a:ext cx="2304415" cy="410845"/>
          </a:xfrm>
          <a:prstGeom prst="rect">
            <a:avLst/>
          </a:prstGeom>
          <a:noFill/>
          <a:effectLst>
            <a:innerShdw blurRad="63500" dist="50800">
              <a:schemeClr val="bg1">
                <a:alpha val="100000"/>
              </a:schemeClr>
            </a:innerShdw>
            <a:reflection blurRad="6350" stA="50000" endA="300" endPos="55000" dir="5400000" sy="-100000" algn="bl" rotWithShape="0"/>
            <a:softEdge rad="317500"/>
          </a:effectLst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baseline="-25000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梳理内容规划报告</a:t>
            </a:r>
            <a:endParaRPr lang="zh-CN" altLang="en-US" sz="3200" b="1" baseline="-25000" smtClean="0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  <a:sym typeface="+mn-ea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" y="7620"/>
            <a:ext cx="12192000" cy="6850380"/>
          </a:xfrm>
          <a:prstGeom prst="rect">
            <a:avLst/>
          </a:prstGeom>
        </p:spPr>
      </p:pic>
      <p:sp>
        <p:nvSpPr>
          <p:cNvPr id="4" name="矩形 3" title=""/>
          <p:cNvSpPr/>
          <p:nvPr/>
        </p:nvSpPr>
        <p:spPr>
          <a:xfrm>
            <a:off x="-107950" y="-100330"/>
            <a:ext cx="12590145" cy="6958330"/>
          </a:xfrm>
          <a:prstGeom prst="rect">
            <a:avLst/>
          </a:prstGeom>
          <a:solidFill>
            <a:schemeClr val="tx1">
              <a:lumMod val="75000"/>
              <a:lumOff val="25000"/>
              <a:alpha val="94000"/>
            </a:schemeClr>
          </a:solidFill>
          <a:ln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 title=""/>
          <p:cNvSpPr/>
          <p:nvPr/>
        </p:nvSpPr>
        <p:spPr>
          <a:xfrm>
            <a:off x="-1392555" y="1460500"/>
            <a:ext cx="4543425" cy="4243070"/>
          </a:xfrm>
          <a:prstGeom prst="ellipse">
            <a:avLst/>
          </a:prstGeom>
          <a:noFill/>
          <a:ln>
            <a:gradFill>
              <a:gsLst>
                <a:gs pos="100000">
                  <a:schemeClr val="accent1">
                    <a:lumMod val="40000"/>
                    <a:lumOff val="60000"/>
                    <a:alpha val="50000"/>
                  </a:schemeClr>
                </a:gs>
                <a:gs pos="42000">
                  <a:schemeClr val="accent3">
                    <a:lumMod val="5000"/>
                    <a:lumOff val="95000"/>
                    <a:alpha val="0"/>
                  </a:schemeClr>
                </a:gs>
              </a:gsLst>
              <a:path path="circle">
                <a:fillToRect t="100000" r="100000"/>
              </a:path>
              <a:tileRect l="-100000" b="-100000"/>
            </a:gra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椭圆 5" title=""/>
          <p:cNvSpPr/>
          <p:nvPr/>
        </p:nvSpPr>
        <p:spPr>
          <a:xfrm>
            <a:off x="184150" y="2583815"/>
            <a:ext cx="1676400" cy="1600200"/>
          </a:xfrm>
          <a:prstGeom prst="ellipse">
            <a:avLst/>
          </a:prstGeom>
          <a:gradFill>
            <a:gsLst>
              <a:gs pos="6000">
                <a:schemeClr val="accent2">
                  <a:lumMod val="20000"/>
                  <a:lumOff val="80000"/>
                </a:schemeClr>
              </a:gs>
              <a:gs pos="95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文本框 9" title=""/>
          <p:cNvSpPr txBox="1"/>
          <p:nvPr/>
        </p:nvSpPr>
        <p:spPr>
          <a:xfrm>
            <a:off x="3060383" y="525780"/>
            <a:ext cx="2276475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AE9CB"/>
                </a:solidFill>
                <a:latin typeface="Arial" pitchFamily="34" charset="0"/>
                <a:ea typeface="宋体" panose="02010600030101010101" pitchFamily="2" charset="-122"/>
              </a:rPr>
              <a:t>课堂导入</a:t>
            </a:r>
            <a:endParaRPr lang="zh-CN" altLang="en-US" sz="3200" b="1">
              <a:solidFill>
                <a:srgbClr val="FAE9CB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cxnSp>
        <p:nvCxnSpPr>
          <p:cNvPr id="11" name="直接连接符 10" title=""/>
          <p:cNvCxnSpPr/>
          <p:nvPr/>
        </p:nvCxnSpPr>
        <p:spPr>
          <a:xfrm flipV="1">
            <a:off x="2903220" y="1109028"/>
            <a:ext cx="3203575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文本框 21" title=""/>
          <p:cNvSpPr txBox="1"/>
          <p:nvPr>
            <p:custDataLst>
              <p:tags r:id="rId3"/>
            </p:custDataLst>
          </p:nvPr>
        </p:nvSpPr>
        <p:spPr>
          <a:xfrm>
            <a:off x="2304000" y="3600000"/>
            <a:ext cx="13150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课堂活动</a:t>
            </a:r>
            <a:r>
              <a:rPr lang="zh-CN" altLang="en-US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●</a:t>
            </a:r>
            <a:endParaRPr lang="zh-CN" altLang="en-US">
              <a:solidFill>
                <a:schemeClr val="bg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3" name="文本框 22" title=""/>
          <p:cNvSpPr txBox="1"/>
          <p:nvPr>
            <p:custDataLst>
              <p:tags r:id="rId4"/>
            </p:custDataLst>
          </p:nvPr>
        </p:nvSpPr>
        <p:spPr>
          <a:xfrm>
            <a:off x="1860550" y="4140200"/>
            <a:ext cx="193865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          </a:t>
            </a:r>
            <a:r>
              <a:rPr lang="zh-CN" altLang="en-US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总</a:t>
            </a:r>
            <a:r>
              <a:rPr lang="en-US" altLang="zh-CN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  </a:t>
            </a:r>
            <a:r>
              <a:rPr lang="zh-CN" altLang="en-US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结</a:t>
            </a:r>
            <a:r>
              <a:rPr lang="en-US" altLang="zh-CN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●</a:t>
            </a:r>
            <a:endParaRPr lang="zh-CN" altLang="en-US">
              <a:solidFill>
                <a:schemeClr val="bg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4" name="文本框 23" title=""/>
          <p:cNvSpPr txBox="1"/>
          <p:nvPr>
            <p:custDataLst>
              <p:tags r:id="rId5"/>
            </p:custDataLst>
          </p:nvPr>
        </p:nvSpPr>
        <p:spPr>
          <a:xfrm>
            <a:off x="1836000" y="4680000"/>
            <a:ext cx="13150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课后作业</a:t>
            </a:r>
            <a:r>
              <a:rPr lang="en-US" altLang="zh-CN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●</a:t>
            </a:r>
            <a:endParaRPr lang="zh-CN" altLang="en-US">
              <a:solidFill>
                <a:schemeClr val="bg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5" name="文本框 24" title=""/>
          <p:cNvSpPr txBox="1"/>
          <p:nvPr>
            <p:custDataLst>
              <p:tags r:id="rId6"/>
            </p:custDataLst>
          </p:nvPr>
        </p:nvSpPr>
        <p:spPr>
          <a:xfrm>
            <a:off x="2016635" y="2340000"/>
            <a:ext cx="13150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学习目标</a:t>
            </a:r>
            <a:r>
              <a:rPr lang="en-US" altLang="zh-CN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●</a:t>
            </a:r>
            <a:endParaRPr lang="zh-CN" altLang="en-US">
              <a:solidFill>
                <a:schemeClr val="bg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6" name="文本框 25" title=""/>
          <p:cNvSpPr txBox="1"/>
          <p:nvPr>
            <p:custDataLst>
              <p:tags r:id="rId7"/>
            </p:custDataLst>
          </p:nvPr>
        </p:nvSpPr>
        <p:spPr>
          <a:xfrm>
            <a:off x="1980635" y="3060000"/>
            <a:ext cx="13150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rgbClr val="D7BA5B"/>
                </a:solidFill>
                <a:latin typeface="微软雅黑" panose="020b0503020204020204" charset="-122"/>
                <a:ea typeface="微软雅黑"/>
              </a:rPr>
              <a:t>课堂导入</a:t>
            </a:r>
            <a:r>
              <a:rPr lang="en-US" altLang="zh-CN">
                <a:solidFill>
                  <a:srgbClr val="D7BA5B"/>
                </a:solidFill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>
                <a:solidFill>
                  <a:srgbClr val="D7BA5B"/>
                </a:solidFill>
                <a:latin typeface="微软雅黑" panose="020b0503020204020204" charset="-122"/>
                <a:ea typeface="微软雅黑"/>
              </a:rPr>
              <a:t>●</a:t>
            </a:r>
            <a:endParaRPr lang="zh-CN" altLang="en-US">
              <a:solidFill>
                <a:srgbClr val="D7BA5B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3415665" y="1384935"/>
            <a:ext cx="4827905" cy="5003165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vertOverflow="overflow" horzOverflow="overflow" vert="horz" wrap="square" lIns="45719" tIns="45719" rIns="45719" bIns="45719" numCol="1" spcCol="38100" rtlCol="0" anchor="t" forceAA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indent="467995" algn="just" defTabSz="914400" rtl="0" fontAlgn="auto" latinLnBrk="1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2400" b="1">
                <a:solidFill>
                  <a:schemeClr val="bg1"/>
                </a:solidFill>
                <a:sym typeface="+mn-ea"/>
              </a:rPr>
              <a:t>欢欢小组在“国宝的自然天堂”——成都大熊猫繁育研兖基地进行了研学，这里有全球最大的圈养大熊猫人工繁殖种群，他们了解到了大熊猫的成长历程和生活习性。 请你和他们一道制作一份</a:t>
            </a:r>
            <a:r>
              <a:rPr lang="zh-CN" altLang="en-US" sz="2400" b="1">
                <a:solidFill>
                  <a:srgbClr val="FF0000"/>
                </a:solidFill>
                <a:sym typeface="+mn-ea"/>
              </a:rPr>
              <a:t>多媒体研学报告 </a:t>
            </a:r>
            <a:r>
              <a:rPr lang="zh-CN" altLang="en-US" sz="2400" b="1">
                <a:sym typeface="+mn-ea"/>
              </a:rPr>
              <a:t>。</a:t>
            </a:r>
            <a:endParaRPr lang="zh-CN" altLang="en-US" sz="2400" smtClean="0">
              <a:solidFill>
                <a:schemeClr val="bg1"/>
              </a:solidFill>
              <a:latin typeface="微软雅黑" panose="020b0503020204020204" charset="-122"/>
              <a:ea typeface="微软雅黑"/>
              <a:sym typeface="+mn-ea"/>
            </a:endParaRPr>
          </a:p>
          <a:p>
            <a:pPr marL="0" marR="0" indent="467995" algn="just" defTabSz="914400" rtl="0" eaLnBrk="1" fontAlgn="auto" latinLnBrk="1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2400" b="0" i="0" u="none" strike="noStrike" cap="none" spc="0" normalizeH="0" baseline="0" smtClean="0">
              <a:ln>
                <a:noFill/>
              </a:ln>
              <a:solidFill>
                <a:schemeClr val="bg1"/>
              </a:solidFill>
              <a:effectLst/>
              <a:uFillTx/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pic>
        <p:nvPicPr>
          <p:cNvPr id="13" name="图片 12" title="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428355" y="1545590"/>
            <a:ext cx="3976370" cy="4158615"/>
          </a:xfrm>
          <a:prstGeom prst="rect">
            <a:avLst/>
          </a:prstGeom>
        </p:spPr>
      </p:pic>
      <p:sp>
        <p:nvSpPr>
          <p:cNvPr id="3" name="文本框 2" title=""/>
          <p:cNvSpPr txBox="1"/>
          <p:nvPr>
            <p:custDataLst>
              <p:tags r:id="rId9"/>
            </p:custDataLst>
          </p:nvPr>
        </p:nvSpPr>
        <p:spPr>
          <a:xfrm>
            <a:off x="-107950" y="3189605"/>
            <a:ext cx="2304415" cy="410845"/>
          </a:xfrm>
          <a:prstGeom prst="rect">
            <a:avLst/>
          </a:prstGeom>
          <a:noFill/>
          <a:effectLst>
            <a:innerShdw blurRad="63500" dist="50800">
              <a:schemeClr val="bg1">
                <a:alpha val="100000"/>
              </a:schemeClr>
            </a:innerShdw>
            <a:reflection blurRad="6350" stA="50000" endA="300" endPos="55000" dir="5400000" sy="-100000" algn="bl" rotWithShape="0"/>
            <a:softEdge rad="317500"/>
          </a:effectLst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baseline="-25000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梳理内容规划报告</a:t>
            </a:r>
            <a:endParaRPr lang="zh-CN" altLang="en-US" sz="3200" b="1" baseline="-25000" smtClean="0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  <a:sym typeface="+mn-ea"/>
            </a:endParaRPr>
          </a:p>
        </p:txBody>
      </p:sp>
    </p:spTree>
    <p:custDataLst>
      <p:tags r:id="rId10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" y="7620"/>
            <a:ext cx="12192000" cy="6850380"/>
          </a:xfrm>
          <a:prstGeom prst="rect">
            <a:avLst/>
          </a:prstGeom>
        </p:spPr>
      </p:pic>
      <p:sp>
        <p:nvSpPr>
          <p:cNvPr id="4" name="矩形 3" title=""/>
          <p:cNvSpPr/>
          <p:nvPr/>
        </p:nvSpPr>
        <p:spPr>
          <a:xfrm>
            <a:off x="-107950" y="-100330"/>
            <a:ext cx="12590145" cy="6958330"/>
          </a:xfrm>
          <a:prstGeom prst="rect">
            <a:avLst/>
          </a:prstGeom>
          <a:solidFill>
            <a:schemeClr val="tx1">
              <a:lumMod val="75000"/>
              <a:lumOff val="25000"/>
              <a:alpha val="94000"/>
            </a:schemeClr>
          </a:solidFill>
          <a:ln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 title=""/>
          <p:cNvSpPr/>
          <p:nvPr/>
        </p:nvSpPr>
        <p:spPr>
          <a:xfrm>
            <a:off x="-1392555" y="1460500"/>
            <a:ext cx="4543425" cy="4243070"/>
          </a:xfrm>
          <a:prstGeom prst="ellipse">
            <a:avLst/>
          </a:prstGeom>
          <a:noFill/>
          <a:ln>
            <a:gradFill>
              <a:gsLst>
                <a:gs pos="100000">
                  <a:schemeClr val="accent1">
                    <a:lumMod val="40000"/>
                    <a:lumOff val="60000"/>
                    <a:alpha val="50000"/>
                  </a:schemeClr>
                </a:gs>
                <a:gs pos="42000">
                  <a:schemeClr val="accent3">
                    <a:lumMod val="5000"/>
                    <a:lumOff val="95000"/>
                    <a:alpha val="0"/>
                  </a:schemeClr>
                </a:gs>
              </a:gsLst>
              <a:path path="circle">
                <a:fillToRect t="100000" r="100000"/>
              </a:path>
              <a:tileRect l="-100000" b="-100000"/>
            </a:gra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椭圆 5" title=""/>
          <p:cNvSpPr/>
          <p:nvPr/>
        </p:nvSpPr>
        <p:spPr>
          <a:xfrm>
            <a:off x="184150" y="2583815"/>
            <a:ext cx="1676400" cy="1600200"/>
          </a:xfrm>
          <a:prstGeom prst="ellipse">
            <a:avLst/>
          </a:prstGeom>
          <a:gradFill>
            <a:gsLst>
              <a:gs pos="6000">
                <a:schemeClr val="accent2">
                  <a:lumMod val="20000"/>
                  <a:lumOff val="80000"/>
                </a:schemeClr>
              </a:gs>
              <a:gs pos="95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文本框 9" title=""/>
          <p:cNvSpPr txBox="1"/>
          <p:nvPr/>
        </p:nvSpPr>
        <p:spPr>
          <a:xfrm>
            <a:off x="3060383" y="525780"/>
            <a:ext cx="2276475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AE9CB"/>
                </a:solidFill>
                <a:latin typeface="Arial" pitchFamily="34" charset="0"/>
                <a:ea typeface="宋体" panose="02010600030101010101" pitchFamily="2" charset="-122"/>
              </a:rPr>
              <a:t>课堂导入</a:t>
            </a:r>
            <a:endParaRPr lang="zh-CN" altLang="en-US" sz="3200" b="1">
              <a:solidFill>
                <a:srgbClr val="FAE9CB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cxnSp>
        <p:nvCxnSpPr>
          <p:cNvPr id="11" name="直接连接符 10" title=""/>
          <p:cNvCxnSpPr/>
          <p:nvPr/>
        </p:nvCxnSpPr>
        <p:spPr>
          <a:xfrm flipV="1">
            <a:off x="2903220" y="1109028"/>
            <a:ext cx="3203575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文本框 21" title=""/>
          <p:cNvSpPr txBox="1"/>
          <p:nvPr>
            <p:custDataLst>
              <p:tags r:id="rId3"/>
            </p:custDataLst>
          </p:nvPr>
        </p:nvSpPr>
        <p:spPr>
          <a:xfrm>
            <a:off x="2304000" y="3600000"/>
            <a:ext cx="13150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课堂活动</a:t>
            </a:r>
            <a:r>
              <a:rPr lang="zh-CN" altLang="en-US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●</a:t>
            </a:r>
            <a:endParaRPr lang="zh-CN" altLang="en-US">
              <a:solidFill>
                <a:schemeClr val="bg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3" name="文本框 22" title=""/>
          <p:cNvSpPr txBox="1"/>
          <p:nvPr>
            <p:custDataLst>
              <p:tags r:id="rId4"/>
            </p:custDataLst>
          </p:nvPr>
        </p:nvSpPr>
        <p:spPr>
          <a:xfrm>
            <a:off x="1860550" y="4140200"/>
            <a:ext cx="193865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          </a:t>
            </a:r>
            <a:r>
              <a:rPr lang="zh-CN" altLang="en-US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总</a:t>
            </a:r>
            <a:r>
              <a:rPr lang="en-US" altLang="zh-CN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  </a:t>
            </a:r>
            <a:r>
              <a:rPr lang="zh-CN" altLang="en-US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结</a:t>
            </a:r>
            <a:r>
              <a:rPr lang="en-US" altLang="zh-CN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●</a:t>
            </a:r>
            <a:endParaRPr lang="zh-CN" altLang="en-US">
              <a:solidFill>
                <a:schemeClr val="bg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4" name="文本框 23" title=""/>
          <p:cNvSpPr txBox="1"/>
          <p:nvPr>
            <p:custDataLst>
              <p:tags r:id="rId5"/>
            </p:custDataLst>
          </p:nvPr>
        </p:nvSpPr>
        <p:spPr>
          <a:xfrm>
            <a:off x="1836000" y="4680000"/>
            <a:ext cx="13150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课后作业</a:t>
            </a:r>
            <a:r>
              <a:rPr lang="en-US" altLang="zh-CN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●</a:t>
            </a:r>
            <a:endParaRPr lang="zh-CN" altLang="en-US">
              <a:solidFill>
                <a:schemeClr val="bg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5" name="文本框 24" title=""/>
          <p:cNvSpPr txBox="1"/>
          <p:nvPr>
            <p:custDataLst>
              <p:tags r:id="rId6"/>
            </p:custDataLst>
          </p:nvPr>
        </p:nvSpPr>
        <p:spPr>
          <a:xfrm>
            <a:off x="2016635" y="2340000"/>
            <a:ext cx="13150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学习目标</a:t>
            </a:r>
            <a:r>
              <a:rPr lang="en-US" altLang="zh-CN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●</a:t>
            </a:r>
            <a:endParaRPr lang="zh-CN" altLang="en-US">
              <a:solidFill>
                <a:schemeClr val="bg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6" name="文本框 25" title=""/>
          <p:cNvSpPr txBox="1"/>
          <p:nvPr>
            <p:custDataLst>
              <p:tags r:id="rId7"/>
            </p:custDataLst>
          </p:nvPr>
        </p:nvSpPr>
        <p:spPr>
          <a:xfrm>
            <a:off x="1980635" y="3060000"/>
            <a:ext cx="13150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rgbClr val="D7BA5B"/>
                </a:solidFill>
                <a:latin typeface="微软雅黑" panose="020b0503020204020204" charset="-122"/>
                <a:ea typeface="微软雅黑"/>
              </a:rPr>
              <a:t>课堂导入</a:t>
            </a:r>
            <a:r>
              <a:rPr lang="en-US" altLang="zh-CN">
                <a:solidFill>
                  <a:srgbClr val="D7BA5B"/>
                </a:solidFill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>
                <a:solidFill>
                  <a:srgbClr val="D7BA5B"/>
                </a:solidFill>
                <a:latin typeface="微软雅黑" panose="020b0503020204020204" charset="-122"/>
                <a:ea typeface="微软雅黑"/>
              </a:rPr>
              <a:t>●</a:t>
            </a:r>
            <a:endParaRPr lang="zh-CN" altLang="en-US">
              <a:solidFill>
                <a:srgbClr val="D7BA5B"/>
              </a:solidFill>
              <a:latin typeface="微软雅黑" panose="020b0503020204020204" charset="-122"/>
              <a:ea typeface="微软雅黑"/>
            </a:endParaRPr>
          </a:p>
        </p:txBody>
      </p:sp>
      <p:grpSp>
        <p:nvGrpSpPr>
          <p:cNvPr id="15" name="组合 14" title=""/>
          <p:cNvGrpSpPr/>
          <p:nvPr/>
        </p:nvGrpSpPr>
        <p:grpSpPr>
          <a:xfrm>
            <a:off x="4177665" y="3674110"/>
            <a:ext cx="3717290" cy="1184275"/>
            <a:chOff x="1050" y="3115"/>
            <a:chExt cx="5854" cy="1865"/>
          </a:xfrm>
        </p:grpSpPr>
        <p:sp>
          <p:nvSpPr>
            <p:cNvPr id="2" name="流程图: 可选过程 1"/>
            <p:cNvSpPr/>
            <p:nvPr/>
          </p:nvSpPr>
          <p:spPr>
            <a:xfrm>
              <a:off x="1050" y="3115"/>
              <a:ext cx="2032" cy="1794"/>
            </a:xfrm>
            <a:prstGeom prst="flowChartAlternateProcess">
              <a:avLst/>
            </a:prstGeom>
            <a:solidFill>
              <a:srgbClr val="F66D08"/>
            </a:solidFill>
            <a:ln w="12700" cap="flat">
              <a:solidFill>
                <a:srgbClr val="BBE0E3"/>
              </a:solidFill>
              <a:prstDash val="solid"/>
              <a:miter lim="800000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vertOverflow="overflow" horzOverflow="overflow" vert="horz" wrap="square" lIns="45719" tIns="45719" rIns="45719" bIns="45719" numCol="1" spcCol="38100" rtlCol="0" anchor="ctr" forceAA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zh-CN" altLang="en-US" sz="2000">
                  <a:solidFill>
                    <a:srgbClr val="3E3A39"/>
                  </a:solidFill>
                  <a:ea typeface="微软雅黑"/>
                  <a:sym typeface="+mn-ea"/>
                </a:rPr>
                <a:t>采集、存储、处理信息</a:t>
              </a:r>
              <a:endParaRPr kumimoji="0" lang="zh-CN" altLang="en-US" sz="2000" b="1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微软雅黑" panose="020b0503020204020204" charset="-122"/>
              </a:endParaRPr>
            </a:p>
          </p:txBody>
        </p:sp>
        <p:sp>
          <p:nvSpPr>
            <p:cNvPr id="9" name="流程图: 可选过程 8"/>
            <p:cNvSpPr/>
            <p:nvPr/>
          </p:nvSpPr>
          <p:spPr>
            <a:xfrm>
              <a:off x="4872" y="3186"/>
              <a:ext cx="2032" cy="1794"/>
            </a:xfrm>
            <a:prstGeom prst="flowChartAlternateProcess">
              <a:avLst/>
            </a:prstGeom>
            <a:solidFill>
              <a:srgbClr val="F66D08"/>
            </a:solidFill>
            <a:ln w="12700" cap="flat">
              <a:solidFill>
                <a:srgbClr val="BBE0E3"/>
              </a:solidFill>
              <a:prstDash val="solid"/>
              <a:miter lim="800000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vertOverflow="overflow" horzOverflow="overflow" vert="horz" wrap="square" lIns="45719" tIns="45719" rIns="45719" bIns="45719" numCol="1" spcCol="38100" rtlCol="0" anchor="ctr" forceAA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zh-CN" altLang="en-US" sz="2000">
                  <a:solidFill>
                    <a:srgbClr val="3E3A39"/>
                  </a:solidFill>
                  <a:ea typeface="微软雅黑"/>
                  <a:sym typeface="+mn-ea"/>
                </a:rPr>
                <a:t>文字、图片、音频、视频</a:t>
              </a:r>
              <a:endParaRPr kumimoji="0" lang="zh-CN" altLang="en-US" sz="2000" b="1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微软雅黑" panose="020b0503020204020204" charset="-122"/>
              </a:endParaRPr>
            </a:p>
          </p:txBody>
        </p:sp>
      </p:grpSp>
      <p:sp>
        <p:nvSpPr>
          <p:cNvPr id="21" name="流程图: 可选过程 20" title=""/>
          <p:cNvSpPr/>
          <p:nvPr/>
        </p:nvSpPr>
        <p:spPr>
          <a:xfrm>
            <a:off x="9031605" y="4026212"/>
            <a:ext cx="1290320" cy="482612"/>
          </a:xfrm>
          <a:prstGeom prst="flowChartAlternateProcess">
            <a:avLst/>
          </a:prstGeom>
          <a:solidFill>
            <a:srgbClr val="F66D08"/>
          </a:solidFill>
          <a:ln w="12700" cap="flat">
            <a:solidFill>
              <a:srgbClr val="BBE0E3"/>
            </a:solidFill>
            <a:prstDash val="solid"/>
            <a:miter lim="8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vertOverflow="overflow" horzOverflow="overflow" vert="horz" wrap="square" lIns="45719" tIns="45719" rIns="45719" bIns="45719" numCol="1" spcCol="38100" rtlCol="0" anchor="ctr" forceAA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>
                <a:solidFill>
                  <a:srgbClr val="3E3A39"/>
                </a:solidFill>
                <a:ea typeface="微软雅黑"/>
                <a:sym typeface="+mn-ea"/>
              </a:rPr>
              <a:t>研学报告</a:t>
            </a:r>
            <a:endParaRPr kumimoji="0" lang="zh-CN" altLang="en-US" sz="2000" b="1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微软雅黑" panose="020b0503020204020204" charset="-122"/>
              <a:ea typeface="微软雅黑"/>
              <a:cs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8" name="文本框 7" title=""/>
          <p:cNvSpPr txBox="1"/>
          <p:nvPr>
            <p:custDataLst>
              <p:tags r:id="rId8"/>
            </p:custDataLst>
          </p:nvPr>
        </p:nvSpPr>
        <p:spPr>
          <a:xfrm>
            <a:off x="-107950" y="3189605"/>
            <a:ext cx="2304415" cy="410845"/>
          </a:xfrm>
          <a:prstGeom prst="rect">
            <a:avLst/>
          </a:prstGeom>
          <a:noFill/>
          <a:effectLst>
            <a:innerShdw blurRad="63500" dist="50800">
              <a:schemeClr val="bg1">
                <a:alpha val="100000"/>
              </a:schemeClr>
            </a:innerShdw>
            <a:reflection blurRad="6350" stA="50000" endA="300" endPos="55000" dir="5400000" sy="-100000" algn="bl" rotWithShape="0"/>
            <a:softEdge rad="317500"/>
          </a:effectLst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baseline="-25000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梳理内容规划报告</a:t>
            </a:r>
            <a:endParaRPr lang="zh-CN" altLang="en-US" sz="3200" b="1" baseline="-25000" smtClean="0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  <a:sym typeface="+mn-ea"/>
            </a:endParaRPr>
          </a:p>
        </p:txBody>
      </p:sp>
      <p:sp>
        <p:nvSpPr>
          <p:cNvPr id="16" name="右箭头 15" title=""/>
          <p:cNvSpPr/>
          <p:nvPr>
            <p:custDataLst>
              <p:tags r:id="rId9"/>
            </p:custDataLst>
          </p:nvPr>
        </p:nvSpPr>
        <p:spPr>
          <a:xfrm>
            <a:off x="5467985" y="3719195"/>
            <a:ext cx="1136650" cy="1096010"/>
          </a:xfrm>
          <a:prstGeom prst="rightArrow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/>
              <a:t>得到</a:t>
            </a:r>
            <a:endParaRPr lang="zh-CN" altLang="en-US"/>
          </a:p>
        </p:txBody>
      </p:sp>
      <p:sp>
        <p:nvSpPr>
          <p:cNvPr id="28" name="右箭头 27" title=""/>
          <p:cNvSpPr/>
          <p:nvPr>
            <p:custDataLst>
              <p:tags r:id="rId10"/>
            </p:custDataLst>
          </p:nvPr>
        </p:nvSpPr>
        <p:spPr>
          <a:xfrm>
            <a:off x="7894955" y="3719195"/>
            <a:ext cx="1136650" cy="1096010"/>
          </a:xfrm>
          <a:prstGeom prst="rightArrow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/>
              <a:t>加入</a:t>
            </a:r>
            <a:endParaRPr lang="zh-CN" altLang="en-US"/>
          </a:p>
        </p:txBody>
      </p:sp>
      <p:sp>
        <p:nvSpPr>
          <p:cNvPr id="13" name="ïṩľïde" title=""/>
          <p:cNvSpPr/>
          <p:nvPr/>
        </p:nvSpPr>
        <p:spPr>
          <a:xfrm>
            <a:off x="3716655" y="1456690"/>
            <a:ext cx="6946900" cy="1915795"/>
          </a:xfrm>
          <a:prstGeom prst="roundRect">
            <a:avLst>
              <a:gd name="adj" fmla="val 9127"/>
            </a:avLst>
          </a:prstGeom>
          <a:noFill/>
          <a:ln>
            <a:solidFill>
              <a:srgbClr val="FFC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4"/>
                </a:solidFill>
              </a14:hiddenFill>
            </a:ext>
          </a:extLst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058035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2400935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2743835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>
                <a:solidFill>
                  <a:schemeClr val="bg1"/>
                </a:solidFill>
                <a:ea typeface="微软雅黑"/>
              </a:rPr>
              <a:t>多媒体作品应用了</a:t>
            </a:r>
            <a:r>
              <a:rPr lang="zh-CN" altLang="en-US" sz="2400">
                <a:solidFill>
                  <a:srgbClr val="FF0000"/>
                </a:solidFill>
                <a:ea typeface="微软雅黑"/>
              </a:rPr>
              <a:t>动画、声音、视频、效果</a:t>
            </a:r>
            <a:r>
              <a:rPr lang="zh-CN" altLang="en-US" sz="2400">
                <a:solidFill>
                  <a:srgbClr val="3E3A39"/>
                </a:solidFill>
                <a:ea typeface="微软雅黑"/>
              </a:rPr>
              <a:t>，生</a:t>
            </a:r>
            <a:r>
              <a:rPr lang="zh-CN" altLang="en-US" sz="2400">
                <a:solidFill>
                  <a:schemeClr val="bg1"/>
                </a:solidFill>
                <a:ea typeface="微软雅黑"/>
              </a:rPr>
              <a:t>动的表现主题。</a:t>
            </a:r>
            <a:endParaRPr lang="zh-CN" altLang="en-US" sz="2400">
              <a:solidFill>
                <a:schemeClr val="bg1"/>
              </a:solidFill>
              <a:ea typeface="微软雅黑"/>
            </a:endParaRPr>
          </a:p>
        </p:txBody>
      </p:sp>
    </p:spTree>
    <p:custDataLst>
      <p:tags r:id="rId11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9535" y="-24765"/>
            <a:ext cx="12192000" cy="6850380"/>
          </a:xfrm>
          <a:prstGeom prst="rect">
            <a:avLst/>
          </a:prstGeom>
        </p:spPr>
      </p:pic>
      <p:sp>
        <p:nvSpPr>
          <p:cNvPr id="4" name="矩形 3" title=""/>
          <p:cNvSpPr/>
          <p:nvPr/>
        </p:nvSpPr>
        <p:spPr>
          <a:xfrm>
            <a:off x="-198120" y="0"/>
            <a:ext cx="12590145" cy="6958330"/>
          </a:xfrm>
          <a:prstGeom prst="rect">
            <a:avLst/>
          </a:prstGeom>
          <a:solidFill>
            <a:schemeClr val="tx1">
              <a:lumMod val="75000"/>
              <a:lumOff val="25000"/>
              <a:alpha val="94000"/>
            </a:schemeClr>
          </a:solidFill>
          <a:ln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 title=""/>
          <p:cNvSpPr/>
          <p:nvPr/>
        </p:nvSpPr>
        <p:spPr>
          <a:xfrm>
            <a:off x="-1482725" y="1428115"/>
            <a:ext cx="4543425" cy="4243070"/>
          </a:xfrm>
          <a:prstGeom prst="ellipse">
            <a:avLst/>
          </a:prstGeom>
          <a:noFill/>
          <a:ln>
            <a:gradFill>
              <a:gsLst>
                <a:gs pos="100000">
                  <a:schemeClr val="accent1">
                    <a:lumMod val="40000"/>
                    <a:lumOff val="60000"/>
                    <a:alpha val="50000"/>
                  </a:schemeClr>
                </a:gs>
                <a:gs pos="42000">
                  <a:schemeClr val="accent3">
                    <a:lumMod val="5000"/>
                    <a:lumOff val="95000"/>
                    <a:alpha val="0"/>
                  </a:schemeClr>
                </a:gs>
              </a:gsLst>
              <a:path path="circle">
                <a:fillToRect t="100000" r="100000"/>
              </a:path>
              <a:tileRect l="-100000" b="-100000"/>
            </a:gra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9" name="文本框 48" title=""/>
          <p:cNvSpPr txBox="1"/>
          <p:nvPr>
            <p:custDataLst>
              <p:tags r:id="rId3"/>
            </p:custDataLst>
          </p:nvPr>
        </p:nvSpPr>
        <p:spPr>
          <a:xfrm>
            <a:off x="1872000" y="3060000"/>
            <a:ext cx="13150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rgbClr val="D7BA5B"/>
                </a:solidFill>
                <a:latin typeface="微软雅黑" panose="020b0503020204020204" charset="-122"/>
                <a:ea typeface="微软雅黑"/>
              </a:rPr>
              <a:t>课堂活动</a:t>
            </a:r>
            <a:r>
              <a:rPr lang="en-US" altLang="zh-CN">
                <a:solidFill>
                  <a:srgbClr val="D7BA5B"/>
                </a:solidFill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>
                <a:solidFill>
                  <a:srgbClr val="D7BA5B"/>
                </a:solidFill>
                <a:latin typeface="微软雅黑" panose="020b0503020204020204" charset="-122"/>
                <a:ea typeface="微软雅黑"/>
              </a:rPr>
              <a:t>●</a:t>
            </a:r>
            <a:endParaRPr lang="zh-CN" altLang="en-US">
              <a:solidFill>
                <a:srgbClr val="D7BA5B"/>
              </a:solidFill>
              <a:latin typeface="微软雅黑" panose="020b0503020204020204" charset="-122"/>
              <a:ea typeface="微软雅黑"/>
            </a:endParaRPr>
          </a:p>
        </p:txBody>
      </p:sp>
      <p:cxnSp>
        <p:nvCxnSpPr>
          <p:cNvPr id="11" name="直接连接符 10" title=""/>
          <p:cNvCxnSpPr/>
          <p:nvPr/>
        </p:nvCxnSpPr>
        <p:spPr>
          <a:xfrm flipV="1">
            <a:off x="2903220" y="1109028"/>
            <a:ext cx="3203575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文本框 12" title=""/>
          <p:cNvSpPr txBox="1"/>
          <p:nvPr>
            <p:custDataLst>
              <p:tags r:id="rId4"/>
            </p:custDataLst>
          </p:nvPr>
        </p:nvSpPr>
        <p:spPr>
          <a:xfrm>
            <a:off x="1457830" y="1767615"/>
            <a:ext cx="13150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>
                <a:solidFill>
                  <a:schemeClr val="bg1"/>
                </a:solidFill>
                <a:latin typeface="微软雅黑" panose="020b0503020204020204" charset="-122"/>
                <a:ea typeface="微软雅黑"/>
                <a:sym typeface="+mn-ea"/>
              </a:rPr>
              <a:t>学习目标</a:t>
            </a:r>
            <a:r>
              <a:rPr lang="zh-CN" altLang="en-US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●</a:t>
            </a:r>
            <a:endParaRPr lang="zh-CN" altLang="en-US">
              <a:solidFill>
                <a:schemeClr val="bg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4" name="文本框 13" title=""/>
          <p:cNvSpPr txBox="1"/>
          <p:nvPr>
            <p:custDataLst>
              <p:tags r:id="rId5"/>
            </p:custDataLst>
          </p:nvPr>
        </p:nvSpPr>
        <p:spPr>
          <a:xfrm>
            <a:off x="1925830" y="2307615"/>
            <a:ext cx="13150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课堂导入</a:t>
            </a:r>
            <a:r>
              <a:rPr lang="en-US" altLang="zh-CN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●</a:t>
            </a:r>
            <a:endParaRPr lang="zh-CN" altLang="en-US">
              <a:solidFill>
                <a:schemeClr val="bg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5" name="文本框 14" title=""/>
          <p:cNvSpPr txBox="1"/>
          <p:nvPr>
            <p:custDataLst>
              <p:tags r:id="rId6"/>
            </p:custDataLst>
          </p:nvPr>
        </p:nvSpPr>
        <p:spPr>
          <a:xfrm>
            <a:off x="2196000" y="3600000"/>
            <a:ext cx="13150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     </a:t>
            </a:r>
            <a:r>
              <a:rPr lang="zh-CN" altLang="en-US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总</a:t>
            </a:r>
            <a:r>
              <a:rPr lang="en-US" altLang="zh-CN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 </a:t>
            </a:r>
            <a:r>
              <a:rPr lang="zh-CN" altLang="en-US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结</a:t>
            </a:r>
            <a:r>
              <a:rPr lang="zh-CN" altLang="en-US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●</a:t>
            </a:r>
            <a:endParaRPr lang="zh-CN" altLang="en-US">
              <a:solidFill>
                <a:schemeClr val="bg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6" name="文本框 15" title=""/>
          <p:cNvSpPr txBox="1"/>
          <p:nvPr>
            <p:custDataLst>
              <p:tags r:id="rId7"/>
            </p:custDataLst>
          </p:nvPr>
        </p:nvSpPr>
        <p:spPr>
          <a:xfrm>
            <a:off x="2052000" y="4140000"/>
            <a:ext cx="13150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课后作业</a:t>
            </a:r>
            <a:r>
              <a:rPr lang="en-US" altLang="zh-CN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●</a:t>
            </a:r>
            <a:endParaRPr lang="zh-CN" altLang="en-US">
              <a:solidFill>
                <a:schemeClr val="bg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9" name="椭圆 18" title=""/>
          <p:cNvSpPr/>
          <p:nvPr>
            <p:custDataLst>
              <p:tags r:id="rId8"/>
            </p:custDataLst>
          </p:nvPr>
        </p:nvSpPr>
        <p:spPr>
          <a:xfrm>
            <a:off x="184150" y="2583815"/>
            <a:ext cx="1676400" cy="1600200"/>
          </a:xfrm>
          <a:prstGeom prst="ellipse">
            <a:avLst/>
          </a:prstGeom>
          <a:gradFill>
            <a:gsLst>
              <a:gs pos="6000">
                <a:schemeClr val="accent2">
                  <a:lumMod val="20000"/>
                  <a:lumOff val="80000"/>
                </a:schemeClr>
              </a:gs>
              <a:gs pos="95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3" name="文本框 52" title=""/>
          <p:cNvSpPr txBox="1"/>
          <p:nvPr/>
        </p:nvSpPr>
        <p:spPr>
          <a:xfrm>
            <a:off x="2903220" y="525780"/>
            <a:ext cx="3942080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zh-CN" altLang="en-US" sz="3200" b="1">
                <a:solidFill>
                  <a:srgbClr val="FAE9CB"/>
                </a:solidFill>
                <a:latin typeface="Arial" pitchFamily="34" charset="0"/>
                <a:ea typeface="宋体" panose="02010600030101010101" pitchFamily="2" charset="-122"/>
              </a:rPr>
              <a:t>总结和梳理研学内容</a:t>
            </a:r>
            <a:endParaRPr lang="zh-CN" altLang="en-US" sz="3200" b="1">
              <a:solidFill>
                <a:srgbClr val="FAE9CB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9"/>
            </p:custDataLst>
          </p:nvPr>
        </p:nvSpPr>
        <p:spPr>
          <a:xfrm>
            <a:off x="-107950" y="3189605"/>
            <a:ext cx="2304415" cy="410845"/>
          </a:xfrm>
          <a:prstGeom prst="rect">
            <a:avLst/>
          </a:prstGeom>
          <a:noFill/>
          <a:effectLst>
            <a:innerShdw blurRad="63500" dist="50800">
              <a:schemeClr val="bg1">
                <a:alpha val="100000"/>
              </a:schemeClr>
            </a:innerShdw>
            <a:reflection blurRad="6350" stA="50000" endA="300" endPos="55000" dir="5400000" sy="-100000" algn="bl" rotWithShape="0"/>
            <a:softEdge rad="317500"/>
          </a:effectLst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baseline="-25000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梳理内容规划报告</a:t>
            </a:r>
            <a:endParaRPr lang="zh-CN" altLang="en-US" sz="3200" b="1" baseline="-25000" smtClean="0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  <a:sym typeface="+mn-ea"/>
            </a:endParaRPr>
          </a:p>
        </p:txBody>
      </p:sp>
      <p:sp>
        <p:nvSpPr>
          <p:cNvPr id="54" name="文本框 53" title=""/>
          <p:cNvSpPr txBox="1"/>
          <p:nvPr/>
        </p:nvSpPr>
        <p:spPr>
          <a:xfrm>
            <a:off x="3340571" y="5844802"/>
            <a:ext cx="7961153" cy="1013460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457200" algn="l" defTabSz="914400" rtl="0" fontAlgn="auto" latinLnBrk="1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2000" smtClean="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通过本次研</a:t>
            </a:r>
            <a:r>
              <a:rPr lang="zh-CN" altLang="en-US" sz="20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学活动，欢欢</a:t>
            </a:r>
            <a:r>
              <a:rPr lang="zh-CN" altLang="en-US" sz="2000" smtClean="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小组成员完成</a:t>
            </a:r>
            <a:r>
              <a:rPr lang="zh-CN" altLang="en-US" sz="20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了各自的研学任务。其中，</a:t>
            </a:r>
            <a:r>
              <a:rPr lang="zh-CN" altLang="en-US" sz="2000" smtClean="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乐乐负责把</a:t>
            </a:r>
            <a:r>
              <a:rPr lang="zh-CN" altLang="en-US" sz="20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本次研学</a:t>
            </a:r>
            <a:r>
              <a:rPr lang="zh-CN" altLang="en-US" sz="2000" smtClean="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活动</a:t>
            </a:r>
            <a:r>
              <a:rPr lang="zh-CN" altLang="en-US" sz="20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的具体</a:t>
            </a:r>
            <a:r>
              <a:rPr lang="zh-CN" altLang="en-US" sz="2000" smtClean="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任务填写在下表内</a:t>
            </a:r>
            <a:r>
              <a:rPr lang="zh-CN" altLang="en-US" sz="20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。</a:t>
            </a:r>
            <a:endParaRPr kumimoji="0" lang="zh-CN" altLang="en-US" sz="2000" b="0" i="0" u="none" strike="noStrike" cap="none" spc="0" normalizeH="0" baseline="0">
              <a:ln>
                <a:noFill/>
              </a:ln>
              <a:solidFill>
                <a:schemeClr val="bg1"/>
              </a:solidFill>
              <a:effectLst/>
              <a:uFillTx/>
              <a:latin typeface="微软雅黑" panose="020b0503020204020204" charset="-122"/>
              <a:ea typeface="微软雅黑"/>
              <a:sym typeface="Arial"/>
            </a:endParaRPr>
          </a:p>
        </p:txBody>
      </p:sp>
      <p:sp>
        <p:nvSpPr>
          <p:cNvPr id="24" name="ïṩľïde" title=""/>
          <p:cNvSpPr/>
          <p:nvPr/>
        </p:nvSpPr>
        <p:spPr>
          <a:xfrm>
            <a:off x="3623945" y="1428115"/>
            <a:ext cx="7289165" cy="4272280"/>
          </a:xfrm>
          <a:prstGeom prst="roundRect">
            <a:avLst>
              <a:gd name="adj" fmla="val 9127"/>
            </a:avLst>
          </a:prstGeom>
          <a:solidFill>
            <a:schemeClr val="bg1"/>
          </a:solidFill>
          <a:ln>
            <a:solidFill>
              <a:srgbClr val="49C5D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058035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2400935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2743835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solidFill>
                <a:srgbClr val="3E3A39"/>
              </a:solidFill>
              <a:ea typeface="微软雅黑"/>
            </a:endParaRPr>
          </a:p>
        </p:txBody>
      </p:sp>
      <p:sp>
        <p:nvSpPr>
          <p:cNvPr id="3" name="矩形 2" title=""/>
          <p:cNvSpPr/>
          <p:nvPr/>
        </p:nvSpPr>
        <p:spPr>
          <a:xfrm>
            <a:off x="3340735" y="1677670"/>
            <a:ext cx="4533900" cy="795020"/>
          </a:xfrm>
          <a:prstGeom prst="rect">
            <a:avLst/>
          </a:prstGeom>
          <a:gradFill>
            <a:gsLst>
              <a:gs pos="0">
                <a:srgbClr val="14CD68"/>
              </a:gs>
              <a:gs pos="100000">
                <a:srgbClr val="035C7D"/>
              </a:gs>
            </a:gsLst>
            <a:lin scaled="0"/>
          </a:gra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400" b="1"/>
              <a:t>小组分工</a:t>
            </a:r>
            <a:endParaRPr lang="zh-CN" altLang="en-US" sz="3400" b="1"/>
          </a:p>
        </p:txBody>
      </p:sp>
      <p:sp>
        <p:nvSpPr>
          <p:cNvPr id="6" name="矩形 5" title=""/>
          <p:cNvSpPr/>
          <p:nvPr/>
        </p:nvSpPr>
        <p:spPr>
          <a:xfrm>
            <a:off x="4342130" y="3048000"/>
            <a:ext cx="5109845" cy="2287905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ym typeface="+mn-ea"/>
              </a:rPr>
              <a:t>乐乐同学</a:t>
            </a:r>
            <a:r>
              <a:rPr lang="zh-CN" altLang="en-US" sz="2400">
                <a:sym typeface="+mn-ea"/>
              </a:rPr>
              <a:t>：大熊猫的</a:t>
            </a:r>
            <a:r>
              <a:rPr lang="en-US" altLang="zh-CN" sz="2400">
                <a:sym typeface="+mn-ea"/>
              </a:rPr>
              <a:t>“</a:t>
            </a:r>
            <a:r>
              <a:rPr lang="zh-CN" altLang="en-US" sz="2400">
                <a:sym typeface="+mn-ea"/>
              </a:rPr>
              <a:t>成长历程</a:t>
            </a:r>
            <a:r>
              <a:rPr lang="en-US" altLang="zh-CN" sz="2400">
                <a:sym typeface="+mn-ea"/>
              </a:rPr>
              <a:t>”</a:t>
            </a:r>
            <a:endParaRPr lang="en-US" altLang="zh-CN" sz="2400">
              <a:sym typeface="+mn-ea"/>
            </a:endParaRPr>
          </a:p>
          <a:p>
            <a:pPr algn="l"/>
            <a:endParaRPr lang="en-US" altLang="zh-CN" sz="2400">
              <a:sym typeface="+mn-ea"/>
            </a:endParaRPr>
          </a:p>
          <a:p>
            <a:pPr algn="l"/>
            <a:r>
              <a:rPr lang="zh-CN" altLang="en-US" sz="2400" b="1">
                <a:sym typeface="+mn-ea"/>
              </a:rPr>
              <a:t>团团同学</a:t>
            </a:r>
            <a:r>
              <a:rPr lang="zh-CN" altLang="en-US" sz="2400">
                <a:sym typeface="+mn-ea"/>
              </a:rPr>
              <a:t>：大熊猫的</a:t>
            </a:r>
            <a:r>
              <a:rPr lang="en-US" altLang="zh-CN" sz="2400">
                <a:sym typeface="+mn-ea"/>
              </a:rPr>
              <a:t>“</a:t>
            </a:r>
            <a:r>
              <a:rPr lang="zh-CN" altLang="en-US" sz="2400">
                <a:sym typeface="+mn-ea"/>
              </a:rPr>
              <a:t>生活习性</a:t>
            </a:r>
            <a:r>
              <a:rPr lang="en-US" altLang="zh-CN" sz="2400">
                <a:sym typeface="+mn-ea"/>
              </a:rPr>
              <a:t>”</a:t>
            </a:r>
            <a:endParaRPr lang="en-US" altLang="zh-CN" sz="2400">
              <a:sym typeface="+mn-ea"/>
            </a:endParaRPr>
          </a:p>
          <a:p>
            <a:pPr algn="l"/>
            <a:endParaRPr lang="en-US" altLang="zh-CN" sz="2400">
              <a:sym typeface="+mn-ea"/>
            </a:endParaRPr>
          </a:p>
          <a:p>
            <a:pPr algn="l"/>
            <a:r>
              <a:rPr lang="zh-CN" altLang="en-US" sz="2400" b="1">
                <a:sym typeface="+mn-ea"/>
              </a:rPr>
              <a:t>圆圆同学</a:t>
            </a:r>
            <a:r>
              <a:rPr lang="zh-CN" altLang="en-US" sz="2400">
                <a:sym typeface="+mn-ea"/>
              </a:rPr>
              <a:t>：大熊猫相关的</a:t>
            </a:r>
            <a:r>
              <a:rPr lang="en-US" altLang="zh-CN" sz="2400">
                <a:sym typeface="+mn-ea"/>
              </a:rPr>
              <a:t>“</a:t>
            </a:r>
            <a:r>
              <a:rPr lang="zh-CN" altLang="en-US" sz="2400">
                <a:sym typeface="+mn-ea"/>
              </a:rPr>
              <a:t>衍生文化</a:t>
            </a:r>
            <a:r>
              <a:rPr lang="en-US" altLang="zh-CN" sz="2400">
                <a:sym typeface="+mn-ea"/>
              </a:rPr>
              <a:t>”</a:t>
            </a:r>
            <a:endParaRPr lang="en-US" altLang="zh-CN" sz="2400"/>
          </a:p>
          <a:p>
            <a:pPr algn="l"/>
            <a:endParaRPr lang="zh-CN" altLang="en-US" sz="2400"/>
          </a:p>
        </p:txBody>
      </p:sp>
    </p:spTree>
    <p:custDataLst>
      <p:tags r:id="rId10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9535" y="-24765"/>
            <a:ext cx="12192000" cy="6850380"/>
          </a:xfrm>
          <a:prstGeom prst="rect">
            <a:avLst/>
          </a:prstGeom>
        </p:spPr>
      </p:pic>
      <p:sp>
        <p:nvSpPr>
          <p:cNvPr id="4" name="矩形 3" title=""/>
          <p:cNvSpPr/>
          <p:nvPr/>
        </p:nvSpPr>
        <p:spPr>
          <a:xfrm>
            <a:off x="-89535" y="-24765"/>
            <a:ext cx="12590145" cy="6958330"/>
          </a:xfrm>
          <a:prstGeom prst="rect">
            <a:avLst/>
          </a:prstGeom>
          <a:solidFill>
            <a:schemeClr val="tx1">
              <a:lumMod val="75000"/>
              <a:lumOff val="25000"/>
              <a:alpha val="94000"/>
            </a:schemeClr>
          </a:solidFill>
          <a:ln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800">
              <a:solidFill>
                <a:schemeClr val="bg1"/>
              </a:solidFill>
            </a:endParaRPr>
          </a:p>
        </p:txBody>
      </p:sp>
      <p:sp>
        <p:nvSpPr>
          <p:cNvPr id="5" name="椭圆 4" title=""/>
          <p:cNvSpPr/>
          <p:nvPr/>
        </p:nvSpPr>
        <p:spPr>
          <a:xfrm>
            <a:off x="-1482725" y="1428115"/>
            <a:ext cx="4543425" cy="4243070"/>
          </a:xfrm>
          <a:prstGeom prst="ellipse">
            <a:avLst/>
          </a:prstGeom>
          <a:noFill/>
          <a:ln>
            <a:gradFill>
              <a:gsLst>
                <a:gs pos="100000">
                  <a:schemeClr val="accent1">
                    <a:lumMod val="40000"/>
                    <a:lumOff val="60000"/>
                    <a:alpha val="50000"/>
                  </a:schemeClr>
                </a:gs>
                <a:gs pos="42000">
                  <a:schemeClr val="accent3">
                    <a:lumMod val="5000"/>
                    <a:lumOff val="95000"/>
                    <a:alpha val="0"/>
                  </a:schemeClr>
                </a:gs>
              </a:gsLst>
              <a:path path="circle">
                <a:fillToRect t="100000" r="100000"/>
              </a:path>
              <a:tileRect l="-100000" b="-100000"/>
            </a:gra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7" name="文本框 46" title=""/>
          <p:cNvSpPr txBox="1"/>
          <p:nvPr/>
        </p:nvSpPr>
        <p:spPr>
          <a:xfrm>
            <a:off x="1457830" y="1767615"/>
            <a:ext cx="13150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学习目标</a:t>
            </a:r>
            <a:r>
              <a:rPr lang="en-US" altLang="zh-CN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●</a:t>
            </a:r>
            <a:endParaRPr lang="zh-CN" altLang="en-US">
              <a:solidFill>
                <a:schemeClr val="bg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48" name="文本框 47" title=""/>
          <p:cNvSpPr txBox="1"/>
          <p:nvPr>
            <p:custDataLst>
              <p:tags r:id="rId3"/>
            </p:custDataLst>
          </p:nvPr>
        </p:nvSpPr>
        <p:spPr>
          <a:xfrm>
            <a:off x="1925830" y="2307615"/>
            <a:ext cx="13150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课堂导入</a:t>
            </a:r>
            <a:r>
              <a:rPr lang="en-US" altLang="zh-CN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●</a:t>
            </a:r>
            <a:endParaRPr lang="zh-CN" altLang="en-US">
              <a:solidFill>
                <a:schemeClr val="bg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49" name="文本框 48" title=""/>
          <p:cNvSpPr txBox="1"/>
          <p:nvPr>
            <p:custDataLst>
              <p:tags r:id="rId4"/>
            </p:custDataLst>
          </p:nvPr>
        </p:nvSpPr>
        <p:spPr>
          <a:xfrm>
            <a:off x="1872000" y="3060000"/>
            <a:ext cx="13150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rgbClr val="D7BA5B"/>
                </a:solidFill>
                <a:latin typeface="微软雅黑" panose="020b0503020204020204" charset="-122"/>
                <a:ea typeface="微软雅黑"/>
              </a:rPr>
              <a:t>课堂活动</a:t>
            </a:r>
            <a:r>
              <a:rPr lang="en-US" altLang="zh-CN">
                <a:solidFill>
                  <a:srgbClr val="D7BA5B"/>
                </a:solidFill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>
                <a:solidFill>
                  <a:srgbClr val="D7BA5B"/>
                </a:solidFill>
                <a:latin typeface="微软雅黑" panose="020b0503020204020204" charset="-122"/>
                <a:ea typeface="微软雅黑"/>
              </a:rPr>
              <a:t>●</a:t>
            </a:r>
            <a:endParaRPr lang="zh-CN" altLang="en-US">
              <a:solidFill>
                <a:srgbClr val="D7BA5B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50" name="文本框 49" title=""/>
          <p:cNvSpPr txBox="1"/>
          <p:nvPr>
            <p:custDataLst>
              <p:tags r:id="rId5"/>
            </p:custDataLst>
          </p:nvPr>
        </p:nvSpPr>
        <p:spPr>
          <a:xfrm>
            <a:off x="2196000" y="3600000"/>
            <a:ext cx="13150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     </a:t>
            </a:r>
            <a:r>
              <a:rPr lang="zh-CN" altLang="en-US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总</a:t>
            </a:r>
            <a:r>
              <a:rPr lang="en-US" altLang="zh-CN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 </a:t>
            </a:r>
            <a:r>
              <a:rPr lang="zh-CN" altLang="en-US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结</a:t>
            </a:r>
            <a:r>
              <a:rPr lang="zh-CN" altLang="en-US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●</a:t>
            </a:r>
            <a:endParaRPr lang="zh-CN" altLang="en-US">
              <a:solidFill>
                <a:schemeClr val="bg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51" name="文本框 50" title=""/>
          <p:cNvSpPr txBox="1"/>
          <p:nvPr>
            <p:custDataLst>
              <p:tags r:id="rId6"/>
            </p:custDataLst>
          </p:nvPr>
        </p:nvSpPr>
        <p:spPr>
          <a:xfrm>
            <a:off x="2052000" y="4140000"/>
            <a:ext cx="13150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课后作业</a:t>
            </a:r>
            <a:r>
              <a:rPr lang="en-US" altLang="zh-CN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●</a:t>
            </a:r>
            <a:endParaRPr lang="zh-CN" altLang="en-US">
              <a:solidFill>
                <a:schemeClr val="bg1"/>
              </a:solidFill>
              <a:latin typeface="微软雅黑" panose="020b0503020204020204" charset="-122"/>
              <a:ea typeface="微软雅黑"/>
            </a:endParaRPr>
          </a:p>
        </p:txBody>
      </p:sp>
      <p:cxnSp>
        <p:nvCxnSpPr>
          <p:cNvPr id="11" name="直接连接符 10" title=""/>
          <p:cNvCxnSpPr/>
          <p:nvPr/>
        </p:nvCxnSpPr>
        <p:spPr>
          <a:xfrm>
            <a:off x="2903220" y="1109028"/>
            <a:ext cx="4359910" cy="1778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椭圆 12" title=""/>
          <p:cNvSpPr/>
          <p:nvPr>
            <p:custDataLst>
              <p:tags r:id="rId7"/>
            </p:custDataLst>
          </p:nvPr>
        </p:nvSpPr>
        <p:spPr>
          <a:xfrm>
            <a:off x="184150" y="2583815"/>
            <a:ext cx="1676400" cy="1600200"/>
          </a:xfrm>
          <a:prstGeom prst="ellipse">
            <a:avLst/>
          </a:prstGeom>
          <a:gradFill>
            <a:gsLst>
              <a:gs pos="6000">
                <a:schemeClr val="accent2">
                  <a:lumMod val="20000"/>
                  <a:lumOff val="80000"/>
                </a:schemeClr>
              </a:gs>
              <a:gs pos="95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文本框 6" title=""/>
          <p:cNvSpPr txBox="1"/>
          <p:nvPr>
            <p:custDataLst>
              <p:tags r:id="rId8"/>
            </p:custDataLst>
          </p:nvPr>
        </p:nvSpPr>
        <p:spPr>
          <a:xfrm>
            <a:off x="-107950" y="3189605"/>
            <a:ext cx="2304415" cy="410845"/>
          </a:xfrm>
          <a:prstGeom prst="rect">
            <a:avLst/>
          </a:prstGeom>
          <a:noFill/>
          <a:effectLst>
            <a:innerShdw blurRad="63500" dist="50800">
              <a:schemeClr val="bg1">
                <a:alpha val="100000"/>
              </a:schemeClr>
            </a:innerShdw>
            <a:reflection blurRad="6350" stA="50000" endA="300" endPos="55000" dir="5400000" sy="-100000" algn="bl" rotWithShape="0"/>
            <a:softEdge rad="317500"/>
          </a:effectLst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baseline="-25000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梳理内容规划报告</a:t>
            </a:r>
            <a:endParaRPr lang="zh-CN" altLang="en-US" sz="3200" b="1" baseline="-25000" smtClean="0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  <a:sym typeface="+mn-ea"/>
            </a:endParaRPr>
          </a:p>
        </p:txBody>
      </p:sp>
      <p:graphicFrame>
        <p:nvGraphicFramePr>
          <p:cNvPr id="9" name="表格 8" title=""/>
          <p:cNvGraphicFramePr>
            <a:graphicFrameLocks noGrp="1"/>
          </p:cNvGraphicFramePr>
          <p:nvPr>
            <p:custDataLst>
              <p:tags r:id="rId9"/>
            </p:custDataLst>
          </p:nvPr>
        </p:nvGraphicFramePr>
        <p:xfrm>
          <a:off x="3366783" y="1625073"/>
          <a:ext cx="8600718" cy="40467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50627"/>
                <a:gridCol w="1048623"/>
                <a:gridCol w="1283516"/>
                <a:gridCol w="2066290"/>
                <a:gridCol w="1718209"/>
                <a:gridCol w="1433453"/>
              </a:tblGrid>
              <a:tr h="392695">
                <a:tc gridSpan="6"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600" smtClean="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/>
                        </a:rPr>
                        <a:t>主题：亲近国宝</a:t>
                      </a:r>
                      <a:r>
                        <a:rPr lang="en-US" altLang="zh-CN" sz="1600" smtClean="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/>
                        </a:rPr>
                        <a:t>——</a:t>
                      </a:r>
                      <a:r>
                        <a:rPr lang="zh-CN" altLang="en-US" sz="1600" smtClean="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/>
                        </a:rPr>
                        <a:t>成都大熊猫繁育研究基地一日研学</a:t>
                      </a:r>
                      <a:endParaRPr lang="zh-CN" altLang="en-US" sz="16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32717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600" smtClean="0">
                          <a:latin typeface="微软雅黑" panose="020b0503020204020204" charset="-122"/>
                          <a:ea typeface="微软雅黑"/>
                        </a:rPr>
                        <a:t>研究人员</a:t>
                      </a:r>
                      <a:endParaRPr lang="zh-CN" altLang="en-US" sz="16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600" smtClean="0">
                          <a:latin typeface="微软雅黑" panose="020b0503020204020204" charset="-122"/>
                          <a:ea typeface="微软雅黑"/>
                        </a:rPr>
                        <a:t>研究内容</a:t>
                      </a:r>
                      <a:endParaRPr lang="zh-CN" altLang="en-US" sz="16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600" smtClean="0">
                          <a:latin typeface="微软雅黑" panose="020b0503020204020204" charset="-122"/>
                          <a:ea typeface="微软雅黑"/>
                        </a:rPr>
                        <a:t>研究目的</a:t>
                      </a:r>
                      <a:endParaRPr lang="zh-CN" altLang="en-US" sz="16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600" smtClean="0">
                          <a:latin typeface="微软雅黑" panose="020b0503020204020204" charset="-122"/>
                          <a:ea typeface="微软雅黑"/>
                        </a:rPr>
                        <a:t>研究方法</a:t>
                      </a:r>
                      <a:endParaRPr lang="zh-CN" altLang="en-US" sz="16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600" smtClean="0">
                          <a:latin typeface="微软雅黑" panose="020b0503020204020204" charset="-122"/>
                          <a:ea typeface="微软雅黑"/>
                        </a:rPr>
                        <a:t>研究过程</a:t>
                      </a:r>
                      <a:endParaRPr lang="zh-CN" altLang="en-US" sz="16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600" smtClean="0">
                          <a:latin typeface="微软雅黑" panose="020b0503020204020204" charset="-122"/>
                          <a:ea typeface="微软雅黑"/>
                        </a:rPr>
                        <a:t>研究资料</a:t>
                      </a:r>
                      <a:endParaRPr lang="zh-CN" altLang="en-US" sz="16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</a:tr>
              <a:tr h="118872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400" smtClean="0">
                          <a:latin typeface="微软雅黑" panose="020b0503020204020204" charset="-122"/>
                          <a:ea typeface="微软雅黑"/>
                        </a:rPr>
                        <a:t>乐乐</a:t>
                      </a:r>
                      <a:endParaRPr lang="zh-CN" altLang="en-US" sz="14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400" smtClean="0">
                          <a:latin typeface="微软雅黑" panose="020b0503020204020204" charset="-122"/>
                          <a:ea typeface="微软雅黑"/>
                        </a:rPr>
                        <a:t>成长历程</a:t>
                      </a:r>
                      <a:endParaRPr lang="zh-CN" altLang="en-US" sz="14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l"/>
                      <a:r>
                        <a:rPr lang="zh-CN" altLang="en-US" sz="1400" smtClean="0">
                          <a:latin typeface="微软雅黑" panose="020b0503020204020204" charset="-122"/>
                          <a:ea typeface="微软雅黑"/>
                        </a:rPr>
                        <a:t>了解大熊猫从出生到成年需要多长时间</a:t>
                      </a:r>
                      <a:endParaRPr lang="zh-CN" altLang="en-US" sz="1400" smtClean="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l"/>
                      <a:r>
                        <a:rPr lang="zh-CN" altLang="en-US" sz="1200" b="1" smtClean="0">
                          <a:latin typeface="微软雅黑" panose="020b0503020204020204" charset="-122"/>
                          <a:ea typeface="微软雅黑"/>
                        </a:rPr>
                        <a:t>观察法</a:t>
                      </a:r>
                      <a:r>
                        <a:rPr lang="zh-CN" altLang="en-US" sz="1200" smtClean="0">
                          <a:latin typeface="微软雅黑" panose="020b0503020204020204" charset="-122"/>
                          <a:ea typeface="微软雅黑"/>
                        </a:rPr>
                        <a:t>：各年龄段体貌特征，毛发、颜色、身高、体重等。</a:t>
                      </a:r>
                      <a:endParaRPr lang="zh-CN" altLang="en-US" sz="1200" smtClean="0">
                        <a:latin typeface="微软雅黑" panose="020b0503020204020204" charset="-122"/>
                        <a:ea typeface="微软雅黑"/>
                      </a:endParaRPr>
                    </a:p>
                    <a:p>
                      <a:pPr algn="l"/>
                      <a:r>
                        <a:rPr lang="zh-CN" altLang="en-US" sz="1200" b="1" smtClean="0">
                          <a:latin typeface="微软雅黑" panose="020b0503020204020204" charset="-122"/>
                          <a:ea typeface="微软雅黑"/>
                        </a:rPr>
                        <a:t>访谈法</a:t>
                      </a:r>
                      <a:r>
                        <a:rPr lang="zh-CN" altLang="en-US" sz="1200" smtClean="0">
                          <a:latin typeface="微软雅黑" panose="020b0503020204020204" charset="-122"/>
                          <a:ea typeface="微软雅黑"/>
                        </a:rPr>
                        <a:t>：向医生了解大熊猫出生及成长状况，大熊猫是否容易患病及患病的主要因素等。</a:t>
                      </a:r>
                      <a:endParaRPr lang="zh-CN" altLang="en-US" sz="12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l"/>
                      <a:r>
                        <a:rPr lang="zh-CN" altLang="en-US" sz="1200" smtClean="0">
                          <a:latin typeface="微软雅黑" panose="020b0503020204020204" charset="-122"/>
                          <a:ea typeface="微软雅黑"/>
                        </a:rPr>
                        <a:t>按照大熊猫成长阶段，规划在基地内的行走路线：月亮产房、幼年大熊猫别墅、亚成年大熊猫别墅、成年大熊猫别墅、大熊猫医院</a:t>
                      </a:r>
                      <a:endParaRPr lang="zh-CN" altLang="en-US" sz="12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l"/>
                      <a:r>
                        <a:rPr lang="zh-CN" altLang="en-US" sz="1400" smtClean="0">
                          <a:latin typeface="微软雅黑" panose="020b0503020204020204" charset="-122"/>
                          <a:ea typeface="微软雅黑"/>
                        </a:rPr>
                        <a:t>拍照获取图片、访谈获取录音、</a:t>
                      </a:r>
                      <a:endParaRPr lang="zh-CN" altLang="en-US" sz="1400" smtClean="0">
                        <a:latin typeface="微软雅黑" panose="020b0503020204020204" charset="-122"/>
                        <a:ea typeface="微软雅黑"/>
                      </a:endParaRPr>
                    </a:p>
                    <a:p>
                      <a:pPr algn="l"/>
                      <a:r>
                        <a:rPr lang="zh-CN" altLang="en-US" sz="1400" smtClean="0">
                          <a:latin typeface="微软雅黑" panose="020b0503020204020204" charset="-122"/>
                          <a:ea typeface="微软雅黑"/>
                        </a:rPr>
                        <a:t>拍摄大熊猫活动获取视频</a:t>
                      </a:r>
                      <a:endParaRPr lang="zh-CN" altLang="en-US" sz="14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</a:tr>
              <a:tr h="1065005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400" smtClean="0">
                          <a:latin typeface="微软雅黑" panose="020b0503020204020204" charset="-122"/>
                          <a:ea typeface="微软雅黑"/>
                        </a:rPr>
                        <a:t>团团</a:t>
                      </a:r>
                      <a:endParaRPr lang="zh-CN" altLang="en-US" sz="14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400" smtClean="0">
                          <a:latin typeface="微软雅黑" panose="020b0503020204020204" charset="-122"/>
                          <a:ea typeface="微软雅黑"/>
                        </a:rPr>
                        <a:t>生活习性</a:t>
                      </a:r>
                      <a:endParaRPr lang="zh-CN" altLang="en-US" sz="14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4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6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6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6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</a:tr>
              <a:tr h="1064895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400" smtClean="0">
                          <a:latin typeface="微软雅黑" panose="020b0503020204020204" charset="-122"/>
                          <a:ea typeface="微软雅黑"/>
                        </a:rPr>
                        <a:t>圆圆</a:t>
                      </a:r>
                      <a:endParaRPr lang="zh-CN" altLang="en-US" sz="14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400" smtClean="0">
                          <a:latin typeface="微软雅黑" panose="020b0503020204020204" charset="-122"/>
                          <a:ea typeface="微软雅黑"/>
                        </a:rPr>
                        <a:t>衍生文化</a:t>
                      </a:r>
                      <a:endParaRPr lang="zh-CN" altLang="en-US" sz="14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4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6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6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6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23" name="文本框 22" title=""/>
          <p:cNvSpPr txBox="1"/>
          <p:nvPr/>
        </p:nvSpPr>
        <p:spPr>
          <a:xfrm>
            <a:off x="6834907" y="3743041"/>
            <a:ext cx="1979802" cy="830995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b="1">
                <a:latin typeface="微软雅黑" panose="020b0503020204020204" charset="-122"/>
                <a:ea typeface="微软雅黑"/>
              </a:rPr>
              <a:t>观察法</a:t>
            </a:r>
            <a:r>
              <a:rPr lang="zh-CN" altLang="en-US" sz="1200" smtClean="0">
                <a:latin typeface="微软雅黑" panose="020b0503020204020204" charset="-122"/>
                <a:ea typeface="微软雅黑"/>
              </a:rPr>
              <a:t>：观察大熊猫的饮食起居等，看看有什么规律。</a:t>
            </a:r>
            <a:endParaRPr lang="zh-CN" altLang="en-US" sz="1200">
              <a:latin typeface="微软雅黑" panose="020b0503020204020204" charset="-122"/>
              <a:ea typeface="微软雅黑"/>
            </a:endParaRPr>
          </a:p>
          <a:p>
            <a:pPr algn="l"/>
            <a:r>
              <a:rPr lang="zh-CN" altLang="en-US" sz="1200" b="1">
                <a:latin typeface="微软雅黑" panose="020b0503020204020204" charset="-122"/>
                <a:ea typeface="微软雅黑"/>
              </a:rPr>
              <a:t>访谈法</a:t>
            </a:r>
            <a:r>
              <a:rPr lang="zh-CN" altLang="en-US" sz="1200">
                <a:latin typeface="微软雅黑" panose="020b0503020204020204" charset="-122"/>
                <a:ea typeface="微软雅黑"/>
              </a:rPr>
              <a:t>：</a:t>
            </a:r>
            <a:r>
              <a:rPr lang="zh-CN" altLang="en-US" sz="1200" smtClean="0">
                <a:latin typeface="微软雅黑" panose="020b0503020204020204" charset="-122"/>
                <a:ea typeface="微软雅黑"/>
              </a:rPr>
              <a:t>向饲养员询问大熊猫</a:t>
            </a:r>
            <a:r>
              <a:rPr lang="zh-CN" altLang="en-US" sz="1200">
                <a:latin typeface="微软雅黑" panose="020b0503020204020204" charset="-122"/>
                <a:ea typeface="微软雅黑"/>
              </a:rPr>
              <a:t>的饮食起居</a:t>
            </a:r>
            <a:r>
              <a:rPr lang="zh-CN" altLang="en-US" sz="1200" smtClean="0">
                <a:latin typeface="微软雅黑" panose="020b0503020204020204" charset="-122"/>
                <a:ea typeface="微软雅黑"/>
              </a:rPr>
              <a:t>等情况。</a:t>
            </a:r>
            <a:endParaRPr lang="zh-CN" altLang="en-US" sz="1200">
              <a:latin typeface="微软雅黑" panose="020b0503020204020204" charset="-122"/>
              <a:ea typeface="微软雅黑"/>
            </a:endParaRPr>
          </a:p>
        </p:txBody>
      </p:sp>
      <p:sp>
        <p:nvSpPr>
          <p:cNvPr id="24" name="文本框 23" title=""/>
          <p:cNvSpPr txBox="1"/>
          <p:nvPr/>
        </p:nvSpPr>
        <p:spPr>
          <a:xfrm>
            <a:off x="5500059" y="3896701"/>
            <a:ext cx="1191237" cy="523218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latinLnBrk="1" hangingPunct="0"/>
            <a:r>
              <a:rPr lang="zh-CN" altLang="en-US" sz="1400">
                <a:latin typeface="微软雅黑" panose="020b0503020204020204" charset="-122"/>
                <a:ea typeface="微软雅黑"/>
              </a:rPr>
              <a:t>了解</a:t>
            </a:r>
            <a:r>
              <a:rPr lang="zh-CN" altLang="en-US" sz="1400" smtClean="0">
                <a:latin typeface="微软雅黑" panose="020b0503020204020204" charset="-122"/>
                <a:ea typeface="微软雅黑"/>
              </a:rPr>
              <a:t>大熊猫的生活习性</a:t>
            </a:r>
            <a:endParaRPr kumimoji="0" lang="zh-CN" altLang="en-US" sz="14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sym typeface="Arial"/>
            </a:endParaRPr>
          </a:p>
        </p:txBody>
      </p:sp>
      <p:sp>
        <p:nvSpPr>
          <p:cNvPr id="25" name="文本框 24" title=""/>
          <p:cNvSpPr txBox="1"/>
          <p:nvPr/>
        </p:nvSpPr>
        <p:spPr>
          <a:xfrm>
            <a:off x="5500471" y="4934908"/>
            <a:ext cx="1191237" cy="523218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latinLnBrk="1" hangingPunct="0"/>
            <a:r>
              <a:rPr lang="zh-CN" altLang="en-US" sz="1400">
                <a:latin typeface="微软雅黑" panose="020b0503020204020204" charset="-122"/>
                <a:ea typeface="微软雅黑"/>
              </a:rPr>
              <a:t>了解</a:t>
            </a:r>
            <a:r>
              <a:rPr lang="zh-CN" altLang="en-US" sz="1400" smtClean="0">
                <a:latin typeface="微软雅黑" panose="020b0503020204020204" charset="-122"/>
                <a:ea typeface="微软雅黑"/>
              </a:rPr>
              <a:t>大熊猫的衍生文化</a:t>
            </a:r>
            <a:endParaRPr kumimoji="0" lang="zh-CN" altLang="en-US" sz="14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sym typeface="Arial"/>
            </a:endParaRPr>
          </a:p>
        </p:txBody>
      </p:sp>
      <p:sp>
        <p:nvSpPr>
          <p:cNvPr id="26" name="文本框 25" title=""/>
          <p:cNvSpPr txBox="1"/>
          <p:nvPr/>
        </p:nvSpPr>
        <p:spPr>
          <a:xfrm>
            <a:off x="6834272" y="4720579"/>
            <a:ext cx="1979802" cy="830995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b="1">
                <a:latin typeface="微软雅黑" panose="020b0503020204020204" charset="-122"/>
                <a:ea typeface="微软雅黑"/>
              </a:rPr>
              <a:t>观察法</a:t>
            </a:r>
            <a:r>
              <a:rPr lang="zh-CN" altLang="en-US" sz="1200" smtClean="0">
                <a:latin typeface="微软雅黑" panose="020b0503020204020204" charset="-122"/>
                <a:ea typeface="微软雅黑"/>
              </a:rPr>
              <a:t>：观察大熊猫繁育基地出售的旅游纪念品等</a:t>
            </a:r>
            <a:r>
              <a:rPr lang="zh-CN" altLang="en-US" sz="1200">
                <a:latin typeface="微软雅黑" panose="020b0503020204020204" charset="-122"/>
                <a:ea typeface="微软雅黑"/>
              </a:rPr>
              <a:t>。</a:t>
            </a:r>
            <a:endParaRPr lang="zh-CN" altLang="en-US" sz="1200">
              <a:latin typeface="微软雅黑" panose="020b0503020204020204" charset="-122"/>
              <a:ea typeface="微软雅黑"/>
            </a:endParaRPr>
          </a:p>
          <a:p>
            <a:pPr algn="l"/>
            <a:r>
              <a:rPr lang="zh-CN" altLang="en-US" sz="1200" b="1">
                <a:latin typeface="微软雅黑" panose="020b0503020204020204" charset="-122"/>
                <a:ea typeface="微软雅黑"/>
              </a:rPr>
              <a:t>访谈法</a:t>
            </a:r>
            <a:r>
              <a:rPr lang="zh-CN" altLang="en-US" sz="1200">
                <a:latin typeface="微软雅黑" panose="020b0503020204020204" charset="-122"/>
                <a:ea typeface="微软雅黑"/>
              </a:rPr>
              <a:t>：</a:t>
            </a:r>
            <a:r>
              <a:rPr lang="zh-CN" altLang="en-US" sz="1200" smtClean="0">
                <a:latin typeface="微软雅黑" panose="020b0503020204020204" charset="-122"/>
                <a:ea typeface="微软雅黑"/>
              </a:rPr>
              <a:t>向解说员了解有关大熊猫的衍生文化等情况。</a:t>
            </a:r>
            <a:endParaRPr lang="zh-CN" altLang="en-US" sz="1200">
              <a:latin typeface="微软雅黑" panose="020b0503020204020204" charset="-122"/>
              <a:ea typeface="微软雅黑"/>
            </a:endParaRPr>
          </a:p>
        </p:txBody>
      </p:sp>
      <p:sp>
        <p:nvSpPr>
          <p:cNvPr id="27" name="文本框 26" title=""/>
          <p:cNvSpPr txBox="1"/>
          <p:nvPr/>
        </p:nvSpPr>
        <p:spPr>
          <a:xfrm>
            <a:off x="8958784" y="3896701"/>
            <a:ext cx="1644242" cy="523218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400" b="0" i="0" u="none" strike="noStrike" cap="none" spc="0" normalizeH="0" baseline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微软雅黑" panose="020b0503020204020204" charset="-122"/>
                <a:ea typeface="微软雅黑"/>
                <a:sym typeface="Arial"/>
              </a:rPr>
              <a:t>参观熊猫别墅、访问饲养员</a:t>
            </a:r>
            <a:endParaRPr kumimoji="0" lang="zh-CN" altLang="en-US" sz="14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微软雅黑" panose="020b0503020204020204" charset="-122"/>
              <a:ea typeface="微软雅黑"/>
              <a:sym typeface="Arial"/>
            </a:endParaRPr>
          </a:p>
        </p:txBody>
      </p:sp>
      <p:sp>
        <p:nvSpPr>
          <p:cNvPr id="28" name="文本框 27" title=""/>
          <p:cNvSpPr txBox="1"/>
          <p:nvPr/>
        </p:nvSpPr>
        <p:spPr>
          <a:xfrm>
            <a:off x="10603349" y="3599711"/>
            <a:ext cx="1342238" cy="954105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400">
                <a:latin typeface="微软雅黑" panose="020b0503020204020204" charset="-122"/>
                <a:ea typeface="微软雅黑"/>
              </a:rPr>
              <a:t>拍照获取图片、访谈获取录音、</a:t>
            </a:r>
            <a:endParaRPr lang="zh-CN" altLang="en-US" sz="1400">
              <a:latin typeface="微软雅黑" panose="020b0503020204020204" charset="-122"/>
              <a:ea typeface="微软雅黑"/>
            </a:endParaRPr>
          </a:p>
          <a:p>
            <a:pPr algn="l"/>
            <a:r>
              <a:rPr lang="zh-CN" altLang="en-US" sz="1400">
                <a:latin typeface="微软雅黑" panose="020b0503020204020204" charset="-122"/>
                <a:ea typeface="微软雅黑"/>
              </a:rPr>
              <a:t>拍摄大熊猫活动获取</a:t>
            </a:r>
            <a:r>
              <a:rPr lang="zh-CN" altLang="en-US" sz="1400" smtClean="0">
                <a:latin typeface="微软雅黑" panose="020b0503020204020204" charset="-122"/>
                <a:ea typeface="微软雅黑"/>
              </a:rPr>
              <a:t>视频</a:t>
            </a:r>
            <a:endParaRPr lang="zh-CN" altLang="en-US" sz="1400">
              <a:latin typeface="微软雅黑" panose="020b0503020204020204" charset="-122"/>
              <a:ea typeface="微软雅黑"/>
            </a:endParaRPr>
          </a:p>
        </p:txBody>
      </p:sp>
      <p:sp>
        <p:nvSpPr>
          <p:cNvPr id="29" name="文本框 28" title=""/>
          <p:cNvSpPr txBox="1"/>
          <p:nvPr/>
        </p:nvSpPr>
        <p:spPr>
          <a:xfrm>
            <a:off x="8887029" y="4720506"/>
            <a:ext cx="1644242" cy="738662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400" b="0" i="0" u="none" strike="noStrike" cap="none" spc="0" normalizeH="0" baseline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微软雅黑" panose="020b0503020204020204" charset="-122"/>
                <a:ea typeface="微软雅黑"/>
                <a:sym typeface="Arial"/>
              </a:rPr>
              <a:t>参观旅游纪念品商店、听解说员解说并询问</a:t>
            </a:r>
            <a:endParaRPr kumimoji="0" lang="zh-CN" altLang="en-US" sz="14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微软雅黑" panose="020b0503020204020204" charset="-122"/>
              <a:ea typeface="微软雅黑"/>
              <a:sym typeface="Arial"/>
            </a:endParaRPr>
          </a:p>
        </p:txBody>
      </p:sp>
      <p:sp>
        <p:nvSpPr>
          <p:cNvPr id="30" name="文本框 29" title=""/>
          <p:cNvSpPr txBox="1"/>
          <p:nvPr/>
        </p:nvSpPr>
        <p:spPr>
          <a:xfrm>
            <a:off x="10604619" y="4720278"/>
            <a:ext cx="1342238" cy="523218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400">
                <a:latin typeface="微软雅黑" panose="020b0503020204020204" charset="-122"/>
                <a:ea typeface="微软雅黑"/>
              </a:rPr>
              <a:t>拍照获取图片、访谈获取</a:t>
            </a:r>
            <a:r>
              <a:rPr lang="zh-CN" altLang="en-US" sz="1400" smtClean="0">
                <a:latin typeface="微软雅黑" panose="020b0503020204020204" charset="-122"/>
                <a:ea typeface="微软雅黑"/>
              </a:rPr>
              <a:t>录音</a:t>
            </a:r>
            <a:endParaRPr lang="zh-CN" altLang="en-US" sz="1400">
              <a:latin typeface="微软雅黑" panose="020b0503020204020204" charset="-122"/>
              <a:ea typeface="微软雅黑"/>
            </a:endParaRPr>
          </a:p>
        </p:txBody>
      </p:sp>
      <p:sp>
        <p:nvSpPr>
          <p:cNvPr id="53" name="文本框 52" title=""/>
          <p:cNvSpPr txBox="1"/>
          <p:nvPr/>
        </p:nvSpPr>
        <p:spPr>
          <a:xfrm>
            <a:off x="2903220" y="525780"/>
            <a:ext cx="3942080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zh-CN" altLang="en-US" sz="3200" b="1">
                <a:solidFill>
                  <a:srgbClr val="FAE9CB"/>
                </a:solidFill>
                <a:latin typeface="Arial" pitchFamily="34" charset="0"/>
                <a:ea typeface="宋体" panose="02010600030101010101" pitchFamily="2" charset="-122"/>
              </a:rPr>
              <a:t>总结和梳理研学内容</a:t>
            </a:r>
            <a:endParaRPr lang="zh-CN" altLang="en-US" sz="3200" b="1">
              <a:solidFill>
                <a:srgbClr val="FAE9CB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3" grpId="0"/>
      <p:bldP spid="27" grpId="0"/>
      <p:bldP spid="28" grpId="0"/>
      <p:bldP spid="25" grpId="0"/>
      <p:bldP spid="26" grpId="0"/>
      <p:bldP spid="29" grpId="0"/>
      <p:bldP spid="3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9535" y="-24765"/>
            <a:ext cx="12192000" cy="6850380"/>
          </a:xfrm>
          <a:prstGeom prst="rect">
            <a:avLst/>
          </a:prstGeom>
        </p:spPr>
      </p:pic>
      <p:sp>
        <p:nvSpPr>
          <p:cNvPr id="4" name="矩形 3" title=""/>
          <p:cNvSpPr/>
          <p:nvPr/>
        </p:nvSpPr>
        <p:spPr>
          <a:xfrm>
            <a:off x="-89535" y="-24765"/>
            <a:ext cx="12590145" cy="6958330"/>
          </a:xfrm>
          <a:prstGeom prst="rect">
            <a:avLst/>
          </a:prstGeom>
          <a:solidFill>
            <a:schemeClr val="tx1">
              <a:lumMod val="75000"/>
              <a:lumOff val="25000"/>
              <a:alpha val="94000"/>
            </a:schemeClr>
          </a:solidFill>
          <a:ln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800">
              <a:solidFill>
                <a:schemeClr val="bg1"/>
              </a:solidFill>
            </a:endParaRPr>
          </a:p>
        </p:txBody>
      </p:sp>
      <p:sp>
        <p:nvSpPr>
          <p:cNvPr id="5" name="椭圆 4" title=""/>
          <p:cNvSpPr/>
          <p:nvPr/>
        </p:nvSpPr>
        <p:spPr>
          <a:xfrm>
            <a:off x="-1482725" y="1428115"/>
            <a:ext cx="4543425" cy="4243070"/>
          </a:xfrm>
          <a:prstGeom prst="ellipse">
            <a:avLst/>
          </a:prstGeom>
          <a:noFill/>
          <a:ln>
            <a:gradFill>
              <a:gsLst>
                <a:gs pos="100000">
                  <a:schemeClr val="accent1">
                    <a:lumMod val="40000"/>
                    <a:lumOff val="60000"/>
                    <a:alpha val="50000"/>
                  </a:schemeClr>
                </a:gs>
                <a:gs pos="42000">
                  <a:schemeClr val="accent3">
                    <a:lumMod val="5000"/>
                    <a:lumOff val="95000"/>
                    <a:alpha val="0"/>
                  </a:schemeClr>
                </a:gs>
              </a:gsLst>
              <a:path path="circle">
                <a:fillToRect t="100000" r="100000"/>
              </a:path>
              <a:tileRect l="-100000" b="-100000"/>
            </a:gra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7" name="文本框 46" title=""/>
          <p:cNvSpPr txBox="1"/>
          <p:nvPr/>
        </p:nvSpPr>
        <p:spPr>
          <a:xfrm>
            <a:off x="1457830" y="1767615"/>
            <a:ext cx="13150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学习目标</a:t>
            </a:r>
            <a:r>
              <a:rPr lang="en-US" altLang="zh-CN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●</a:t>
            </a:r>
            <a:endParaRPr lang="zh-CN" altLang="en-US">
              <a:solidFill>
                <a:schemeClr val="bg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48" name="文本框 47" title=""/>
          <p:cNvSpPr txBox="1"/>
          <p:nvPr>
            <p:custDataLst>
              <p:tags r:id="rId3"/>
            </p:custDataLst>
          </p:nvPr>
        </p:nvSpPr>
        <p:spPr>
          <a:xfrm>
            <a:off x="1925830" y="2307615"/>
            <a:ext cx="13150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课堂导入</a:t>
            </a:r>
            <a:r>
              <a:rPr lang="en-US" altLang="zh-CN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●</a:t>
            </a:r>
            <a:endParaRPr lang="zh-CN" altLang="en-US">
              <a:solidFill>
                <a:schemeClr val="bg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49" name="文本框 48" title=""/>
          <p:cNvSpPr txBox="1"/>
          <p:nvPr>
            <p:custDataLst>
              <p:tags r:id="rId4"/>
            </p:custDataLst>
          </p:nvPr>
        </p:nvSpPr>
        <p:spPr>
          <a:xfrm>
            <a:off x="1872000" y="3060000"/>
            <a:ext cx="13150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rgbClr val="D7BA5B"/>
                </a:solidFill>
                <a:latin typeface="微软雅黑" panose="020b0503020204020204" charset="-122"/>
                <a:ea typeface="微软雅黑"/>
              </a:rPr>
              <a:t>课堂活动</a:t>
            </a:r>
            <a:r>
              <a:rPr lang="en-US" altLang="zh-CN">
                <a:solidFill>
                  <a:srgbClr val="D7BA5B"/>
                </a:solidFill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>
                <a:solidFill>
                  <a:srgbClr val="D7BA5B"/>
                </a:solidFill>
                <a:latin typeface="微软雅黑" panose="020b0503020204020204" charset="-122"/>
                <a:ea typeface="微软雅黑"/>
              </a:rPr>
              <a:t>●</a:t>
            </a:r>
            <a:endParaRPr lang="zh-CN" altLang="en-US">
              <a:solidFill>
                <a:srgbClr val="D7BA5B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50" name="文本框 49" title=""/>
          <p:cNvSpPr txBox="1"/>
          <p:nvPr>
            <p:custDataLst>
              <p:tags r:id="rId5"/>
            </p:custDataLst>
          </p:nvPr>
        </p:nvSpPr>
        <p:spPr>
          <a:xfrm>
            <a:off x="2196000" y="3600000"/>
            <a:ext cx="13150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     </a:t>
            </a:r>
            <a:r>
              <a:rPr lang="zh-CN" altLang="en-US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总</a:t>
            </a:r>
            <a:r>
              <a:rPr lang="en-US" altLang="zh-CN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 </a:t>
            </a:r>
            <a:r>
              <a:rPr lang="zh-CN" altLang="en-US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结</a:t>
            </a:r>
            <a:r>
              <a:rPr lang="zh-CN" altLang="en-US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●</a:t>
            </a:r>
            <a:endParaRPr lang="zh-CN" altLang="en-US">
              <a:solidFill>
                <a:schemeClr val="bg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51" name="文本框 50" title=""/>
          <p:cNvSpPr txBox="1"/>
          <p:nvPr>
            <p:custDataLst>
              <p:tags r:id="rId6"/>
            </p:custDataLst>
          </p:nvPr>
        </p:nvSpPr>
        <p:spPr>
          <a:xfrm>
            <a:off x="2052000" y="4140000"/>
            <a:ext cx="13150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课后作业</a:t>
            </a:r>
            <a:r>
              <a:rPr lang="en-US" altLang="zh-CN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●</a:t>
            </a:r>
            <a:endParaRPr lang="zh-CN" altLang="en-US">
              <a:solidFill>
                <a:schemeClr val="bg1"/>
              </a:solidFill>
              <a:latin typeface="微软雅黑" panose="020b0503020204020204" charset="-122"/>
              <a:ea typeface="微软雅黑"/>
            </a:endParaRPr>
          </a:p>
        </p:txBody>
      </p:sp>
      <p:cxnSp>
        <p:nvCxnSpPr>
          <p:cNvPr id="11" name="直接连接符 10" title=""/>
          <p:cNvCxnSpPr/>
          <p:nvPr/>
        </p:nvCxnSpPr>
        <p:spPr>
          <a:xfrm>
            <a:off x="2903220" y="1109028"/>
            <a:ext cx="4359910" cy="1778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椭圆 12" title=""/>
          <p:cNvSpPr/>
          <p:nvPr>
            <p:custDataLst>
              <p:tags r:id="rId7"/>
            </p:custDataLst>
          </p:nvPr>
        </p:nvSpPr>
        <p:spPr>
          <a:xfrm>
            <a:off x="184150" y="2583815"/>
            <a:ext cx="1676400" cy="1600200"/>
          </a:xfrm>
          <a:prstGeom prst="ellipse">
            <a:avLst/>
          </a:prstGeom>
          <a:gradFill>
            <a:gsLst>
              <a:gs pos="6000">
                <a:schemeClr val="accent2">
                  <a:lumMod val="20000"/>
                  <a:lumOff val="80000"/>
                </a:schemeClr>
              </a:gs>
              <a:gs pos="95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3" name="文本框 52" title=""/>
          <p:cNvSpPr txBox="1"/>
          <p:nvPr/>
        </p:nvSpPr>
        <p:spPr>
          <a:xfrm>
            <a:off x="3060700" y="525780"/>
            <a:ext cx="3528060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zh-CN" altLang="en-US" sz="3200" b="1">
                <a:solidFill>
                  <a:srgbClr val="FAE9CB"/>
                </a:solidFill>
                <a:latin typeface="Arial" pitchFamily="34" charset="0"/>
                <a:ea typeface="宋体" panose="02010600030101010101" pitchFamily="2" charset="-122"/>
              </a:rPr>
              <a:t>任务一</a:t>
            </a:r>
            <a:endParaRPr lang="zh-CN" altLang="en-US" sz="3200" b="1">
              <a:solidFill>
                <a:srgbClr val="FAE9CB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8"/>
            </p:custDataLst>
          </p:nvPr>
        </p:nvSpPr>
        <p:spPr>
          <a:xfrm>
            <a:off x="-107950" y="3189605"/>
            <a:ext cx="2304415" cy="410845"/>
          </a:xfrm>
          <a:prstGeom prst="rect">
            <a:avLst/>
          </a:prstGeom>
          <a:noFill/>
          <a:effectLst>
            <a:innerShdw blurRad="63500" dist="50800">
              <a:schemeClr val="bg1">
                <a:alpha val="100000"/>
              </a:schemeClr>
            </a:innerShdw>
            <a:reflection blurRad="6350" stA="50000" endA="300" endPos="55000" dir="5400000" sy="-100000" algn="bl" rotWithShape="0"/>
            <a:softEdge rad="317500"/>
          </a:effectLst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baseline="-25000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梳理内容规划报告</a:t>
            </a:r>
            <a:endParaRPr lang="zh-CN" altLang="en-US" sz="3200" b="1" baseline="-25000" smtClean="0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  <a:sym typeface="+mn-ea"/>
            </a:endParaRPr>
          </a:p>
        </p:txBody>
      </p:sp>
      <p:graphicFrame>
        <p:nvGraphicFramePr>
          <p:cNvPr id="7" name="表格 6" title=""/>
          <p:cNvGraphicFramePr>
            <a:graphicFrameLocks noGrp="1"/>
          </p:cNvGraphicFramePr>
          <p:nvPr>
            <p:custDataLst>
              <p:tags r:id="rId9"/>
            </p:custDataLst>
          </p:nvPr>
        </p:nvGraphicFramePr>
        <p:xfrm>
          <a:off x="3306458" y="2307531"/>
          <a:ext cx="8600718" cy="36042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50627"/>
                <a:gridCol w="7550091"/>
              </a:tblGrid>
              <a:tr h="605790">
                <a:tc gridSpan="2">
                  <a:txBody>
                    <a:bodyPr vert="horz" wrap="square"/>
                    <a:lstStyle/>
                    <a:p>
                      <a:pPr algn="l"/>
                      <a:r>
                        <a:rPr lang="zh-CN" altLang="en-US" sz="1600" smtClean="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/>
                        </a:rPr>
                        <a:t>主题：</a:t>
                      </a:r>
                      <a:endParaRPr lang="zh-CN" altLang="en-US" sz="16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604726">
                <a:tc>
                  <a:txBody>
                    <a:bodyPr vert="horz" wrap="square"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600" smtClean="0">
                          <a:latin typeface="微软雅黑" panose="020b0503020204020204" charset="-122"/>
                          <a:ea typeface="微软雅黑"/>
                        </a:rPr>
                        <a:t>研究内容</a:t>
                      </a:r>
                      <a:endParaRPr lang="zh-CN" altLang="en-US" sz="1600" smtClean="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6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1566">
                <a:tc>
                  <a:txBody>
                    <a:bodyPr vert="horz" wrap="square"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600" smtClean="0">
                          <a:solidFill>
                            <a:schemeClr val="dk1"/>
                          </a:solidFill>
                          <a:latin typeface="微软雅黑" panose="020b0503020204020204" charset="-122"/>
                          <a:ea typeface="微软雅黑"/>
                          <a:cs typeface="+mn-cs"/>
                          <a:sym typeface="Arial"/>
                        </a:rPr>
                        <a:t>研究目的</a:t>
                      </a:r>
                      <a:endParaRPr lang="zh-CN" altLang="en-US" sz="1600" smtClean="0">
                        <a:solidFill>
                          <a:schemeClr val="dk1"/>
                        </a:solidFill>
                        <a:latin typeface="微软雅黑" panose="020b0503020204020204" charset="-122"/>
                        <a:ea typeface="微软雅黑"/>
                        <a:cs typeface="+mn-cs"/>
                        <a:sym typeface="Arial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4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9854">
                <a:tc>
                  <a:txBody>
                    <a:bodyPr vert="horz" wrap="square"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600" smtClean="0">
                          <a:solidFill>
                            <a:schemeClr val="dk1"/>
                          </a:solidFill>
                          <a:latin typeface="微软雅黑" panose="020b0503020204020204" charset="-122"/>
                          <a:ea typeface="微软雅黑"/>
                          <a:cs typeface="+mn-cs"/>
                          <a:sym typeface="Arial"/>
                        </a:rPr>
                        <a:t>研究方法</a:t>
                      </a:r>
                      <a:endParaRPr lang="zh-CN" altLang="en-US" sz="1600" smtClean="0">
                        <a:solidFill>
                          <a:schemeClr val="dk1"/>
                        </a:solidFill>
                        <a:latin typeface="微软雅黑" panose="020b0503020204020204" charset="-122"/>
                        <a:ea typeface="微软雅黑"/>
                        <a:cs typeface="+mn-cs"/>
                        <a:sym typeface="Arial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4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4604">
                <a:tc>
                  <a:txBody>
                    <a:bodyPr vert="horz" wrap="square"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600" smtClean="0">
                          <a:solidFill>
                            <a:schemeClr val="dk1"/>
                          </a:solidFill>
                          <a:latin typeface="微软雅黑" panose="020b0503020204020204" charset="-122"/>
                          <a:ea typeface="微软雅黑"/>
                          <a:cs typeface="+mn-cs"/>
                          <a:sym typeface="Arial"/>
                        </a:rPr>
                        <a:t>研究过程</a:t>
                      </a:r>
                      <a:endParaRPr lang="zh-CN" altLang="en-US" sz="1600" smtClean="0">
                        <a:solidFill>
                          <a:schemeClr val="dk1"/>
                        </a:solidFill>
                        <a:latin typeface="微软雅黑" panose="020b0503020204020204" charset="-122"/>
                        <a:ea typeface="微软雅黑"/>
                        <a:cs typeface="+mn-cs"/>
                        <a:sym typeface="Arial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4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7658">
                <a:tc>
                  <a:txBody>
                    <a:bodyPr vert="horz" wrap="square"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600" smtClean="0">
                          <a:solidFill>
                            <a:schemeClr val="dk1"/>
                          </a:solidFill>
                          <a:latin typeface="微软雅黑" panose="020b0503020204020204" charset="-122"/>
                          <a:ea typeface="微软雅黑"/>
                          <a:cs typeface="+mn-cs"/>
                          <a:sym typeface="Arial"/>
                        </a:rPr>
                        <a:t>研究资料</a:t>
                      </a:r>
                      <a:endParaRPr lang="zh-CN" altLang="en-US" sz="1600" smtClean="0">
                        <a:solidFill>
                          <a:schemeClr val="dk1"/>
                        </a:solidFill>
                        <a:latin typeface="微软雅黑" panose="020b0503020204020204" charset="-122"/>
                        <a:ea typeface="微软雅黑"/>
                        <a:cs typeface="+mn-cs"/>
                        <a:sym typeface="Arial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4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9" name="文本框 8" title=""/>
          <p:cNvSpPr txBox="1"/>
          <p:nvPr/>
        </p:nvSpPr>
        <p:spPr>
          <a:xfrm>
            <a:off x="3306456" y="1610890"/>
            <a:ext cx="8508441" cy="369330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45720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请从你完成的研学活动中，选择一个主题，</a:t>
            </a:r>
            <a:r>
              <a:rPr lang="zh-CN" altLang="en-US" smtClean="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参照上表，填写下表。</a:t>
            </a:r>
            <a:endParaRPr kumimoji="0" lang="zh-CN" altLang="en-US" sz="1800" b="0" i="0" u="none" strike="noStrike" cap="none" spc="0" normalizeH="0" baseline="0" smtClean="0">
              <a:ln>
                <a:noFill/>
              </a:ln>
              <a:solidFill>
                <a:schemeClr val="bg1"/>
              </a:solidFill>
              <a:effectLst/>
              <a:uFillTx/>
              <a:latin typeface="微软雅黑" panose="020b0503020204020204" charset="-122"/>
              <a:ea typeface="微软雅黑"/>
              <a:sym typeface="Arial"/>
            </a:endParaRP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flipH="1">
            <a:off x="12382500" y="11696700"/>
            <a:ext cx="0" cy="0"/>
          </a:xfrm>
          <a:prstGeom prst="rect">
            <a:avLst/>
          </a:prstGeom>
          <a:ln>
            <a:noFill/>
          </a:ln>
        </p:spPr>
      </p:pic>
    </p:spTree>
    <p:custDataLst>
      <p:tags r:id="rId1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9535" y="-24765"/>
            <a:ext cx="12192000" cy="6850380"/>
          </a:xfrm>
          <a:prstGeom prst="rect">
            <a:avLst/>
          </a:prstGeom>
        </p:spPr>
      </p:pic>
      <p:sp>
        <p:nvSpPr>
          <p:cNvPr id="4" name="矩形 3" title=""/>
          <p:cNvSpPr/>
          <p:nvPr/>
        </p:nvSpPr>
        <p:spPr>
          <a:xfrm>
            <a:off x="-89535" y="-24765"/>
            <a:ext cx="12590145" cy="6958330"/>
          </a:xfrm>
          <a:prstGeom prst="rect">
            <a:avLst/>
          </a:prstGeom>
          <a:solidFill>
            <a:schemeClr val="tx1">
              <a:lumMod val="75000"/>
              <a:lumOff val="25000"/>
              <a:alpha val="94000"/>
            </a:schemeClr>
          </a:solidFill>
          <a:ln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800">
              <a:solidFill>
                <a:schemeClr val="bg1"/>
              </a:solidFill>
            </a:endParaRPr>
          </a:p>
        </p:txBody>
      </p:sp>
      <p:sp>
        <p:nvSpPr>
          <p:cNvPr id="5" name="椭圆 4" title=""/>
          <p:cNvSpPr/>
          <p:nvPr/>
        </p:nvSpPr>
        <p:spPr>
          <a:xfrm>
            <a:off x="-1482725" y="1428115"/>
            <a:ext cx="4543425" cy="4243070"/>
          </a:xfrm>
          <a:prstGeom prst="ellipse">
            <a:avLst/>
          </a:prstGeom>
          <a:noFill/>
          <a:ln>
            <a:gradFill>
              <a:gsLst>
                <a:gs pos="100000">
                  <a:schemeClr val="accent1">
                    <a:lumMod val="40000"/>
                    <a:lumOff val="60000"/>
                    <a:alpha val="50000"/>
                  </a:schemeClr>
                </a:gs>
                <a:gs pos="42000">
                  <a:schemeClr val="accent3">
                    <a:lumMod val="5000"/>
                    <a:lumOff val="95000"/>
                    <a:alpha val="0"/>
                  </a:schemeClr>
                </a:gs>
              </a:gsLst>
              <a:path path="circle">
                <a:fillToRect t="100000" r="100000"/>
              </a:path>
              <a:tileRect l="-100000" b="-100000"/>
            </a:gra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7" name="文本框 46" title=""/>
          <p:cNvSpPr txBox="1"/>
          <p:nvPr/>
        </p:nvSpPr>
        <p:spPr>
          <a:xfrm>
            <a:off x="1457830" y="1767615"/>
            <a:ext cx="13150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学习目标</a:t>
            </a:r>
            <a:r>
              <a:rPr lang="en-US" altLang="zh-CN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●</a:t>
            </a:r>
            <a:endParaRPr lang="zh-CN" altLang="en-US">
              <a:solidFill>
                <a:schemeClr val="bg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48" name="文本框 47" title=""/>
          <p:cNvSpPr txBox="1"/>
          <p:nvPr>
            <p:custDataLst>
              <p:tags r:id="rId3"/>
            </p:custDataLst>
          </p:nvPr>
        </p:nvSpPr>
        <p:spPr>
          <a:xfrm>
            <a:off x="1925830" y="2307615"/>
            <a:ext cx="13150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课堂导入</a:t>
            </a:r>
            <a:r>
              <a:rPr lang="en-US" altLang="zh-CN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●</a:t>
            </a:r>
            <a:endParaRPr lang="zh-CN" altLang="en-US">
              <a:solidFill>
                <a:schemeClr val="bg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49" name="文本框 48" title=""/>
          <p:cNvSpPr txBox="1"/>
          <p:nvPr>
            <p:custDataLst>
              <p:tags r:id="rId4"/>
            </p:custDataLst>
          </p:nvPr>
        </p:nvSpPr>
        <p:spPr>
          <a:xfrm>
            <a:off x="1872000" y="3060000"/>
            <a:ext cx="13150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rgbClr val="D7BA5B"/>
                </a:solidFill>
                <a:latin typeface="微软雅黑" panose="020b0503020204020204" charset="-122"/>
                <a:ea typeface="微软雅黑"/>
              </a:rPr>
              <a:t>课堂活动</a:t>
            </a:r>
            <a:r>
              <a:rPr lang="en-US" altLang="zh-CN">
                <a:solidFill>
                  <a:srgbClr val="D7BA5B"/>
                </a:solidFill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>
                <a:solidFill>
                  <a:srgbClr val="D7BA5B"/>
                </a:solidFill>
                <a:latin typeface="微软雅黑" panose="020b0503020204020204" charset="-122"/>
                <a:ea typeface="微软雅黑"/>
              </a:rPr>
              <a:t>●</a:t>
            </a:r>
            <a:endParaRPr lang="zh-CN" altLang="en-US">
              <a:solidFill>
                <a:srgbClr val="D7BA5B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50" name="文本框 49" title=""/>
          <p:cNvSpPr txBox="1"/>
          <p:nvPr>
            <p:custDataLst>
              <p:tags r:id="rId5"/>
            </p:custDataLst>
          </p:nvPr>
        </p:nvSpPr>
        <p:spPr>
          <a:xfrm>
            <a:off x="2196000" y="3600000"/>
            <a:ext cx="13150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     </a:t>
            </a:r>
            <a:r>
              <a:rPr lang="zh-CN" altLang="en-US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总</a:t>
            </a:r>
            <a:r>
              <a:rPr lang="en-US" altLang="zh-CN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 </a:t>
            </a:r>
            <a:r>
              <a:rPr lang="zh-CN" altLang="en-US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结</a:t>
            </a:r>
            <a:r>
              <a:rPr lang="zh-CN" altLang="en-US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●</a:t>
            </a:r>
            <a:endParaRPr lang="zh-CN" altLang="en-US">
              <a:solidFill>
                <a:schemeClr val="bg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51" name="文本框 50" title=""/>
          <p:cNvSpPr txBox="1"/>
          <p:nvPr>
            <p:custDataLst>
              <p:tags r:id="rId6"/>
            </p:custDataLst>
          </p:nvPr>
        </p:nvSpPr>
        <p:spPr>
          <a:xfrm>
            <a:off x="2052000" y="4140000"/>
            <a:ext cx="13150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课后作业</a:t>
            </a:r>
            <a:r>
              <a:rPr lang="en-US" altLang="zh-CN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●</a:t>
            </a:r>
            <a:endParaRPr lang="zh-CN" altLang="en-US">
              <a:solidFill>
                <a:schemeClr val="bg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" name="文本框 9" title=""/>
          <p:cNvSpPr txBox="1"/>
          <p:nvPr/>
        </p:nvSpPr>
        <p:spPr>
          <a:xfrm>
            <a:off x="3060700" y="525780"/>
            <a:ext cx="4479290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AE9CB"/>
                </a:solidFill>
                <a:latin typeface="Arial" pitchFamily="34" charset="0"/>
                <a:ea typeface="宋体" panose="02010600030101010101" pitchFamily="2" charset="-122"/>
              </a:rPr>
              <a:t>规划和设计演示报告</a:t>
            </a:r>
            <a:endParaRPr lang="zh-CN" altLang="en-US" sz="3200" b="1">
              <a:solidFill>
                <a:srgbClr val="FAE9CB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cxnSp>
        <p:nvCxnSpPr>
          <p:cNvPr id="11" name="直接连接符 10" title=""/>
          <p:cNvCxnSpPr/>
          <p:nvPr/>
        </p:nvCxnSpPr>
        <p:spPr>
          <a:xfrm>
            <a:off x="2903220" y="1109028"/>
            <a:ext cx="4359910" cy="1778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椭圆 12" title=""/>
          <p:cNvSpPr/>
          <p:nvPr>
            <p:custDataLst>
              <p:tags r:id="rId7"/>
            </p:custDataLst>
          </p:nvPr>
        </p:nvSpPr>
        <p:spPr>
          <a:xfrm>
            <a:off x="184150" y="2583815"/>
            <a:ext cx="1676400" cy="1600200"/>
          </a:xfrm>
          <a:prstGeom prst="ellipse">
            <a:avLst/>
          </a:prstGeom>
          <a:gradFill>
            <a:gsLst>
              <a:gs pos="6000">
                <a:schemeClr val="accent2">
                  <a:lumMod val="20000"/>
                  <a:lumOff val="80000"/>
                </a:schemeClr>
              </a:gs>
              <a:gs pos="95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文本框 6" title=""/>
          <p:cNvSpPr txBox="1"/>
          <p:nvPr>
            <p:custDataLst>
              <p:tags r:id="rId8"/>
            </p:custDataLst>
          </p:nvPr>
        </p:nvSpPr>
        <p:spPr>
          <a:xfrm>
            <a:off x="-107950" y="3189605"/>
            <a:ext cx="2304415" cy="410845"/>
          </a:xfrm>
          <a:prstGeom prst="rect">
            <a:avLst/>
          </a:prstGeom>
          <a:noFill/>
          <a:effectLst>
            <a:innerShdw blurRad="63500" dist="50800">
              <a:schemeClr val="bg1">
                <a:alpha val="100000"/>
              </a:schemeClr>
            </a:innerShdw>
            <a:reflection blurRad="6350" stA="50000" endA="300" endPos="55000" dir="5400000" sy="-100000" algn="bl" rotWithShape="0"/>
            <a:softEdge rad="317500"/>
          </a:effectLst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baseline="-25000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梳理内容规划报告</a:t>
            </a:r>
            <a:endParaRPr lang="zh-CN" altLang="en-US" sz="3200" b="1" baseline="-25000" smtClean="0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  <a:sym typeface="+mn-ea"/>
            </a:endParaRPr>
          </a:p>
        </p:txBody>
      </p:sp>
      <p:sp>
        <p:nvSpPr>
          <p:cNvPr id="6" name="矩形 5" title=""/>
          <p:cNvSpPr/>
          <p:nvPr/>
        </p:nvSpPr>
        <p:spPr>
          <a:xfrm>
            <a:off x="3366770" y="2764155"/>
            <a:ext cx="2534285" cy="7950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500" b="1"/>
              <a:t>多媒体演示文稿</a:t>
            </a:r>
            <a:endParaRPr lang="zh-CN" altLang="en-US" sz="2500" b="1"/>
          </a:p>
        </p:txBody>
      </p:sp>
      <p:sp>
        <p:nvSpPr>
          <p:cNvPr id="8" name="矩形 7" title=""/>
          <p:cNvSpPr/>
          <p:nvPr/>
        </p:nvSpPr>
        <p:spPr>
          <a:xfrm>
            <a:off x="6395720" y="1646555"/>
            <a:ext cx="1369695" cy="9461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500" b="1"/>
              <a:t>集成性</a:t>
            </a:r>
            <a:endParaRPr lang="zh-CN" altLang="en-US" sz="2500" b="1"/>
          </a:p>
        </p:txBody>
      </p:sp>
      <p:sp>
        <p:nvSpPr>
          <p:cNvPr id="9" name="矩形 8" title=""/>
          <p:cNvSpPr/>
          <p:nvPr/>
        </p:nvSpPr>
        <p:spPr>
          <a:xfrm>
            <a:off x="6395720" y="3893820"/>
            <a:ext cx="1369695" cy="9461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500" b="1"/>
              <a:t>交互性</a:t>
            </a:r>
            <a:endParaRPr lang="zh-CN" altLang="en-US" sz="2500" b="1"/>
          </a:p>
        </p:txBody>
      </p:sp>
      <p:cxnSp>
        <p:nvCxnSpPr>
          <p:cNvPr id="2" name="直接箭头连接符 1" title=""/>
          <p:cNvCxnSpPr>
            <a:stCxn id="6" idx="3"/>
            <a:endCxn id="8" idx="1"/>
          </p:cNvCxnSpPr>
          <p:nvPr/>
        </p:nvCxnSpPr>
        <p:spPr>
          <a:xfrm flipV="1">
            <a:off x="5901055" y="2119630"/>
            <a:ext cx="494665" cy="1042035"/>
          </a:xfrm>
          <a:prstGeom prst="straightConnector1">
            <a:avLst/>
          </a:prstGeom>
          <a:ln>
            <a:tailEnd type="arrow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直接箭头连接符 13" title=""/>
          <p:cNvCxnSpPr>
            <a:endCxn id="9" idx="1"/>
          </p:cNvCxnSpPr>
          <p:nvPr/>
        </p:nvCxnSpPr>
        <p:spPr>
          <a:xfrm>
            <a:off x="5912485" y="3152775"/>
            <a:ext cx="483235" cy="1214120"/>
          </a:xfrm>
          <a:prstGeom prst="straightConnector1">
            <a:avLst/>
          </a:prstGeom>
          <a:ln>
            <a:tailEnd type="arrow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5" name="矩形 14" title=""/>
          <p:cNvSpPr/>
          <p:nvPr/>
        </p:nvSpPr>
        <p:spPr>
          <a:xfrm>
            <a:off x="7765415" y="1646555"/>
            <a:ext cx="4218305" cy="94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92D050"/>
                </a:solidFill>
              </a14:hiddenFill>
            </a:ext>
          </a:extLst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>
                <a:solidFill>
                  <a:schemeClr val="bg1"/>
                </a:solidFill>
              </a:rPr>
              <a:t>集成文本、图片、音频、视频等多种素材。</a:t>
            </a:r>
            <a:endParaRPr lang="zh-CN" altLang="en-US" sz="2400">
              <a:solidFill>
                <a:schemeClr val="bg1"/>
              </a:solidFill>
            </a:endParaRPr>
          </a:p>
        </p:txBody>
      </p:sp>
      <p:sp>
        <p:nvSpPr>
          <p:cNvPr id="16" name="矩形 15" title=""/>
          <p:cNvSpPr/>
          <p:nvPr/>
        </p:nvSpPr>
        <p:spPr>
          <a:xfrm>
            <a:off x="7856855" y="3893820"/>
            <a:ext cx="4127500" cy="94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92D050"/>
                </a:solidFill>
              </a14:hiddenFill>
            </a:ext>
          </a:extLst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>
                <a:solidFill>
                  <a:schemeClr val="bg1"/>
                </a:solidFill>
              </a:rPr>
              <a:t>通过人机交互，实现对信息的主动选择和控制。</a:t>
            </a:r>
            <a:endParaRPr lang="zh-CN" altLang="en-US" sz="2400">
              <a:solidFill>
                <a:schemeClr val="bg1"/>
              </a:solidFill>
            </a:endParaRPr>
          </a:p>
        </p:txBody>
      </p:sp>
    </p:spTree>
    <p:custDataLst>
      <p:tags r:id="rId9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9535" y="-24765"/>
            <a:ext cx="12192000" cy="6850380"/>
          </a:xfrm>
          <a:prstGeom prst="rect">
            <a:avLst/>
          </a:prstGeom>
        </p:spPr>
      </p:pic>
      <p:sp>
        <p:nvSpPr>
          <p:cNvPr id="4" name="矩形 3" title=""/>
          <p:cNvSpPr/>
          <p:nvPr/>
        </p:nvSpPr>
        <p:spPr>
          <a:xfrm>
            <a:off x="-89535" y="-24765"/>
            <a:ext cx="12590145" cy="6958330"/>
          </a:xfrm>
          <a:prstGeom prst="rect">
            <a:avLst/>
          </a:prstGeom>
          <a:solidFill>
            <a:schemeClr val="tx1">
              <a:lumMod val="75000"/>
              <a:lumOff val="25000"/>
              <a:alpha val="94000"/>
            </a:schemeClr>
          </a:solidFill>
          <a:ln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800">
              <a:solidFill>
                <a:schemeClr val="bg1"/>
              </a:solidFill>
            </a:endParaRPr>
          </a:p>
        </p:txBody>
      </p:sp>
      <p:sp>
        <p:nvSpPr>
          <p:cNvPr id="5" name="椭圆 4" title=""/>
          <p:cNvSpPr/>
          <p:nvPr/>
        </p:nvSpPr>
        <p:spPr>
          <a:xfrm>
            <a:off x="-1482725" y="1428115"/>
            <a:ext cx="4543425" cy="4243070"/>
          </a:xfrm>
          <a:prstGeom prst="ellipse">
            <a:avLst/>
          </a:prstGeom>
          <a:noFill/>
          <a:ln>
            <a:gradFill>
              <a:gsLst>
                <a:gs pos="100000">
                  <a:schemeClr val="accent1">
                    <a:lumMod val="40000"/>
                    <a:lumOff val="60000"/>
                    <a:alpha val="50000"/>
                  </a:schemeClr>
                </a:gs>
                <a:gs pos="42000">
                  <a:schemeClr val="accent3">
                    <a:lumMod val="5000"/>
                    <a:lumOff val="95000"/>
                    <a:alpha val="0"/>
                  </a:schemeClr>
                </a:gs>
              </a:gsLst>
              <a:path path="circle">
                <a:fillToRect t="100000" r="100000"/>
              </a:path>
              <a:tileRect l="-100000" b="-100000"/>
            </a:gra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7" name="文本框 46" title=""/>
          <p:cNvSpPr txBox="1"/>
          <p:nvPr/>
        </p:nvSpPr>
        <p:spPr>
          <a:xfrm>
            <a:off x="1457830" y="1767615"/>
            <a:ext cx="13150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学习目标</a:t>
            </a:r>
            <a:r>
              <a:rPr lang="en-US" altLang="zh-CN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●</a:t>
            </a:r>
            <a:endParaRPr lang="zh-CN" altLang="en-US">
              <a:solidFill>
                <a:schemeClr val="bg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48" name="文本框 47" title=""/>
          <p:cNvSpPr txBox="1"/>
          <p:nvPr>
            <p:custDataLst>
              <p:tags r:id="rId3"/>
            </p:custDataLst>
          </p:nvPr>
        </p:nvSpPr>
        <p:spPr>
          <a:xfrm>
            <a:off x="1925830" y="2307615"/>
            <a:ext cx="13150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课堂导入</a:t>
            </a:r>
            <a:r>
              <a:rPr lang="en-US" altLang="zh-CN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●</a:t>
            </a:r>
            <a:endParaRPr lang="zh-CN" altLang="en-US">
              <a:solidFill>
                <a:schemeClr val="bg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49" name="文本框 48" title=""/>
          <p:cNvSpPr txBox="1"/>
          <p:nvPr>
            <p:custDataLst>
              <p:tags r:id="rId4"/>
            </p:custDataLst>
          </p:nvPr>
        </p:nvSpPr>
        <p:spPr>
          <a:xfrm>
            <a:off x="1872000" y="3060000"/>
            <a:ext cx="13150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rgbClr val="D7BA5B"/>
                </a:solidFill>
                <a:latin typeface="微软雅黑" panose="020b0503020204020204" charset="-122"/>
                <a:ea typeface="微软雅黑"/>
              </a:rPr>
              <a:t>课堂活动</a:t>
            </a:r>
            <a:r>
              <a:rPr lang="en-US" altLang="zh-CN">
                <a:solidFill>
                  <a:srgbClr val="D7BA5B"/>
                </a:solidFill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>
                <a:solidFill>
                  <a:srgbClr val="D7BA5B"/>
                </a:solidFill>
                <a:latin typeface="微软雅黑" panose="020b0503020204020204" charset="-122"/>
                <a:ea typeface="微软雅黑"/>
              </a:rPr>
              <a:t>●</a:t>
            </a:r>
            <a:endParaRPr lang="zh-CN" altLang="en-US">
              <a:solidFill>
                <a:srgbClr val="D7BA5B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50" name="文本框 49" title=""/>
          <p:cNvSpPr txBox="1"/>
          <p:nvPr>
            <p:custDataLst>
              <p:tags r:id="rId5"/>
            </p:custDataLst>
          </p:nvPr>
        </p:nvSpPr>
        <p:spPr>
          <a:xfrm>
            <a:off x="2196000" y="3600000"/>
            <a:ext cx="13150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     </a:t>
            </a:r>
            <a:r>
              <a:rPr lang="zh-CN" altLang="en-US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总</a:t>
            </a:r>
            <a:r>
              <a:rPr lang="en-US" altLang="zh-CN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 </a:t>
            </a:r>
            <a:r>
              <a:rPr lang="zh-CN" altLang="en-US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结</a:t>
            </a:r>
            <a:r>
              <a:rPr lang="zh-CN" altLang="en-US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●</a:t>
            </a:r>
            <a:endParaRPr lang="zh-CN" altLang="en-US">
              <a:solidFill>
                <a:schemeClr val="bg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51" name="文本框 50" title=""/>
          <p:cNvSpPr txBox="1"/>
          <p:nvPr>
            <p:custDataLst>
              <p:tags r:id="rId6"/>
            </p:custDataLst>
          </p:nvPr>
        </p:nvSpPr>
        <p:spPr>
          <a:xfrm>
            <a:off x="2052000" y="4140000"/>
            <a:ext cx="13150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课后作业</a:t>
            </a:r>
            <a:r>
              <a:rPr lang="en-US" altLang="zh-CN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●</a:t>
            </a:r>
            <a:endParaRPr lang="zh-CN" altLang="en-US">
              <a:solidFill>
                <a:schemeClr val="bg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" name="文本框 9" title=""/>
          <p:cNvSpPr txBox="1"/>
          <p:nvPr/>
        </p:nvSpPr>
        <p:spPr>
          <a:xfrm>
            <a:off x="3060700" y="525780"/>
            <a:ext cx="4479290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AE9CB"/>
                </a:solidFill>
                <a:latin typeface="Arial" pitchFamily="34" charset="0"/>
                <a:ea typeface="宋体" panose="02010600030101010101" pitchFamily="2" charset="-122"/>
              </a:rPr>
              <a:t>规划和设计演示报告</a:t>
            </a:r>
            <a:endParaRPr lang="zh-CN" altLang="en-US" sz="3200" b="1">
              <a:solidFill>
                <a:srgbClr val="FAE9CB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cxnSp>
        <p:nvCxnSpPr>
          <p:cNvPr id="11" name="直接连接符 10" title=""/>
          <p:cNvCxnSpPr/>
          <p:nvPr/>
        </p:nvCxnSpPr>
        <p:spPr>
          <a:xfrm>
            <a:off x="2903220" y="1109028"/>
            <a:ext cx="4359910" cy="1778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椭圆 12" title=""/>
          <p:cNvSpPr/>
          <p:nvPr>
            <p:custDataLst>
              <p:tags r:id="rId7"/>
            </p:custDataLst>
          </p:nvPr>
        </p:nvSpPr>
        <p:spPr>
          <a:xfrm>
            <a:off x="184150" y="2583815"/>
            <a:ext cx="1676400" cy="1600200"/>
          </a:xfrm>
          <a:prstGeom prst="ellipse">
            <a:avLst/>
          </a:prstGeom>
          <a:gradFill>
            <a:gsLst>
              <a:gs pos="6000">
                <a:schemeClr val="accent2">
                  <a:lumMod val="20000"/>
                  <a:lumOff val="80000"/>
                </a:schemeClr>
              </a:gs>
              <a:gs pos="95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文本框 6" title=""/>
          <p:cNvSpPr txBox="1"/>
          <p:nvPr>
            <p:custDataLst>
              <p:tags r:id="rId8"/>
            </p:custDataLst>
          </p:nvPr>
        </p:nvSpPr>
        <p:spPr>
          <a:xfrm>
            <a:off x="-107950" y="3189605"/>
            <a:ext cx="2304415" cy="410845"/>
          </a:xfrm>
          <a:prstGeom prst="rect">
            <a:avLst/>
          </a:prstGeom>
          <a:noFill/>
          <a:effectLst>
            <a:innerShdw blurRad="63500" dist="50800">
              <a:schemeClr val="bg1">
                <a:alpha val="100000"/>
              </a:schemeClr>
            </a:innerShdw>
            <a:reflection blurRad="6350" stA="50000" endA="300" endPos="55000" dir="5400000" sy="-100000" algn="bl" rotWithShape="0"/>
            <a:softEdge rad="317500"/>
          </a:effectLst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baseline="-25000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梳理内容规划报告</a:t>
            </a:r>
            <a:endParaRPr lang="zh-CN" altLang="en-US" sz="3200" b="1" baseline="-25000" smtClean="0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  <a:sym typeface="+mn-ea"/>
            </a:endParaRPr>
          </a:p>
        </p:txBody>
      </p:sp>
      <p:sp>
        <p:nvSpPr>
          <p:cNvPr id="6" name="矩形 5" title=""/>
          <p:cNvSpPr/>
          <p:nvPr/>
        </p:nvSpPr>
        <p:spPr>
          <a:xfrm>
            <a:off x="3510915" y="3006725"/>
            <a:ext cx="2534285" cy="13150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500" b="1"/>
              <a:t>多媒体演示文稿的设计</a:t>
            </a:r>
            <a:endParaRPr lang="zh-CN" altLang="en-US" sz="2500" b="1"/>
          </a:p>
        </p:txBody>
      </p:sp>
      <p:sp>
        <p:nvSpPr>
          <p:cNvPr id="8" name="矩形 7" title=""/>
          <p:cNvSpPr/>
          <p:nvPr/>
        </p:nvSpPr>
        <p:spPr>
          <a:xfrm>
            <a:off x="7498715" y="1875790"/>
            <a:ext cx="3889375" cy="9461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500" b="1"/>
              <a:t>作品内容及结构设计</a:t>
            </a:r>
            <a:endParaRPr lang="zh-CN" altLang="en-US" sz="2500" b="1"/>
          </a:p>
        </p:txBody>
      </p:sp>
      <p:sp>
        <p:nvSpPr>
          <p:cNvPr id="9" name="矩形 8" title=""/>
          <p:cNvSpPr/>
          <p:nvPr/>
        </p:nvSpPr>
        <p:spPr>
          <a:xfrm>
            <a:off x="7523480" y="4793615"/>
            <a:ext cx="3864610" cy="9461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500" b="1"/>
              <a:t>幻灯片版面设计</a:t>
            </a:r>
            <a:endParaRPr lang="zh-CN" altLang="en-US" sz="2500" b="1"/>
          </a:p>
        </p:txBody>
      </p:sp>
      <p:cxnSp>
        <p:nvCxnSpPr>
          <p:cNvPr id="2" name="直接箭头连接符 1" title=""/>
          <p:cNvCxnSpPr>
            <a:stCxn id="6" idx="3"/>
            <a:endCxn id="8" idx="1"/>
          </p:cNvCxnSpPr>
          <p:nvPr/>
        </p:nvCxnSpPr>
        <p:spPr>
          <a:xfrm flipV="1">
            <a:off x="6045200" y="2348865"/>
            <a:ext cx="1453515" cy="1315720"/>
          </a:xfrm>
          <a:prstGeom prst="straightConnector1">
            <a:avLst/>
          </a:prstGeom>
          <a:solidFill>
            <a:schemeClr val="accent1"/>
          </a:solidFill>
          <a:ln>
            <a:tailEnd type="arrow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直接箭头连接符 13" title=""/>
          <p:cNvCxnSpPr>
            <a:endCxn id="9" idx="1"/>
          </p:cNvCxnSpPr>
          <p:nvPr/>
        </p:nvCxnSpPr>
        <p:spPr>
          <a:xfrm>
            <a:off x="6019165" y="3689985"/>
            <a:ext cx="1504315" cy="1576705"/>
          </a:xfrm>
          <a:prstGeom prst="straightConnector1">
            <a:avLst/>
          </a:prstGeom>
          <a:solidFill>
            <a:schemeClr val="accent1"/>
          </a:solidFill>
          <a:ln>
            <a:tailEnd type="arrow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5" name="矩形 14" title=""/>
          <p:cNvSpPr/>
          <p:nvPr/>
        </p:nvSpPr>
        <p:spPr>
          <a:xfrm>
            <a:off x="7523480" y="3303270"/>
            <a:ext cx="3864610" cy="9461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500" b="1"/>
              <a:t>总体设计风格</a:t>
            </a:r>
            <a:endParaRPr lang="zh-CN" altLang="en-US" sz="2500" b="1"/>
          </a:p>
        </p:txBody>
      </p:sp>
    </p:spTree>
    <p:custDataLst>
      <p:tags r:id="rId9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9535" y="-24765"/>
            <a:ext cx="12192000" cy="6850380"/>
          </a:xfrm>
          <a:prstGeom prst="rect">
            <a:avLst/>
          </a:prstGeom>
        </p:spPr>
      </p:pic>
      <p:sp>
        <p:nvSpPr>
          <p:cNvPr id="4" name="矩形 3" title=""/>
          <p:cNvSpPr/>
          <p:nvPr/>
        </p:nvSpPr>
        <p:spPr>
          <a:xfrm>
            <a:off x="-198120" y="-24765"/>
            <a:ext cx="12590145" cy="6958330"/>
          </a:xfrm>
          <a:prstGeom prst="rect">
            <a:avLst/>
          </a:prstGeom>
          <a:solidFill>
            <a:schemeClr val="tx1">
              <a:lumMod val="75000"/>
              <a:lumOff val="25000"/>
              <a:alpha val="94000"/>
            </a:schemeClr>
          </a:solidFill>
          <a:ln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 title=""/>
          <p:cNvSpPr/>
          <p:nvPr/>
        </p:nvSpPr>
        <p:spPr>
          <a:xfrm>
            <a:off x="-1482725" y="1428115"/>
            <a:ext cx="4543425" cy="4243070"/>
          </a:xfrm>
          <a:prstGeom prst="ellipse">
            <a:avLst/>
          </a:prstGeom>
          <a:noFill/>
          <a:ln>
            <a:gradFill>
              <a:gsLst>
                <a:gs pos="100000">
                  <a:schemeClr val="accent1">
                    <a:lumMod val="40000"/>
                    <a:lumOff val="60000"/>
                    <a:alpha val="50000"/>
                  </a:schemeClr>
                </a:gs>
                <a:gs pos="42000">
                  <a:schemeClr val="accent3">
                    <a:lumMod val="5000"/>
                    <a:lumOff val="95000"/>
                    <a:alpha val="0"/>
                  </a:schemeClr>
                </a:gs>
              </a:gsLst>
              <a:path path="circle">
                <a:fillToRect t="100000" r="100000"/>
              </a:path>
              <a:tileRect l="-100000" b="-100000"/>
            </a:gra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椭圆 5" title=""/>
          <p:cNvSpPr/>
          <p:nvPr/>
        </p:nvSpPr>
        <p:spPr>
          <a:xfrm>
            <a:off x="93980" y="2551430"/>
            <a:ext cx="1676400" cy="1600200"/>
          </a:xfrm>
          <a:prstGeom prst="ellipse">
            <a:avLst/>
          </a:prstGeom>
          <a:gradFill>
            <a:gsLst>
              <a:gs pos="14000">
                <a:schemeClr val="accent2">
                  <a:lumMod val="20000"/>
                  <a:lumOff val="80000"/>
                </a:schemeClr>
              </a:gs>
              <a:gs pos="99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9" name="文本框 48" title=""/>
          <p:cNvSpPr txBox="1"/>
          <p:nvPr>
            <p:custDataLst>
              <p:tags r:id="rId3"/>
            </p:custDataLst>
          </p:nvPr>
        </p:nvSpPr>
        <p:spPr>
          <a:xfrm>
            <a:off x="1872000" y="3060000"/>
            <a:ext cx="13150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rgbClr val="D7BA5B"/>
                </a:solidFill>
                <a:latin typeface="微软雅黑" panose="020b0503020204020204" charset="-122"/>
                <a:ea typeface="微软雅黑"/>
              </a:rPr>
              <a:t>课堂活动</a:t>
            </a:r>
            <a:r>
              <a:rPr lang="en-US" altLang="zh-CN">
                <a:solidFill>
                  <a:srgbClr val="D7BA5B"/>
                </a:solidFill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>
                <a:solidFill>
                  <a:srgbClr val="D7BA5B"/>
                </a:solidFill>
                <a:latin typeface="微软雅黑" panose="020b0503020204020204" charset="-122"/>
                <a:ea typeface="微软雅黑"/>
              </a:rPr>
              <a:t>●</a:t>
            </a:r>
            <a:endParaRPr lang="zh-CN" altLang="en-US">
              <a:solidFill>
                <a:srgbClr val="D7BA5B"/>
              </a:solidFill>
              <a:latin typeface="微软雅黑" panose="020b0503020204020204" charset="-122"/>
              <a:ea typeface="微软雅黑"/>
            </a:endParaRPr>
          </a:p>
        </p:txBody>
      </p:sp>
      <p:cxnSp>
        <p:nvCxnSpPr>
          <p:cNvPr id="11" name="直接连接符 10" title=""/>
          <p:cNvCxnSpPr/>
          <p:nvPr/>
        </p:nvCxnSpPr>
        <p:spPr>
          <a:xfrm flipV="1">
            <a:off x="2903220" y="1109028"/>
            <a:ext cx="3203575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文本框 2" title=""/>
          <p:cNvSpPr txBox="1"/>
          <p:nvPr/>
        </p:nvSpPr>
        <p:spPr>
          <a:xfrm>
            <a:off x="3060700" y="525145"/>
            <a:ext cx="6003290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AE9CB"/>
                </a:solidFill>
                <a:latin typeface="Arial" pitchFamily="34" charset="0"/>
                <a:ea typeface="宋体" panose="02010600030101010101" pitchFamily="2" charset="-122"/>
              </a:rPr>
              <a:t>了解演示文稿的排版设计</a:t>
            </a:r>
            <a:endParaRPr lang="zh-CN" altLang="en-US" sz="3200" b="1">
              <a:solidFill>
                <a:srgbClr val="FAE9CB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6" name="文本框 15" title=""/>
          <p:cNvSpPr txBox="1"/>
          <p:nvPr>
            <p:custDataLst>
              <p:tags r:id="rId4"/>
            </p:custDataLst>
          </p:nvPr>
        </p:nvSpPr>
        <p:spPr>
          <a:xfrm>
            <a:off x="2196000" y="3600000"/>
            <a:ext cx="13150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     </a:t>
            </a:r>
            <a:r>
              <a:rPr lang="zh-CN" altLang="en-US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总</a:t>
            </a:r>
            <a:r>
              <a:rPr lang="en-US" altLang="zh-CN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 </a:t>
            </a:r>
            <a:r>
              <a:rPr lang="zh-CN" altLang="en-US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结</a:t>
            </a:r>
            <a:r>
              <a:rPr lang="zh-CN" altLang="en-US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●</a:t>
            </a:r>
            <a:endParaRPr lang="zh-CN" altLang="en-US">
              <a:solidFill>
                <a:schemeClr val="bg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7" name="文本框 16" title=""/>
          <p:cNvSpPr txBox="1"/>
          <p:nvPr>
            <p:custDataLst>
              <p:tags r:id="rId5"/>
            </p:custDataLst>
          </p:nvPr>
        </p:nvSpPr>
        <p:spPr>
          <a:xfrm>
            <a:off x="2052000" y="4140000"/>
            <a:ext cx="13150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课后作业</a:t>
            </a:r>
            <a:r>
              <a:rPr lang="en-US" altLang="zh-CN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●</a:t>
            </a:r>
            <a:endParaRPr lang="zh-CN" altLang="en-US">
              <a:solidFill>
                <a:schemeClr val="bg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0" name="文本框 19" title=""/>
          <p:cNvSpPr txBox="1"/>
          <p:nvPr>
            <p:custDataLst>
              <p:tags r:id="rId6"/>
            </p:custDataLst>
          </p:nvPr>
        </p:nvSpPr>
        <p:spPr>
          <a:xfrm>
            <a:off x="1457830" y="1767615"/>
            <a:ext cx="13150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学习目标</a:t>
            </a:r>
            <a:r>
              <a:rPr lang="en-US" altLang="zh-CN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●</a:t>
            </a:r>
            <a:endParaRPr lang="zh-CN" altLang="en-US">
              <a:solidFill>
                <a:schemeClr val="bg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1" name="文本框 20" title=""/>
          <p:cNvSpPr txBox="1"/>
          <p:nvPr>
            <p:custDataLst>
              <p:tags r:id="rId7"/>
            </p:custDataLst>
          </p:nvPr>
        </p:nvSpPr>
        <p:spPr>
          <a:xfrm>
            <a:off x="1925830" y="2307615"/>
            <a:ext cx="13150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课堂导入</a:t>
            </a:r>
            <a:r>
              <a:rPr lang="en-US" altLang="zh-CN" sz="1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●</a:t>
            </a:r>
            <a:endParaRPr lang="zh-CN" altLang="en-US">
              <a:solidFill>
                <a:schemeClr val="bg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8"/>
            </p:custDataLst>
          </p:nvPr>
        </p:nvSpPr>
        <p:spPr>
          <a:xfrm>
            <a:off x="-107950" y="3189605"/>
            <a:ext cx="2304415" cy="410845"/>
          </a:xfrm>
          <a:prstGeom prst="rect">
            <a:avLst/>
          </a:prstGeom>
          <a:noFill/>
          <a:effectLst>
            <a:innerShdw blurRad="63500" dist="50800">
              <a:schemeClr val="bg1">
                <a:alpha val="100000"/>
              </a:schemeClr>
            </a:innerShdw>
            <a:reflection blurRad="6350" stA="50000" endA="300" endPos="55000" dir="5400000" sy="-100000" algn="bl" rotWithShape="0"/>
            <a:softEdge rad="317500"/>
          </a:effectLst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baseline="-25000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梳理内容规划报告</a:t>
            </a:r>
            <a:endParaRPr lang="zh-CN" altLang="en-US" sz="3200" b="1" baseline="-25000" smtClean="0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  <a:sym typeface="+mn-ea"/>
            </a:endParaRPr>
          </a:p>
        </p:txBody>
      </p:sp>
      <p:sp>
        <p:nvSpPr>
          <p:cNvPr id="10" name="文本框 9" title=""/>
          <p:cNvSpPr txBox="1"/>
          <p:nvPr/>
        </p:nvSpPr>
        <p:spPr>
          <a:xfrm>
            <a:off x="3647911" y="1768008"/>
            <a:ext cx="7661812" cy="3968115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indent="609600" algn="just" defTabSz="914400" rtl="0" fontAlgn="auto" latinLnBrk="1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24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演示文稿排版中的视觉表达，核心是信息如何重点突出、层次分明、易于阅读和理解。</a:t>
            </a:r>
            <a:r>
              <a:rPr lang="zh-CN" altLang="en-US" sz="2400">
                <a:solidFill>
                  <a:schemeClr val="bg1"/>
                </a:solidFill>
                <a:latin typeface="微软雅黑" panose="020b0503020204020204" charset="-122"/>
                <a:ea typeface="微软雅黑"/>
                <a:sym typeface="+mn-ea"/>
              </a:rPr>
              <a:t>排版设计需要注意以下几点</a:t>
            </a:r>
            <a:r>
              <a:rPr lang="en-US" altLang="zh-CN" sz="2400" smtClean="0">
                <a:solidFill>
                  <a:schemeClr val="bg1"/>
                </a:solidFill>
                <a:latin typeface="微软雅黑" panose="020b0503020204020204" charset="-122"/>
                <a:ea typeface="微软雅黑"/>
                <a:sym typeface="+mn-ea"/>
              </a:rPr>
              <a:t>:</a:t>
            </a:r>
            <a:endParaRPr lang="en-US" altLang="zh-CN" sz="2400" smtClean="0">
              <a:solidFill>
                <a:schemeClr val="bg1"/>
              </a:solidFill>
              <a:latin typeface="微软雅黑" panose="020b0503020204020204" charset="-122"/>
              <a:ea typeface="微软雅黑"/>
            </a:endParaRPr>
          </a:p>
          <a:p>
            <a:pPr marR="0" indent="508000" algn="just" defTabSz="914400" rtl="0" fontAlgn="auto" latinLnBrk="1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zh-CN" sz="2400">
                <a:solidFill>
                  <a:schemeClr val="bg1"/>
                </a:solidFill>
                <a:latin typeface="微软雅黑" panose="020b0503020204020204" charset="-122"/>
                <a:ea typeface="微软雅黑"/>
                <a:sym typeface="+mn-ea"/>
              </a:rPr>
              <a:t> 1. </a:t>
            </a:r>
            <a:r>
              <a:rPr lang="zh-CN" altLang="en-US" sz="2400">
                <a:solidFill>
                  <a:schemeClr val="bg1"/>
                </a:solidFill>
                <a:latin typeface="微软雅黑" panose="020b0503020204020204" charset="-122"/>
                <a:ea typeface="微软雅黑"/>
                <a:sym typeface="+mn-ea"/>
              </a:rPr>
              <a:t>演示文稿的框架</a:t>
            </a:r>
            <a:r>
              <a:rPr lang="zh-CN" altLang="en-US" sz="2400" smtClean="0">
                <a:solidFill>
                  <a:schemeClr val="bg1"/>
                </a:solidFill>
                <a:latin typeface="微软雅黑" panose="020b0503020204020204" charset="-122"/>
                <a:ea typeface="微软雅黑"/>
                <a:sym typeface="+mn-ea"/>
              </a:rPr>
              <a:t>构成</a:t>
            </a:r>
            <a:endParaRPr lang="en-US" altLang="zh-CN" sz="2400" smtClean="0">
              <a:solidFill>
                <a:schemeClr val="bg1"/>
              </a:solidFill>
              <a:latin typeface="微软雅黑" panose="020b0503020204020204" charset="-122"/>
              <a:ea typeface="微软雅黑"/>
            </a:endParaRPr>
          </a:p>
          <a:p>
            <a:pPr marR="0" indent="609600" algn="just" defTabSz="914400" rtl="0" fontAlgn="auto" latinLnBrk="1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zh-CN" sz="2400">
                <a:solidFill>
                  <a:schemeClr val="bg1"/>
                </a:solidFill>
                <a:latin typeface="微软雅黑" panose="020b0503020204020204" charset="-122"/>
                <a:ea typeface="微软雅黑"/>
                <a:sym typeface="+mn-ea"/>
              </a:rPr>
              <a:t>2. </a:t>
            </a:r>
            <a:r>
              <a:rPr lang="zh-CN" altLang="en-US" sz="2400">
                <a:solidFill>
                  <a:schemeClr val="bg1"/>
                </a:solidFill>
                <a:latin typeface="微软雅黑" panose="020b0503020204020204" charset="-122"/>
                <a:ea typeface="微软雅黑"/>
                <a:sym typeface="+mn-ea"/>
              </a:rPr>
              <a:t>演示文稿的文字</a:t>
            </a:r>
            <a:r>
              <a:rPr lang="zh-CN" altLang="en-US" sz="2400" smtClean="0">
                <a:solidFill>
                  <a:schemeClr val="bg1"/>
                </a:solidFill>
                <a:latin typeface="微软雅黑" panose="020b0503020204020204" charset="-122"/>
                <a:ea typeface="微软雅黑"/>
                <a:sym typeface="+mn-ea"/>
              </a:rPr>
              <a:t>要求</a:t>
            </a:r>
            <a:endParaRPr lang="en-US" altLang="zh-CN" sz="2400" smtClean="0">
              <a:solidFill>
                <a:schemeClr val="bg1"/>
              </a:solidFill>
              <a:latin typeface="微软雅黑" panose="020b0503020204020204" charset="-122"/>
              <a:ea typeface="微软雅黑"/>
            </a:endParaRPr>
          </a:p>
          <a:p>
            <a:pPr marR="0" indent="609600" algn="just" defTabSz="914400" rtl="0" fontAlgn="auto" latinLnBrk="1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zh-CN" sz="2400">
                <a:solidFill>
                  <a:schemeClr val="bg1"/>
                </a:solidFill>
                <a:latin typeface="微软雅黑" panose="020b0503020204020204" charset="-122"/>
                <a:ea typeface="微软雅黑"/>
                <a:sym typeface="+mn-ea"/>
              </a:rPr>
              <a:t>3. </a:t>
            </a:r>
            <a:r>
              <a:rPr lang="zh-CN" altLang="en-US" sz="2400">
                <a:solidFill>
                  <a:schemeClr val="bg1"/>
                </a:solidFill>
                <a:latin typeface="微软雅黑" panose="020b0503020204020204" charset="-122"/>
                <a:ea typeface="微软雅黑"/>
                <a:sym typeface="+mn-ea"/>
              </a:rPr>
              <a:t>演示文稿的色彩搭配</a:t>
            </a:r>
            <a:endParaRPr kumimoji="0" lang="zh-CN" altLang="en-US" sz="2400" b="0" i="0" u="none" strike="noStrike" cap="none" spc="0" normalizeH="0" baseline="0">
              <a:ln>
                <a:noFill/>
              </a:ln>
              <a:solidFill>
                <a:schemeClr val="bg1"/>
              </a:solidFill>
              <a:effectLst/>
              <a:uFillTx/>
              <a:latin typeface="微软雅黑" panose="020b0503020204020204" charset="-122"/>
              <a:ea typeface="微软雅黑"/>
              <a:sym typeface="Arial"/>
            </a:endParaRPr>
          </a:p>
          <a:p>
            <a:pPr marR="0" indent="609600" algn="just" defTabSz="914400" rtl="0" fontAlgn="auto" latinLnBrk="1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2400" b="0" i="0" u="none" strike="noStrike" cap="none" spc="0" normalizeH="0" baseline="0" smtClean="0">
              <a:ln>
                <a:noFill/>
              </a:ln>
              <a:solidFill>
                <a:schemeClr val="bg1"/>
              </a:solidFill>
              <a:effectLst/>
              <a:uFillTx/>
              <a:latin typeface="微软雅黑" panose="020b0503020204020204" charset="-122"/>
              <a:ea typeface="微软雅黑"/>
              <a:sym typeface="Arial"/>
            </a:endParaRPr>
          </a:p>
        </p:txBody>
      </p:sp>
    </p:spTree>
    <p:custDataLst>
      <p:tags r:id="rId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https://d.book118.com/565303100334011121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1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KSO_WM_BEAUTIFY_FLAG" val="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KSO_WM_BEAUTIFY_FLAG" val="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BEAUTIFY_FLAG" val=""/>
</p:tagLst>
</file>

<file path=ppt/tags/tag78.xml><?xml version="1.0" encoding="utf-8"?>
<p:tagLst xmlns:p="http://schemas.openxmlformats.org/presentationml/2006/main">
  <p:tag name="KSO_WM_BEAUTIFY_FLAG" val=""/>
</p:tagLst>
</file>

<file path=ppt/tags/tag79.xml><?xml version="1.0" encoding="utf-8"?>
<p:tagLst xmlns:p="http://schemas.openxmlformats.org/presentationml/2006/main">
  <p:tag name="KSO_WM_BEAUTIFY_FLAG" val=""/>
</p:tagLst>
</file>

<file path=ppt/tags/tag80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BEAUTIFY_FLAG" val=""/>
</p:tagLst>
</file>

<file path=ppt/tags/tag84.xml><?xml version="1.0" encoding="utf-8"?>
<p:tagLst xmlns:p="http://schemas.openxmlformats.org/presentationml/2006/main">
  <p:tag name="KSO_WM_BEAUTIFY_FLAG" val=""/>
</p:tagLst>
</file>

<file path=ppt/tags/tag85.xml><?xml version="1.0" encoding="utf-8"?>
<p:tagLst xmlns:p="http://schemas.openxmlformats.org/presentationml/2006/main">
  <p:tag name="KSO_WM_BEAUTIFY_FLAG" val=""/>
</p:tagLst>
</file>

<file path=ppt/tags/tag86.xml><?xml version="1.0" encoding="utf-8"?>
<p:tagLst xmlns:p="http://schemas.openxmlformats.org/presentationml/2006/main">
  <p:tag name="KSO_WM_BEAUTIFY_FLAG" val=""/>
</p:tagLst>
</file>

<file path=ppt/tags/tag87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88.xml><?xml version="1.0" encoding="utf-8"?>
<p:tagLst xmlns:p="http://schemas.openxmlformats.org/presentationml/2006/main">
  <p:tag name="KSO_WM_BEAUTIFY_FLAG" val=""/>
</p:tagLst>
</file>

<file path=ppt/tags/tag89.xml><?xml version="1.0" encoding="utf-8"?>
<p:tagLst xmlns:p="http://schemas.openxmlformats.org/presentationml/2006/main">
  <p:tag name="KSO_WM_BEAUTIFY_FLAG" val=""/>
</p:tagLst>
</file>

<file path=ppt/tags/tag90.xml><?xml version="1.0" encoding="utf-8"?>
<p:tagLst xmlns:p="http://schemas.openxmlformats.org/presentationml/2006/main">
  <p:tag name="KSO_WM_BEAUTIFY_FLAG" val=""/>
</p:tagLst>
</file>

<file path=ppt/tags/tag91.xml><?xml version="1.0" encoding="utf-8"?>
<p:tagLst xmlns:p="http://schemas.openxmlformats.org/presentationml/2006/main">
  <p:tag name="KSO_WM_BEAUTIFY_FLAG" val=""/>
</p:tagLst>
</file>

<file path=ppt/tags/tag92.xml><?xml version="1.0" encoding="utf-8"?>
<p:tagLst xmlns:p="http://schemas.openxmlformats.org/presentationml/2006/main">
  <p:tag name="KSO_WM_BEAUTIFY_FLAG" val=""/>
</p:tagLst>
</file>

<file path=ppt/tags/tag93.xml><?xml version="1.0" encoding="utf-8"?>
<p:tagLst xmlns:p="http://schemas.openxmlformats.org/presentationml/2006/main">
  <p:tag name="KSO_WM_BEAUTIFY_FLAG" val=""/>
</p:tagLst>
</file>

<file path=ppt/tags/tag94.xml><?xml version="1.0" encoding="utf-8"?>
<p:tagLst xmlns:p="http://schemas.openxmlformats.org/presentationml/2006/main">
  <p:tag name="KSO_WM_DIAGRAM_VIRTUALLY_FRAME" val="{&quot;height&quot;:100.2,&quot;left&quot;:93.7,&quot;top&quot;:156.35,&quot;width&quot;:486.65}"/>
</p:tagLst>
</file>

<file path=ppt/tags/tag95.xml><?xml version="1.0" encoding="utf-8"?>
<p:tagLst xmlns:p="http://schemas.openxmlformats.org/presentationml/2006/main">
  <p:tag name="KSO_WM_DIAGRAM_VIRTUALLY_FRAME" val="{&quot;height&quot;:100.2,&quot;left&quot;:93.7,&quot;top&quot;:156.35,&quot;width&quot;:486.65}"/>
</p:tagLst>
</file>

<file path=ppt/tags/tag96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7.xml><?xml version="1.0" encoding="utf-8"?>
<p:tagLst xmlns:p="http://schemas.openxmlformats.org/presentationml/2006/main">
  <p:tag name="KSO_WM_BEAUTIFY_FLAG" val=""/>
</p:tagLst>
</file>

<file path=ppt/tags/tag98.xml><?xml version="1.0" encoding="utf-8"?>
<p:tagLst xmlns:p="http://schemas.openxmlformats.org/presentationml/2006/main">
  <p:tag name="KSO_WM_BEAUTIFY_FLAG" val=""/>
</p:tagLst>
</file>

<file path=ppt/tags/tag99.xml><?xml version="1.0" encoding="utf-8"?>
<p:tagLst xmlns:p="http://schemas.openxmlformats.org/presentationml/2006/main">
  <p:tag name="KSO_WM_BEAUTIFY_FLAG" val=""/>
</p:tagLst>
</file>

<file path=ppt/tags/tag100.xml><?xml version="1.0" encoding="utf-8"?>
<p:tagLst xmlns:p="http://schemas.openxmlformats.org/presentationml/2006/main">
  <p:tag name="KSO_WM_BEAUTIFY_FLAG" val=""/>
</p:tagLst>
</file>

<file path=ppt/tags/tag101.xml><?xml version="1.0" encoding="utf-8"?>
<p:tagLst xmlns:p="http://schemas.openxmlformats.org/presentationml/2006/main">
  <p:tag name="KSO_WM_BEAUTIFY_FLAG" val=""/>
</p:tagLst>
</file>

<file path=ppt/tags/tag102.xml><?xml version="1.0" encoding="utf-8"?>
<p:tagLst xmlns:p="http://schemas.openxmlformats.org/presentationml/2006/main">
  <p:tag name="KSO_WM_BEAUTIFY_FLAG" val=""/>
</p:tagLst>
</file>

<file path=ppt/tags/tag103.xml><?xml version="1.0" encoding="utf-8"?>
<p:tagLst xmlns:p="http://schemas.openxmlformats.org/presentationml/2006/main">
  <p:tag name="KSO_WM_BEAUTIFY_FLAG" val=""/>
</p:tagLst>
</file>

<file path=ppt/tags/tag104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5.xml><?xml version="1.0" encoding="utf-8"?>
<p:tagLst xmlns:p="http://schemas.openxmlformats.org/presentationml/2006/main">
  <p:tag name="KSO_WM_BEAUTIFY_FLAG" val=""/>
</p:tagLst>
</file>

<file path=ppt/tags/tag106.xml><?xml version="1.0" encoding="utf-8"?>
<p:tagLst xmlns:p="http://schemas.openxmlformats.org/presentationml/2006/main">
  <p:tag name="KSO_WM_BEAUTIFY_FLAG" val=""/>
</p:tagLst>
</file>

<file path=ppt/tags/tag107.xml><?xml version="1.0" encoding="utf-8"?>
<p:tagLst xmlns:p="http://schemas.openxmlformats.org/presentationml/2006/main">
  <p:tag name="KSO_WM_BEAUTIFY_FLAG" val=""/>
</p:tagLst>
</file>

<file path=ppt/tags/tag108.xml><?xml version="1.0" encoding="utf-8"?>
<p:tagLst xmlns:p="http://schemas.openxmlformats.org/presentationml/2006/main">
  <p:tag name="KSO_WM_BEAUTIFY_FLAG" val=""/>
</p:tagLst>
</file>

<file path=ppt/tags/tag109.xml><?xml version="1.0" encoding="utf-8"?>
<p:tagLst xmlns:p="http://schemas.openxmlformats.org/presentationml/2006/main">
  <p:tag name="KSO_WM_BEAUTIFY_FLAG" val=""/>
</p:tagLst>
</file>

<file path=ppt/tags/tag110.xml><?xml version="1.0" encoding="utf-8"?>
<p:tagLst xmlns:p="http://schemas.openxmlformats.org/presentationml/2006/main">
  <p:tag name="KSO_WM_BEAUTIFY_FLAG" val=""/>
</p:tagLst>
</file>

<file path=ppt/tags/tag111.xml><?xml version="1.0" encoding="utf-8"?>
<p:tagLst xmlns:p="http://schemas.openxmlformats.org/presentationml/2006/main">
  <p:tag name="KSO_WM_UNIT_TABLE_BEAUTIFY" val="smartTable{9b5abed2-4874-403f-83d6-2ba3afe93e3e}"/>
</p:tagLst>
</file>

<file path=ppt/tags/tag112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13.xml><?xml version="1.0" encoding="utf-8"?>
<p:tagLst xmlns:p="http://schemas.openxmlformats.org/presentationml/2006/main">
  <p:tag name="KSO_WM_BEAUTIFY_FLAG" val=""/>
</p:tagLst>
</file>

<file path=ppt/tags/tag114.xml><?xml version="1.0" encoding="utf-8"?>
<p:tagLst xmlns:p="http://schemas.openxmlformats.org/presentationml/2006/main">
  <p:tag name="KSO_WM_BEAUTIFY_FLAG" val=""/>
</p:tagLst>
</file>

<file path=ppt/tags/tag115.xml><?xml version="1.0" encoding="utf-8"?>
<p:tagLst xmlns:p="http://schemas.openxmlformats.org/presentationml/2006/main">
  <p:tag name="KSO_WM_BEAUTIFY_FLAG" val=""/>
</p:tagLst>
</file>

<file path=ppt/tags/tag116.xml><?xml version="1.0" encoding="utf-8"?>
<p:tagLst xmlns:p="http://schemas.openxmlformats.org/presentationml/2006/main">
  <p:tag name="KSO_WM_BEAUTIFY_FLAG" val=""/>
</p:tagLst>
</file>

<file path=ppt/tags/tag117.xml><?xml version="1.0" encoding="utf-8"?>
<p:tagLst xmlns:p="http://schemas.openxmlformats.org/presentationml/2006/main">
  <p:tag name="KSO_WM_BEAUTIFY_FLAG" val=""/>
</p:tagLst>
</file>

<file path=ppt/tags/tag118.xml><?xml version="1.0" encoding="utf-8"?>
<p:tagLst xmlns:p="http://schemas.openxmlformats.org/presentationml/2006/main">
  <p:tag name="KSO_WM_BEAUTIFY_FLAG" val=""/>
</p:tagLst>
</file>

<file path=ppt/tags/tag119.xml><?xml version="1.0" encoding="utf-8"?>
<p:tagLst xmlns:p="http://schemas.openxmlformats.org/presentationml/2006/main">
  <p:tag name="KSO_WM_UNIT_TABLE_BEAUTIFY" val="smartTable{2c4c1bea-df99-4a29-a088-5bc49b8b4c11}"/>
</p:tagLst>
</file>

<file path=ppt/tags/tag120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<p:tag name="KSO_WM_BEAUTIFY_FLAG" val=""/>
</p:tagLst>
</file>

<file path=ppt/tags/tag124.xml><?xml version="1.0" encoding="utf-8"?>
<p:tagLst xmlns:p="http://schemas.openxmlformats.org/presentationml/2006/main">
  <p:tag name="KSO_WM_BEAUTIFY_FLAG" val=""/>
</p:tagLst>
</file>

<file path=ppt/tags/tag125.xml><?xml version="1.0" encoding="utf-8"?>
<p:tagLst xmlns:p="http://schemas.openxmlformats.org/presentationml/2006/main">
  <p:tag name="KSO_WM_BEAUTIFY_FLAG" val=""/>
</p:tagLst>
</file>

<file path=ppt/tags/tag126.xml><?xml version="1.0" encoding="utf-8"?>
<p:tagLst xmlns:p="http://schemas.openxmlformats.org/presentationml/2006/main">
  <p:tag name="KSO_WM_BEAUTIFY_FLAG" val=""/>
</p:tagLst>
</file>

<file path=ppt/tags/tag127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28.xml><?xml version="1.0" encoding="utf-8"?>
<p:tagLst xmlns:p="http://schemas.openxmlformats.org/presentationml/2006/main">
  <p:tag name="KSO_WM_BEAUTIFY_FLAG" val=""/>
</p:tagLst>
</file>

<file path=ppt/tags/tag129.xml><?xml version="1.0" encoding="utf-8"?>
<p:tagLst xmlns:p="http://schemas.openxmlformats.org/presentationml/2006/main">
  <p:tag name="KSO_WM_BEAUTIFY_FLAG" val=""/>
</p:tagLst>
</file>

<file path=ppt/tags/tag130.xml><?xml version="1.0" encoding="utf-8"?>
<p:tagLst xmlns:p="http://schemas.openxmlformats.org/presentationml/2006/main">
  <p:tag name="KSO_WM_BEAUTIFY_FLAG" val=""/>
</p:tagLst>
</file>

<file path=ppt/tags/tag131.xml><?xml version="1.0" encoding="utf-8"?>
<p:tagLst xmlns:p="http://schemas.openxmlformats.org/presentationml/2006/main">
  <p:tag name="KSO_WM_BEAUTIFY_FLAG" val=""/>
</p:tagLst>
</file>

<file path=ppt/tags/tag132.xml><?xml version="1.0" encoding="utf-8"?>
<p:tagLst xmlns:p="http://schemas.openxmlformats.org/presentationml/2006/main">
  <p:tag name="KSO_WM_BEAUTIFY_FLAG" val=""/>
</p:tagLst>
</file>

<file path=ppt/tags/tag133.xml><?xml version="1.0" encoding="utf-8"?>
<p:tagLst xmlns:p="http://schemas.openxmlformats.org/presentationml/2006/main">
  <p:tag name="KSO_WM_BEAUTIFY_FLAG" val=""/>
</p:tagLst>
</file>

<file path=ppt/tags/tag134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35.xml><?xml version="1.0" encoding="utf-8"?>
<p:tagLst xmlns:p="http://schemas.openxmlformats.org/presentationml/2006/main">
  <p:tag name="KSO_WM_BEAUTIFY_FLAG" val=""/>
</p:tagLst>
</file>

<file path=ppt/tags/tag136.xml><?xml version="1.0" encoding="utf-8"?>
<p:tagLst xmlns:p="http://schemas.openxmlformats.org/presentationml/2006/main">
  <p:tag name="KSO_WM_BEAUTIFY_FLAG" val=""/>
</p:tagLst>
</file>

<file path=ppt/tags/tag137.xml><?xml version="1.0" encoding="utf-8"?>
<p:tagLst xmlns:p="http://schemas.openxmlformats.org/presentationml/2006/main">
  <p:tag name="KSO_WM_BEAUTIFY_FLAG" val=""/>
</p:tagLst>
</file>

<file path=ppt/tags/tag138.xml><?xml version="1.0" encoding="utf-8"?>
<p:tagLst xmlns:p="http://schemas.openxmlformats.org/presentationml/2006/main">
  <p:tag name="KSO_WM_BEAUTIFY_FLAG" val=""/>
</p:tagLst>
</file>

<file path=ppt/tags/tag139.xml><?xml version="1.0" encoding="utf-8"?>
<p:tagLst xmlns:p="http://schemas.openxmlformats.org/presentationml/2006/main">
  <p:tag name="KSO_WM_BEAUTIFY_FLAG" val=""/>
</p:tagLst>
</file>

<file path=ppt/tags/tag140.xml><?xml version="1.0" encoding="utf-8"?>
<p:tagLst xmlns:p="http://schemas.openxmlformats.org/presentationml/2006/main">
  <p:tag name="KSO_WM_BEAUTIFY_FLAG" val=""/>
</p:tagLst>
</file>

<file path=ppt/tags/tag141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4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汉仪乐喵体W</vt:lpstr>
      <vt:lpstr>华文楷体</vt:lpstr>
      <vt:lpstr>宋体</vt:lpstr>
      <vt:lpstr>造字工房悦黑演示版常规体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2024-09-25T05:46:48.180</cp:lastPrinted>
  <dcterms:created xsi:type="dcterms:W3CDTF">2024-09-24T21:46:48Z</dcterms:created>
  <dcterms:modified xsi:type="dcterms:W3CDTF">2024-09-24T21:46:50Z</dcterms:modified>
</cp:coreProperties>
</file>