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3A401-1710-406B-96AA-1082DD86A4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6B6697-9303-4668-9FEA-08CC5F9E8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1725A-B5B0-4AFE-82B5-0FF52A941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377CA4-D5E6-4C06-B827-55B64C0CD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3B245A-A14C-4276-9046-0F887B8AC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E4D20F-9748-443F-AF70-9C90B26C7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9E9663-3697-47A6-ABAE-7A0D7F38D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CDF91E-9411-4B0C-9EF8-3FDC07257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387B00-1DC8-459E-83D2-71C5AD8A1F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4C8CD-C577-45E3-82E4-14DCD020A0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F565BB-2876-4CB8-AAB2-876CDE0F8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531120401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心脏手术后护理\n## 1.心脏手术概述及常见手术类型\n### 1.1心脏手术的定义与目的\n### 1.2常见心脏手术类型及特点\n### 1.3心脏手术后的护理重要性\n## 2.心脏手术后护理的基本原则\n### 2.1密切观察患者生命体征\n### 2.2保持呼吸道通畅\n### 2.3预防感染与出血\n## 3.心脏手术后护理的具体措施\n### 3.1休息与活动指导\n### 3.2饮食与营养支持\n### 3.3药物治疗与监测\n## 4.心脏手术后常见并发症的预防与护理\n### 4.1肺部并发症的预防与护理\n### 4.2心脏并发症的预防与护理\n### 4.3肾功能不全的预防与护理\n## 5.心脏手术后的心理护理与康复指导\n### 5.1心理护理的重要性及方法\n### 5.2康复指导的基本原则与方法\n### 5.3回归社会与家庭的支持与关怀\n## 6.心脏手术后护理的质量评价与持续改进\n### 6.1护理质量评价的方法与标准\n### 6.2护理持续改进的策略与措施\n### 6.3患者满意度调查与提升护理服务质量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心脏手术后护理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心脏手术概述及常见手术类型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27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心脏手术是指对心脏疾病患者进行的一系列手术治疗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目的是纠正心脏功能异常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延长患者生命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心脏手术包括冠状动脉手术、心脏瓣膜手术、心脏移植等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冠状动脉手术：如冠状动脉搭桥术、冠状动脉支架植入术等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心脏瓣膜手术：如二尖瓣置换术、主动脉瓣置换术等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心脏移植：用于治疗严重心力衰竭患者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心脏手术的定义与目的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8" name="AutoShape 2"/>
          <p:cNvSpPr/>
          <p:nvPr/>
        </p:nvSpPr>
        <p:spPr>
          <a:xfrm>
            <a:off x="3470003" y="1095611"/>
            <a:ext cx="5251994" cy="5251994"/>
          </a:xfrm>
          <a:prstGeom prst="ellipse">
            <a:avLst/>
          </a:prstGeom>
          <a:gradFill>
            <a:gsLst>
              <a:gs pos="0">
                <a:schemeClr val="accent2">
                  <a:alpha val="40000"/>
                  <a:lumMod val="60000"/>
                  <a:lumOff val="40000"/>
                </a:schemeClr>
              </a:gs>
              <a:gs pos="100000">
                <a:schemeClr val="accent2">
                  <a:alpha val="40000"/>
                </a:schemeClr>
              </a:gs>
            </a:gsLst>
            <a:lin ang="0"/>
          </a:gra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9" name="AutoShape 3"/>
          <p:cNvSpPr/>
          <p:nvPr/>
        </p:nvSpPr>
        <p:spPr>
          <a:xfrm>
            <a:off x="3637982" y="1263590"/>
            <a:ext cx="4916037" cy="4916037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0" name="AutoShape 4"/>
          <p:cNvSpPr/>
          <p:nvPr/>
        </p:nvSpPr>
        <p:spPr>
          <a:xfrm>
            <a:off x="4282803" y="1908411"/>
            <a:ext cx="3626394" cy="36263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pic>
        <p:nvPicPr>
          <p:cNvPr id="231" name="Picture 5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796012" y="2421620"/>
            <a:ext cx="2599976" cy="2599976"/>
          </a:xfrm>
          <a:prstGeom prst="ellipse">
            <a:avLst/>
          </a:prstGeom>
        </p:spPr>
      </p:pic>
      <p:grpSp>
        <p:nvGrpSpPr>
          <p:cNvPr id="232" name="Group 80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9110" y="1063099"/>
            <a:ext cx="11020552" cy="5284506"/>
            <a:chOff x="539110" y="1063099"/>
            <a:chExt cx="11020552" cy="5284506"/>
          </a:xfrm>
        </p:grpSpPr>
        <p:grpSp>
          <p:nvGrpSpPr>
            <p:cNvPr id="233" name="Group 808"/>
            <p:cNvGrpSpPr/>
            <p:nvPr/>
          </p:nvGrpSpPr>
          <p:grpSpPr>
            <a:xfrm>
              <a:off x="9146662" y="1063099"/>
              <a:ext cx="2413000" cy="2767131"/>
              <a:chOff x="9146662" y="1063099"/>
              <a:chExt cx="2413000" cy="2767131"/>
            </a:xfrm>
          </p:grpSpPr>
          <p:sp>
            <p:nvSpPr>
              <p:cNvPr id="234" name="TextBox 1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1612351"/>
                <a:ext cx="2228850" cy="221787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特点：手术创伤小，恢复较快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常见手术：冠状动脉搭桥术、冠状动脉支架植入术</a:t>
                </a:r>
                <a:endParaRPr/>
              </a:p>
            </p:txBody>
          </p:sp>
          <p:sp>
            <p:nvSpPr>
              <p:cNvPr id="235" name="TextBox 14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1063099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冠状动脉手术</a:t>
                </a:r>
                <a:endParaRPr/>
              </a:p>
            </p:txBody>
          </p:sp>
        </p:grpSp>
        <p:grpSp>
          <p:nvGrpSpPr>
            <p:cNvPr id="236" name="Group 811"/>
            <p:cNvGrpSpPr/>
            <p:nvPr/>
          </p:nvGrpSpPr>
          <p:grpSpPr>
            <a:xfrm>
              <a:off x="9146662" y="3977215"/>
              <a:ext cx="2413000" cy="2370390"/>
              <a:chOff x="9146662" y="3977216"/>
              <a:chExt cx="2413000" cy="2370390"/>
            </a:xfrm>
          </p:grpSpPr>
          <p:sp>
            <p:nvSpPr>
              <p:cNvPr id="23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9146662" y="397721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心脏瓣膜手术</a:t>
                </a:r>
                <a:endParaRPr/>
              </a:p>
            </p:txBody>
          </p:sp>
          <p:sp>
            <p:nvSpPr>
              <p:cNvPr id="23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9146662" y="4535997"/>
                <a:ext cx="2228850" cy="18116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特点：手术风险较高，但手术效果显著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常见手术：二尖瓣置换术、主动脉瓣置换术、三尖瓣修复术等</a:t>
                </a:r>
                <a:endParaRPr/>
              </a:p>
            </p:txBody>
          </p:sp>
        </p:grpSp>
        <p:grpSp>
          <p:nvGrpSpPr>
            <p:cNvPr id="239" name="Group 814"/>
            <p:cNvGrpSpPr/>
            <p:nvPr/>
          </p:nvGrpSpPr>
          <p:grpSpPr>
            <a:xfrm>
              <a:off x="539110" y="3172356"/>
              <a:ext cx="2413000" cy="2333785"/>
              <a:chOff x="539110" y="3172356"/>
              <a:chExt cx="2413000" cy="2333785"/>
            </a:xfrm>
          </p:grpSpPr>
          <p:sp>
            <p:nvSpPr>
              <p:cNvPr id="240" name="TextBox 12" descr="{&quot;isTemplate&quot;:true,&quot;type&quot;:&quot;title&quot;,&quot;canOmit&quot;:false,&quot;range&quot;:0}"/>
              <p:cNvSpPr txBox="1"/>
              <p:nvPr/>
            </p:nvSpPr>
            <p:spPr>
              <a:xfrm>
                <a:off x="539110" y="3172356"/>
                <a:ext cx="2413000" cy="4127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96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心脏移植</a:t>
                </a:r>
                <a:endParaRPr/>
              </a:p>
            </p:txBody>
          </p:sp>
          <p:sp>
            <p:nvSpPr>
              <p:cNvPr id="241" name="TextBox 1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39110" y="3796745"/>
                <a:ext cx="2228850" cy="1709396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特点：手术难度最大，但手术效果最好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常见手术：心脏移植术</a:t>
                </a:r>
                <a:endParaRPr/>
              </a:p>
            </p:txBody>
          </p:sp>
        </p:grpSp>
      </p:grp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57910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常见心脏手术类型及特点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3" name="椭圆 3"/>
          <p:cNvSpPr>
            <a:spLocks noChangeAspect="1"/>
          </p:cNvSpPr>
          <p:nvPr/>
        </p:nvSpPr>
        <p:spPr>
          <a:xfrm>
            <a:off x="3148274" y="2946731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4" name="椭圆 4"/>
          <p:cNvSpPr>
            <a:spLocks noChangeAspect="1"/>
          </p:cNvSpPr>
          <p:nvPr/>
        </p:nvSpPr>
        <p:spPr>
          <a:xfrm>
            <a:off x="7820653" y="4589596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45" name="椭圆 7"/>
          <p:cNvSpPr>
            <a:spLocks noChangeAspect="1"/>
          </p:cNvSpPr>
          <p:nvPr/>
        </p:nvSpPr>
        <p:spPr>
          <a:xfrm>
            <a:off x="7556197" y="1484021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心脏手术后的护理重要性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心脏手术后护理对患者康复至关重要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减少术后并发症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缩短住院时间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术后护理需要多学科团队合作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麻醉科医生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心脏外科医生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康复治疗师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心脏手术后护理的基本原则</a:t>
            </a:r>
            <a:endParaRPr/>
          </a:p>
        </p:txBody>
      </p:sp>
      <p:sp>
        <p:nvSpPr>
          <p:cNvPr id="26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6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术后需要密切监测患者的生命体征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氧饱和度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发现异常生命体征要及时处理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如心率过快或过慢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如血压过高或过低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如呼吸急促或困难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密切观察患者生命体征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术后要保持患者的呼吸道通畅</a:t>
                </a:r>
                <a:endParaRPr/>
              </a:p>
            </p:txBody>
          </p:sp>
          <p:sp>
            <p:nvSpPr>
              <p:cNvPr id="28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鼓励患者深呼吸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定期吸痰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保持气管插管或气管切开的清洁</a:t>
                </a:r>
                <a:endParaRPr/>
              </a:p>
            </p:txBody>
          </p:sp>
          <p:sp>
            <p:nvSpPr>
              <p:cNvPr id="28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观察患者的呼吸状况</a:t>
                </a:r>
                <a:endParaRPr/>
              </a:p>
            </p:txBody>
          </p:sp>
          <p:sp>
            <p:nvSpPr>
              <p:cNvPr id="29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如出现发绀、呼吸困难等症状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及时报告医生处理</a:t>
                </a:r>
                <a:endParaRPr/>
              </a:p>
            </p:txBody>
          </p:sp>
          <p:sp>
            <p:nvSpPr>
              <p:cNvPr id="29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保持呼吸道通畅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预防感染与出血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0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术后要预防感染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保持伤口清洁干燥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遵医嘱使用抗生素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定期检查血常规、白细胞计数等指标</a:t>
                </a:r>
                <a:endParaRPr/>
              </a:p>
            </p:txBody>
          </p:sp>
          <p:pic>
            <p:nvPicPr>
              <p:cNvPr id="3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防止出血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遵医嘱使用抗凝药物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观察患者有无出血症状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如出现出血症状，及时报告医生处理</a:t>
                </a:r>
                <a:endParaRPr/>
              </a:p>
            </p:txBody>
          </p:sp>
          <p:pic>
            <p:nvPicPr>
              <p:cNvPr id="3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心脏手术后护理的具体措施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术后要保证患者充足的休息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遵医嘱采取合适的体位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避免剧烈运动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避免情绪波动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术后活动要循序渐进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床上活动：如翻身、抬腿等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下床活动：如慢走、上下楼梯等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康复锻炼：如有氧运动、力量训练等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休息与活动指导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饮食与营养支持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术后要保证患者的营养摄入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遵医嘱给予高蛋白、低脂、低盐的饮食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保证充足的水分摄入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遵医嘱使用营养补充剂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观察患者的饮食状况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如出现恶心、呕吐等症状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及时报告医生处理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药物治疗与监测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术后要遵医嘱使用药物治疗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如抗凝药物、利尿药物、抗生素等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按时服药，避免漏服或过量服药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定期监测患者的药物反应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观察有无不良反应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如出现不良反应，及时报告医生处理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https://d.book118.com/565311204010011110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心脏手术后护理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2024-09-15T02:32:03.192</cp:lastPrinted>
  <dcterms:created xsi:type="dcterms:W3CDTF">2024-09-14T18:32:03Z</dcterms:created>
  <dcterms:modified xsi:type="dcterms:W3CDTF">2024-09-14T18:32:05Z</dcterms:modified>
</cp:coreProperties>
</file>