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1B444B-296E-4A4B-9A35-ADD5F00119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9F0A72-432D-4C5C-856C-CA2891EB2E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5B5EAB-2109-4A96-9731-B8A926CA1E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520213-2B63-4229-B37E-DFAFB63FF0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40EE58A-32BC-44F2-8A75-F9AFA4EBA8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90009D2-9D76-4FF9-BE8D-4F74DD4C0B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68F96D-A7E9-4985-9A5E-5953B59C17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294F47-EADA-4C3E-B1CC-C0AAA08F95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D8D0B8-CF7D-4EC5-8C65-30BECB286A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D697C8-C13F-45C1-BC13-B1761B66DC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3F5A54-241E-4BC6-A7C2-6FD7239434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5312223113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《海南自由贸易港建设总体方案》深度解读学习讲座培训模板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方案背景与意义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总体方案核心内容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重点任务与举措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创新驱动发展战略实施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合作交流与对外开放拓展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总结回顾与未来展望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方案背景与意义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9519" r="2951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依托海南独特的旅游资源和环境优势，打造国际知名的旅游胜地，吸引全球游客前来旅游消费。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国际旅游消费中心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在保护生态环境的基础上，推进绿色发展，探索生态文明建设新模式，为全国提供可复制可推广的经验。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国家生态文明试验区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为“一带一路”建设、粤港澳大湾区建设等国家重大战略提供重要支撑和服务保障。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国家重大战略服务保障区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在更高层次、更宽领域推进改革开放，探索建立更加灵活高效的体制机制和政策体系。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全面深化改革开放试验区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海南自由贸易港定位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国内发展需要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我国正处于转变发展方式、优化经济结构、转换增长动力的攻关期，需要进一步扩大开放，推动高质量发展。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海南独特优势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海南拥有独特的地理位置、生态环境、资源禀赋和政策优势，具备建设自由贸易港的良好基础和条件。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国际形势变化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当前国际形势复杂多变，经济全球化遭遇逆流，单边主义、保护主义抬头，国际贸易投资规则面临重塑。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8083" r="808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总体方案出台背景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方案目标与意义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1354979" y="1014104"/>
            <a:ext cx="3394996" cy="490334"/>
            <a:chOff x="1354979" y="1014104"/>
            <a:chExt cx="3394996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1354979" y="1014104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推动高水平开放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63704" y="1448856"/>
            <a:ext cx="3286271" cy="1654845"/>
            <a:chOff x="1463704" y="1448856"/>
            <a:chExt cx="3286271" cy="1654845"/>
          </a:xfrm>
        </p:grpSpPr>
        <p:sp>
          <p:nvSpPr>
            <p:cNvPr id="32" name="TextBox 32"/>
            <p:cNvSpPr txBox="1"/>
            <p:nvPr/>
          </p:nvSpPr>
          <p:spPr>
            <a:xfrm>
              <a:off x="1463704" y="1448856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通过建设自由贸易港，推动更高水平的对外开放，促进国际贸易、投资自由化便利化。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354979" y="3648265"/>
            <a:ext cx="3394996" cy="490334"/>
            <a:chOff x="1354979" y="3648265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1354979" y="364826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服务国家重大战略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63704" y="4083018"/>
            <a:ext cx="3286271" cy="1654845"/>
            <a:chOff x="1463704" y="4083018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463704" y="4083018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通过为“一带一路”建设、粤港澳大湾区建设等国家重大战略提供支撑和服务保障，增强我国在国际舞台上的影响力和话语权。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442035" y="1993420"/>
            <a:ext cx="3394996" cy="490334"/>
            <a:chOff x="7442035" y="1993420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7442035" y="199342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促进经济高质量发展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550760" y="2428173"/>
            <a:ext cx="3286271" cy="1654845"/>
            <a:chOff x="7550760" y="2428173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7550760" y="2428173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通过优化经济结构、推动产业升级、提高创新能力等措施，促进经济高质量发展。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496398" y="4406909"/>
            <a:ext cx="3394996" cy="490334"/>
            <a:chOff x="7496398" y="4406909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496398" y="440690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探索全面深化改革新路径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605123" y="4841661"/>
            <a:ext cx="3286271" cy="1654845"/>
            <a:chOff x="7605123" y="4841661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605123" y="4841661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通过深化“放管服”改革、推进市场化改革等措施，探索建立更加灵活高效的体制机制和政策体系，为全国提供可复制可推广的经验。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总体方案核心内容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2125" b="2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贸易便利化措施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简化进出口手续，优化口岸通关流程，降低贸易成本，提高贸易效率。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货物贸易自由化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实现进出口自由，取消或放宽进出口限制，促进货物贸易自由化。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服务贸易自由化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扩大服务业开放，允许外资进入更多服务领域，提升服务贸易自由化水平。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贸易自由化便利化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放宽外资准入限制，允许外资进入更多领域，促进投资自由化。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投资准入自由化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6875" r="6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投资管理便利化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投资保护机制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2583" b="12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简化投资审批程序，提高投资管理效率，为投资者提供便利。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完善投资保护制度，保障投资者合法权益，增强投资信心。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投资自由化便利化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9778" b="977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9863" b="986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4086" b="1408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跨境资金流动自由化便利化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跨境资金流动自由化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放宽跨境资金流动限制，允许资金自由进出海南自由贸易港。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金融服务便利化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提升金融服务水平，为跨境资金流动提供便利和支持。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金融风险防控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加强金融风险监测和预警，建立健全金融风险防控机制。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放宽人员出入境限制，允许人员自由进出海南自由贸易港。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667" r="15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917" r="1691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375" r="1637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人员进出自由化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优化签证政策，简化签证手续，为人员进出提供便利。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签证便利化措施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出台人才引进政策，吸引国内外优秀人才来海南自由贸易港工作、创业。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人才引进政策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人员进出自由化便利化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放宽航运限制，允许国际船舶自由进出海南自由贸易港。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航运自由化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扩大航空运输开放，允许国际航班在海南自由贸易港自由起降。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航空运输自由化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优化物流网络布局，提高物流效率，降低物流成本。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物流便利化措施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运输来往自由化便利化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28" r="928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数据流动规则制定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建立健全数据流动规则和管理制度，保障数据安全有序流动。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数据安全保护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加强数据安全技术研究和应用，提高数据安全保障能力。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数据跨境传输管理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完善数据跨境传输管理机制，规范数据跨境传输行为。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数据安全有序流动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重点任务与举措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实施更加开放的外资准入政策，允许外资在海南自由贸易港内设立独资或合资企业，并享受国民待遇。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全面放开外资准入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推进贸易自由化便利化，降低关税和非关税壁垒，促进跨境贸易和投资自由化。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国际贸易自由化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推动金融创新和开放，允许外资金融机构在海南自由贸易港内设立分支机构或代表处，开展跨境金融业务。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金融创新开放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375" r="143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高水平开放政策体系构建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现代服务业集聚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加快现代服务业集聚发展，重点发展金融、物流、信息、商务等现代服务业。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高新技术产业培育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积极培育高新技术产业，鼓励创新创业，推动科技成果转化和产业升级。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旅游业创新发展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推动旅游业创新发展，打造国际知名的旅游胜地，提升旅游服务质量和水平。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197" r="1619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现代产业体系培育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推动城乡区域协调发展，优化空间布局，促进城乡要素自由流动和公共资源均衡配置。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城乡区域协调发展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加强与粤港澳大湾区的合作，实现优势互补、协同发展，共同打造世界级城市群。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粤港澳大湾区合作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积极对接“一带一路”倡议，深化与沿线国家和地区的经贸合作和人文交流。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“一带一路”倡议对接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区域协调发展推进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https://d.book118.com/565312223113011103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114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2024-09-12T15:35:50.548</cp:lastPrinted>
  <dcterms:created xsi:type="dcterms:W3CDTF">2024-09-12T07:35:50Z</dcterms:created>
  <dcterms:modified xsi:type="dcterms:W3CDTF">2024-09-12T07:35:52Z</dcterms:modified>
</cp:coreProperties>
</file>