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3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66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3E976-6C5D-45E6-A7C1-C5F9FC111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B37AD-C29C-45A7-B02C-CB34DC6C0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87582-D2DA-4C32-A500-653332AED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25C754-D0AE-4F99-9847-D3D20CFE7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424BFA-236C-41AA-861A-9A31D3516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86EAC3-17D8-46D0-B473-4387D1B0D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9D933A-BF97-439A-85E1-2F9AFB35C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52A35-33BF-45E5-A8B6-96A8C32C4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A8790-40EB-4483-B25A-51A42701D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11394-C89B-4266-8BF7-3F3E1B8A2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6AB79-5D4F-4BAC-9EE4-09372CB4B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363" r:id="rId2"/>
    <p:sldLayoutId id="2147487364" r:id="rId3"/>
    <p:sldLayoutId id="2147487365" r:id="rId4"/>
    <p:sldLayoutId id="2147487366" r:id="rId5"/>
    <p:sldLayoutId id="2147487367" r:id="rId6"/>
    <p:sldLayoutId id="2147487368" r:id="rId7"/>
    <p:sldLayoutId id="2147487369" r:id="rId8"/>
    <p:sldLayoutId id="2147487370" r:id="rId9"/>
    <p:sldLayoutId id="2147487371" r:id="rId10"/>
    <p:sldLayoutId id="2147487372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18" Type="http://schemas.openxmlformats.org/officeDocument/2006/relationships/tags" Target="../tags/tag115.xml" /><Relationship Id="rId19" Type="http://schemas.openxmlformats.org/officeDocument/2006/relationships/tags" Target="../tags/tag116.xml" /><Relationship Id="rId2" Type="http://schemas.openxmlformats.org/officeDocument/2006/relationships/tags" Target="../tags/tag99.xml" /><Relationship Id="rId20" Type="http://schemas.openxmlformats.org/officeDocument/2006/relationships/tags" Target="../tags/tag117.xml" /><Relationship Id="rId21" Type="http://schemas.openxmlformats.org/officeDocument/2006/relationships/tags" Target="../tags/tag118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tags" Target="../tags/tag119.xml" /><Relationship Id="rId20" Type="http://schemas.openxmlformats.org/officeDocument/2006/relationships/tags" Target="../tags/tag137.xml" /><Relationship Id="rId21" Type="http://schemas.openxmlformats.org/officeDocument/2006/relationships/tags" Target="../tags/tag138.xml" /><Relationship Id="rId22" Type="http://schemas.openxmlformats.org/officeDocument/2006/relationships/tags" Target="../tags/tag139.xml" /><Relationship Id="rId23" Type="http://schemas.openxmlformats.org/officeDocument/2006/relationships/tags" Target="../tags/tag140.xml" /><Relationship Id="rId24" Type="http://schemas.openxmlformats.org/officeDocument/2006/relationships/tags" Target="../tags/tag141.xml" /><Relationship Id="rId25" Type="http://schemas.openxmlformats.org/officeDocument/2006/relationships/tags" Target="../tags/tag142.xml" /><Relationship Id="rId26" Type="http://schemas.openxmlformats.org/officeDocument/2006/relationships/tags" Target="../tags/tag143.xml" /><Relationship Id="rId27" Type="http://schemas.openxmlformats.org/officeDocument/2006/relationships/tags" Target="../tags/tag144.xml" /><Relationship Id="rId28" Type="http://schemas.openxmlformats.org/officeDocument/2006/relationships/tags" Target="../tags/tag145.xml" /><Relationship Id="rId29" Type="http://schemas.openxmlformats.org/officeDocument/2006/relationships/tags" Target="../tags/tag146.xml" /><Relationship Id="rId3" Type="http://schemas.openxmlformats.org/officeDocument/2006/relationships/tags" Target="../tags/tag120.xml" /><Relationship Id="rId30" Type="http://schemas.openxmlformats.org/officeDocument/2006/relationships/tags" Target="../tags/tag147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32" Type="http://schemas.openxmlformats.org/officeDocument/2006/relationships/tags" Target="../tags/tag201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20" Type="http://schemas.openxmlformats.org/officeDocument/2006/relationships/tags" Target="../tags/tag220.xml" /><Relationship Id="rId21" Type="http://schemas.openxmlformats.org/officeDocument/2006/relationships/tags" Target="../tags/tag221.xml" /><Relationship Id="rId22" Type="http://schemas.openxmlformats.org/officeDocument/2006/relationships/tags" Target="../tags/tag222.xml" /><Relationship Id="rId23" Type="http://schemas.openxmlformats.org/officeDocument/2006/relationships/tags" Target="../tags/tag223.xml" /><Relationship Id="rId24" Type="http://schemas.openxmlformats.org/officeDocument/2006/relationships/tags" Target="../tags/tag224.xml" /><Relationship Id="rId25" Type="http://schemas.openxmlformats.org/officeDocument/2006/relationships/tags" Target="../tags/tag225.xml" /><Relationship Id="rId26" Type="http://schemas.openxmlformats.org/officeDocument/2006/relationships/tags" Target="../tags/tag226.xml" /><Relationship Id="rId27" Type="http://schemas.openxmlformats.org/officeDocument/2006/relationships/tags" Target="../tags/tag227.xml" /><Relationship Id="rId28" Type="http://schemas.openxmlformats.org/officeDocument/2006/relationships/tags" Target="../tags/tag228.xml" /><Relationship Id="rId29" Type="http://schemas.openxmlformats.org/officeDocument/2006/relationships/tags" Target="../tags/tag229.xml" /><Relationship Id="rId3" Type="http://schemas.openxmlformats.org/officeDocument/2006/relationships/tags" Target="../tags/tag203.xml" /><Relationship Id="rId30" Type="http://schemas.openxmlformats.org/officeDocument/2006/relationships/tags" Target="../tags/tag230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18" Type="http://schemas.openxmlformats.org/officeDocument/2006/relationships/tags" Target="../tags/tag247.xml" /><Relationship Id="rId19" Type="http://schemas.openxmlformats.org/officeDocument/2006/relationships/tags" Target="../tags/tag248.xml" /><Relationship Id="rId2" Type="http://schemas.openxmlformats.org/officeDocument/2006/relationships/tags" Target="../tags/tag231.xml" /><Relationship Id="rId20" Type="http://schemas.openxmlformats.org/officeDocument/2006/relationships/tags" Target="../tags/tag249.xml" /><Relationship Id="rId21" Type="http://schemas.openxmlformats.org/officeDocument/2006/relationships/tags" Target="../tags/tag250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32111133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高炉炼铁过程中的环境保护法规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高炉炼铁的环境影响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高炉炼铁环保技术措施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环境保护法规要求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高炉炼铁环保案例分析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企业环保管理措施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高炉炼铁的环境影响</a:t>
            </a:r>
            <a:endParaRPr lang="zh-CN" altLang="en-US"/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废气排放</a:t>
            </a:r>
            <a:endParaRPr lang="zh-CN" altLang="en-US"/>
          </a:p>
        </p:txBody>
      </p:sp>
      <p:sp>
        <p:nvSpPr>
          <p:cNvPr id="10489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高炉炼铁过程中产生的废气主要包括：二氧化硫、氮氧化物、颗粒物等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环境保护法规对废气排放的要求：限制废气排放量，采用先进的废气处理技术，提高废气处理效率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6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企业应采取的措施：加强废气治理，采用清洁能源，减少废气排放，实现绿色发展</a:t>
            </a:r>
            <a:endParaRPr sz="16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废气排放对环境的影响：污染大气环境，影响人类健康，破坏生态环境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废水排放</a:t>
            </a:r>
            <a:endParaRPr lang="zh-CN" altLang="en-US"/>
          </a:p>
        </p:txBody>
      </p:sp>
      <p:sp>
        <p:nvSpPr>
          <p:cNvPr id="1049054" name="椭圆 262"/>
          <p:cNvSpPr/>
          <p:nvPr>
            <p:custDataLst>
              <p:tags r:id="rId2"/>
            </p:custDataLst>
          </p:nvPr>
        </p:nvSpPr>
        <p:spPr>
          <a:xfrm>
            <a:off x="2687367" y="4101549"/>
            <a:ext cx="6813746" cy="178263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6" name="椭圆 263"/>
          <p:cNvSpPr/>
          <p:nvPr>
            <p:custDataLst>
              <p:tags r:id="rId3"/>
            </p:custDataLst>
          </p:nvPr>
        </p:nvSpPr>
        <p:spPr>
          <a:xfrm>
            <a:off x="3476649" y="4175998"/>
            <a:ext cx="5166079" cy="1530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8" name="椭圆 264"/>
          <p:cNvSpPr/>
          <p:nvPr>
            <p:custDataLst>
              <p:tags r:id="rId4"/>
            </p:custDataLst>
          </p:nvPr>
        </p:nvSpPr>
        <p:spPr>
          <a:xfrm>
            <a:off x="4215693" y="4395109"/>
            <a:ext cx="3687157" cy="109261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0" name="椭圆 265"/>
          <p:cNvSpPr/>
          <p:nvPr>
            <p:custDataLst>
              <p:tags r:id="rId5"/>
            </p:custDataLst>
          </p:nvPr>
        </p:nvSpPr>
        <p:spPr>
          <a:xfrm>
            <a:off x="4840340" y="4580324"/>
            <a:ext cx="2437632" cy="72234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2" name="椭圆 266"/>
          <p:cNvSpPr/>
          <p:nvPr>
            <p:custDataLst>
              <p:tags r:id="rId6"/>
            </p:custDataLst>
          </p:nvPr>
        </p:nvSpPr>
        <p:spPr>
          <a:xfrm>
            <a:off x="5480724" y="4769776"/>
            <a:ext cx="1402138" cy="415495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109245" y="4700774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4" name="椭圆 268"/>
          <p:cNvSpPr/>
          <p:nvPr>
            <p:custDataLst>
              <p:tags r:id="rId8"/>
            </p:custDataLst>
          </p:nvPr>
        </p:nvSpPr>
        <p:spPr>
          <a:xfrm flipV="1">
            <a:off x="3024507" y="4528270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6" name="椭圆 269"/>
          <p:cNvSpPr/>
          <p:nvPr>
            <p:custDataLst>
              <p:tags r:id="rId9"/>
            </p:custDataLst>
          </p:nvPr>
        </p:nvSpPr>
        <p:spPr>
          <a:xfrm flipV="1">
            <a:off x="3063244" y="4567613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8" name="椭圆 270"/>
          <p:cNvSpPr/>
          <p:nvPr>
            <p:custDataLst>
              <p:tags r:id="rId10"/>
            </p:custDataLst>
          </p:nvPr>
        </p:nvSpPr>
        <p:spPr>
          <a:xfrm flipV="1">
            <a:off x="7663356" y="3774094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12384" y="3880623"/>
            <a:ext cx="0" cy="178263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0" name="椭圆 272"/>
          <p:cNvSpPr/>
          <p:nvPr>
            <p:custDataLst>
              <p:tags r:id="rId12"/>
            </p:custDataLst>
          </p:nvPr>
        </p:nvSpPr>
        <p:spPr>
          <a:xfrm flipV="1">
            <a:off x="4165455" y="3657881"/>
            <a:ext cx="358997" cy="35898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344012" y="4046469"/>
            <a:ext cx="0" cy="9419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55657" y="3757146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2" name="椭圆 275"/>
          <p:cNvSpPr/>
          <p:nvPr>
            <p:custDataLst>
              <p:tags r:id="rId15"/>
            </p:custDataLst>
          </p:nvPr>
        </p:nvSpPr>
        <p:spPr>
          <a:xfrm flipV="1">
            <a:off x="6970918" y="3584642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4" name="椭圆 276"/>
          <p:cNvSpPr/>
          <p:nvPr>
            <p:custDataLst>
              <p:tags r:id="rId16"/>
            </p:custDataLst>
          </p:nvPr>
        </p:nvSpPr>
        <p:spPr>
          <a:xfrm flipV="1">
            <a:off x="7009656" y="3623985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6" name="椭圆 277"/>
          <p:cNvSpPr/>
          <p:nvPr>
            <p:custDataLst>
              <p:tags r:id="rId17"/>
            </p:custDataLst>
          </p:nvPr>
        </p:nvSpPr>
        <p:spPr>
          <a:xfrm flipV="1">
            <a:off x="3932423" y="4381793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81451" y="4488322"/>
            <a:ext cx="0" cy="10307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8" name="椭圆 279"/>
          <p:cNvSpPr/>
          <p:nvPr>
            <p:custDataLst>
              <p:tags r:id="rId19"/>
            </p:custDataLst>
          </p:nvPr>
        </p:nvSpPr>
        <p:spPr>
          <a:xfrm flipV="1">
            <a:off x="8350952" y="4600298"/>
            <a:ext cx="244537" cy="24452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472007" y="4871463"/>
            <a:ext cx="0" cy="3824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0" name="椭圆 281"/>
          <p:cNvSpPr/>
          <p:nvPr>
            <p:custDataLst>
              <p:tags r:id="rId21"/>
            </p:custDataLst>
          </p:nvPr>
        </p:nvSpPr>
        <p:spPr>
          <a:xfrm flipV="1">
            <a:off x="5035240" y="4889016"/>
            <a:ext cx="302904" cy="30289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84138" y="5240077"/>
            <a:ext cx="0" cy="6691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2" name="图形 15"/>
          <p:cNvSpPr/>
          <p:nvPr>
            <p:custDataLst>
              <p:tags r:id="rId23"/>
            </p:custDataLst>
          </p:nvPr>
        </p:nvSpPr>
        <p:spPr>
          <a:xfrm>
            <a:off x="5097583" y="4953780"/>
            <a:ext cx="173201" cy="16876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图形 19"/>
          <p:cNvSpPr/>
          <p:nvPr>
            <p:custDataLst>
              <p:tags r:id="rId24"/>
            </p:custDataLst>
          </p:nvPr>
        </p:nvSpPr>
        <p:spPr>
          <a:xfrm>
            <a:off x="8413901" y="4668695"/>
            <a:ext cx="118617" cy="10681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图形 27"/>
          <p:cNvSpPr/>
          <p:nvPr>
            <p:custDataLst>
              <p:tags r:id="rId25"/>
            </p:custDataLst>
          </p:nvPr>
        </p:nvSpPr>
        <p:spPr>
          <a:xfrm>
            <a:off x="4261089" y="3772883"/>
            <a:ext cx="167743" cy="12901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86"/>
          <p:cNvSpPr/>
          <p:nvPr>
            <p:custDataLst>
              <p:tags r:id="rId26"/>
            </p:custDataLst>
          </p:nvPr>
        </p:nvSpPr>
        <p:spPr>
          <a:xfrm>
            <a:off x="5472250" y="3725672"/>
            <a:ext cx="1243945" cy="124395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正文"/>
          <p:cNvSpPr txBox="1"/>
          <p:nvPr>
            <p:custDataLst>
              <p:tags r:id="rId27"/>
            </p:custDataLst>
          </p:nvPr>
        </p:nvSpPr>
        <p:spPr>
          <a:xfrm>
            <a:off x="1014984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高炉炼铁过程中产生的废水主要包括冷却水、冲渣水、除尘废水等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28"/>
            </p:custDataLst>
          </p:nvPr>
        </p:nvSpPr>
        <p:spPr>
          <a:xfrm>
            <a:off x="9175340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废水排放标准应符合国家或地方相关环保法规的要求，确保废水排放对环境的影响降到最低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29"/>
            </p:custDataLst>
          </p:nvPr>
        </p:nvSpPr>
        <p:spPr>
          <a:xfrm>
            <a:off x="6993314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废水处理方法包括物理法、化学法、生物法等，需要根据实际情况选择合适的处理方法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正文"/>
          <p:cNvSpPr txBox="1"/>
          <p:nvPr>
            <p:custDataLst>
              <p:tags r:id="rId30"/>
            </p:custDataLst>
          </p:nvPr>
        </p:nvSpPr>
        <p:spPr>
          <a:xfrm>
            <a:off x="3197011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废水中的主要污染物包括悬浮物、重金属离子、酸碱物质等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固体废弃物</a:t>
            </a:r>
            <a:endParaRPr lang="zh-CN" altLang="en-US"/>
          </a:p>
        </p:txBody>
      </p:sp>
      <p:sp>
        <p:nvSpPr>
          <p:cNvPr id="1049134" name="圆角矩形 26"/>
          <p:cNvSpPr/>
          <p:nvPr>
            <p:custDataLst>
              <p:tags r:id="rId2"/>
            </p:custDataLst>
          </p:nvPr>
        </p:nvSpPr>
        <p:spPr>
          <a:xfrm>
            <a:off x="1014984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6" name="圆角矩形 28"/>
          <p:cNvSpPr/>
          <p:nvPr>
            <p:custDataLst>
              <p:tags r:id="rId3"/>
            </p:custDataLst>
          </p:nvPr>
        </p:nvSpPr>
        <p:spPr>
          <a:xfrm>
            <a:off x="1017337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38" name="文本框 31"/>
          <p:cNvSpPr txBox="1"/>
          <p:nvPr>
            <p:custDataLst>
              <p:tags r:id="rId4"/>
            </p:custDataLst>
          </p:nvPr>
        </p:nvSpPr>
        <p:spPr>
          <a:xfrm>
            <a:off x="1158516" y="2404948"/>
            <a:ext cx="2114279" cy="315366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高炉炼铁过程中产生的固体废弃物主要包括炉渣、粉尘等。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圆角矩形 29"/>
          <p:cNvSpPr/>
          <p:nvPr>
            <p:custDataLst>
              <p:tags r:id="rId5"/>
            </p:custDataLst>
          </p:nvPr>
        </p:nvSpPr>
        <p:spPr>
          <a:xfrm>
            <a:off x="3600907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2" name="圆角矩形 32"/>
          <p:cNvSpPr/>
          <p:nvPr>
            <p:custDataLst>
              <p:tags r:id="rId6"/>
            </p:custDataLst>
          </p:nvPr>
        </p:nvSpPr>
        <p:spPr>
          <a:xfrm>
            <a:off x="3603260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44" name="文本框 34"/>
          <p:cNvSpPr txBox="1"/>
          <p:nvPr>
            <p:custDataLst>
              <p:tags r:id="rId7"/>
            </p:custDataLst>
          </p:nvPr>
        </p:nvSpPr>
        <p:spPr>
          <a:xfrm>
            <a:off x="3746792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炉渣是炼铁过程中产生的主要固体废弃物，其成分复杂，含有多种有害物质。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圆角矩形 3"/>
          <p:cNvSpPr/>
          <p:nvPr>
            <p:custDataLst>
              <p:tags r:id="rId8"/>
            </p:custDataLst>
          </p:nvPr>
        </p:nvSpPr>
        <p:spPr>
          <a:xfrm>
            <a:off x="6186830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8" name="圆角矩形 4"/>
          <p:cNvSpPr/>
          <p:nvPr>
            <p:custDataLst>
              <p:tags r:id="rId9"/>
            </p:custDataLst>
          </p:nvPr>
        </p:nvSpPr>
        <p:spPr>
          <a:xfrm>
            <a:off x="6189183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0" name="文本框 5"/>
          <p:cNvSpPr txBox="1"/>
          <p:nvPr>
            <p:custDataLst>
              <p:tags r:id="rId10"/>
            </p:custDataLst>
          </p:nvPr>
        </p:nvSpPr>
        <p:spPr>
          <a:xfrm>
            <a:off x="6332127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粉尘是炼铁过程中产生的另一种主要固体废弃物，其粒径小，容易悬浮在空气中，对人体健康和环境造成危害。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圆角矩形 8"/>
          <p:cNvSpPr/>
          <p:nvPr>
            <p:custDataLst>
              <p:tags r:id="rId11"/>
            </p:custDataLst>
          </p:nvPr>
        </p:nvSpPr>
        <p:spPr>
          <a:xfrm>
            <a:off x="8772753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4" name="圆角矩形 9"/>
          <p:cNvSpPr/>
          <p:nvPr>
            <p:custDataLst>
              <p:tags r:id="rId12"/>
            </p:custDataLst>
          </p:nvPr>
        </p:nvSpPr>
        <p:spPr>
          <a:xfrm>
            <a:off x="8775106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6" name="文本框 10"/>
          <p:cNvSpPr txBox="1"/>
          <p:nvPr>
            <p:custDataLst>
              <p:tags r:id="rId13"/>
            </p:custDataLst>
          </p:nvPr>
        </p:nvSpPr>
        <p:spPr>
          <a:xfrm>
            <a:off x="8918050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固体废弃物的处理和处置是环境保护法规的重要内容之一，需要采取有效的措施进行控制和治理。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噪声污染</a:t>
            </a:r>
            <a:endParaRPr lang="zh-CN" altLang="en-US"/>
          </a:p>
        </p:txBody>
      </p:sp>
      <p:sp>
        <p:nvSpPr>
          <p:cNvPr id="1049194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6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8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0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2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噪声对周围环境的影响：影响居民生活、干扰野生动物、破坏生态环境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4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高炉炼铁过程中产生的噪声来源：风机、水泵、冷却塔等设备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6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相关法规：《中华人民共和国环境噪声污染防治法》、《工业企业噪声控制设计规范》等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防治措施：采用降噪技术、优化设备布局、加强设备维护等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环境保护法规要求</a:t>
            </a:r>
            <a:endParaRPr lang="zh-CN" altLang="en-US"/>
          </a:p>
        </p:txBody>
      </p:sp>
      <p:sp>
        <p:nvSpPr>
          <p:cNvPr id="10492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国家法规标准</a:t>
            </a:r>
            <a:endParaRPr lang="zh-CN" altLang="en-US"/>
          </a:p>
        </p:txBody>
      </p:sp>
      <p:cxnSp>
        <p:nvCxnSpPr>
          <p:cNvPr id="3145743" name="直接连接符 97"/>
          <p:cNvCxnSpPr/>
          <p:nvPr>
            <p:custDataLst>
              <p:tags r:id="rId2"/>
            </p:custDataLst>
          </p:nvPr>
        </p:nvCxnSpPr>
        <p:spPr>
          <a:xfrm flipV="1">
            <a:off x="9870898" y="2767246"/>
            <a:ext cx="2711" cy="102367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053261" y="3858152"/>
            <a:ext cx="542" cy="29333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216646" y="3372883"/>
            <a:ext cx="3253" cy="44948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402804" y="3804475"/>
            <a:ext cx="1627" cy="125627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558057" y="2614888"/>
            <a:ext cx="3253" cy="11375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6"/>
          <p:cNvCxnSpPr/>
          <p:nvPr>
            <p:custDataLst>
              <p:tags r:id="rId7"/>
            </p:custDataLst>
          </p:nvPr>
        </p:nvCxnSpPr>
        <p:spPr>
          <a:xfrm flipH="1">
            <a:off x="5731744" y="3845140"/>
            <a:ext cx="0" cy="47822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895672" y="3527410"/>
            <a:ext cx="3253" cy="22826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84"/>
          <p:cNvCxnSpPr/>
          <p:nvPr>
            <p:custDataLst>
              <p:tags r:id="rId9"/>
            </p:custDataLst>
          </p:nvPr>
        </p:nvCxnSpPr>
        <p:spPr>
          <a:xfrm flipV="1">
            <a:off x="4074239" y="3804475"/>
            <a:ext cx="3253" cy="9564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9" name="直接连接符 32"/>
          <p:cNvCxnSpPr/>
          <p:nvPr>
            <p:custDataLst>
              <p:tags r:id="rId10"/>
            </p:custDataLst>
          </p:nvPr>
        </p:nvCxnSpPr>
        <p:spPr>
          <a:xfrm>
            <a:off x="3243589" y="2959185"/>
            <a:ext cx="542" cy="79649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2411854" y="3822367"/>
            <a:ext cx="542" cy="15723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20" name="正文"/>
          <p:cNvSpPr txBox="1"/>
          <p:nvPr>
            <p:custDataLst>
              <p:tags r:id="rId12"/>
            </p:custDataLst>
          </p:nvPr>
        </p:nvSpPr>
        <p:spPr>
          <a:xfrm>
            <a:off x="2475291" y="2114437"/>
            <a:ext cx="1537137" cy="61539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《中华人民共和国大气污染防治法》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正文"/>
          <p:cNvSpPr txBox="1"/>
          <p:nvPr>
            <p:custDataLst>
              <p:tags r:id="rId13"/>
            </p:custDataLst>
          </p:nvPr>
        </p:nvSpPr>
        <p:spPr>
          <a:xfrm>
            <a:off x="4129001" y="2683747"/>
            <a:ext cx="1537137" cy="61539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《中华人民共和国固体废物污染环境防治法》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正文"/>
          <p:cNvSpPr txBox="1"/>
          <p:nvPr>
            <p:custDataLst>
              <p:tags r:id="rId14"/>
            </p:custDataLst>
          </p:nvPr>
        </p:nvSpPr>
        <p:spPr>
          <a:xfrm>
            <a:off x="5791386" y="1773936"/>
            <a:ext cx="1537137" cy="61539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《中华人民共和国环境影响评价法》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正文"/>
          <p:cNvSpPr txBox="1"/>
          <p:nvPr>
            <p:custDataLst>
              <p:tags r:id="rId15"/>
            </p:custDataLst>
          </p:nvPr>
        </p:nvSpPr>
        <p:spPr>
          <a:xfrm>
            <a:off x="7449976" y="2522714"/>
            <a:ext cx="1537137" cy="61539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《中华人民共和国循环经济促进法》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正文"/>
          <p:cNvSpPr txBox="1"/>
          <p:nvPr>
            <p:custDataLst>
              <p:tags r:id="rId16"/>
            </p:custDataLst>
          </p:nvPr>
        </p:nvSpPr>
        <p:spPr>
          <a:xfrm>
            <a:off x="9103685" y="1924667"/>
            <a:ext cx="1537137" cy="61539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《中华人民共和国土壤污染防治法》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正文"/>
          <p:cNvSpPr txBox="1"/>
          <p:nvPr>
            <p:custDataLst>
              <p:tags r:id="rId17"/>
            </p:custDataLst>
          </p:nvPr>
        </p:nvSpPr>
        <p:spPr>
          <a:xfrm>
            <a:off x="1643557" y="4203534"/>
            <a:ext cx="1537137" cy="6961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《中华人民共和国环境保护法》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正文"/>
          <p:cNvSpPr txBox="1"/>
          <p:nvPr>
            <p:custDataLst>
              <p:tags r:id="rId18"/>
            </p:custDataLst>
          </p:nvPr>
        </p:nvSpPr>
        <p:spPr>
          <a:xfrm>
            <a:off x="3307568" y="4971831"/>
            <a:ext cx="1537137" cy="6961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《中华人民共和国水污染防治法》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正文"/>
          <p:cNvSpPr txBox="1"/>
          <p:nvPr>
            <p:custDataLst>
              <p:tags r:id="rId19"/>
            </p:custDataLst>
          </p:nvPr>
        </p:nvSpPr>
        <p:spPr>
          <a:xfrm>
            <a:off x="4963447" y="4526685"/>
            <a:ext cx="1537137" cy="6961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《中华人民共和国噪声污染防治法》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20"/>
            </p:custDataLst>
          </p:nvPr>
        </p:nvSpPr>
        <p:spPr>
          <a:xfrm>
            <a:off x="6635049" y="5265703"/>
            <a:ext cx="1537137" cy="6961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《中华人民共和国清洁生产促进法》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正文"/>
          <p:cNvSpPr txBox="1"/>
          <p:nvPr>
            <p:custDataLst>
              <p:tags r:id="rId21"/>
            </p:custDataLst>
          </p:nvPr>
        </p:nvSpPr>
        <p:spPr>
          <a:xfrm>
            <a:off x="8284964" y="4364567"/>
            <a:ext cx="1537137" cy="6961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《中华人民共和国节能减排法》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63" name="直接箭头连接符 183"/>
          <p:cNvCxnSpPr/>
          <p:nvPr>
            <p:custDataLst>
              <p:tags r:id="rId22"/>
            </p:custDataLst>
          </p:nvPr>
        </p:nvCxnSpPr>
        <p:spPr>
          <a:xfrm>
            <a:off x="1414748" y="3807186"/>
            <a:ext cx="9359997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40" name="椭圆 23"/>
          <p:cNvSpPr/>
          <p:nvPr>
            <p:custDataLst>
              <p:tags r:id="rId23"/>
            </p:custDataLst>
          </p:nvPr>
        </p:nvSpPr>
        <p:spPr>
          <a:xfrm flipV="1">
            <a:off x="9815052" y="3748628"/>
            <a:ext cx="113734" cy="11373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42" name="椭圆 21"/>
          <p:cNvSpPr/>
          <p:nvPr>
            <p:custDataLst>
              <p:tags r:id="rId24"/>
            </p:custDataLst>
          </p:nvPr>
        </p:nvSpPr>
        <p:spPr>
          <a:xfrm flipV="1">
            <a:off x="7346415" y="3748628"/>
            <a:ext cx="113734" cy="11373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44" name="椭圆 22"/>
          <p:cNvSpPr/>
          <p:nvPr>
            <p:custDataLst>
              <p:tags r:id="rId25"/>
            </p:custDataLst>
          </p:nvPr>
        </p:nvSpPr>
        <p:spPr>
          <a:xfrm flipV="1">
            <a:off x="8996330" y="3748628"/>
            <a:ext cx="113734" cy="11373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46" name="椭圆 20"/>
          <p:cNvSpPr/>
          <p:nvPr>
            <p:custDataLst>
              <p:tags r:id="rId26"/>
            </p:custDataLst>
          </p:nvPr>
        </p:nvSpPr>
        <p:spPr>
          <a:xfrm flipV="1">
            <a:off x="8161342" y="3748628"/>
            <a:ext cx="113734" cy="11373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48" name="椭圆 13"/>
          <p:cNvSpPr/>
          <p:nvPr>
            <p:custDataLst>
              <p:tags r:id="rId27"/>
            </p:custDataLst>
          </p:nvPr>
        </p:nvSpPr>
        <p:spPr>
          <a:xfrm flipV="1">
            <a:off x="6502752" y="3748628"/>
            <a:ext cx="113734" cy="11373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50" name="椭圆 14"/>
          <p:cNvSpPr/>
          <p:nvPr>
            <p:custDataLst>
              <p:tags r:id="rId28"/>
            </p:custDataLst>
          </p:nvPr>
        </p:nvSpPr>
        <p:spPr>
          <a:xfrm flipV="1">
            <a:off x="5674813" y="3748628"/>
            <a:ext cx="113734" cy="11373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52" name="椭圆 15"/>
          <p:cNvSpPr/>
          <p:nvPr>
            <p:custDataLst>
              <p:tags r:id="rId29"/>
            </p:custDataLst>
          </p:nvPr>
        </p:nvSpPr>
        <p:spPr>
          <a:xfrm flipV="1">
            <a:off x="4840367" y="3748628"/>
            <a:ext cx="113734" cy="11373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54" name="椭圆 17"/>
          <p:cNvSpPr/>
          <p:nvPr>
            <p:custDataLst>
              <p:tags r:id="rId30"/>
            </p:custDataLst>
          </p:nvPr>
        </p:nvSpPr>
        <p:spPr>
          <a:xfrm flipV="1">
            <a:off x="4018935" y="3748628"/>
            <a:ext cx="113734" cy="11373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56" name="椭圆 18"/>
          <p:cNvSpPr/>
          <p:nvPr>
            <p:custDataLst>
              <p:tags r:id="rId31"/>
            </p:custDataLst>
          </p:nvPr>
        </p:nvSpPr>
        <p:spPr>
          <a:xfrm flipV="1">
            <a:off x="3186658" y="3748628"/>
            <a:ext cx="113734" cy="11373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58" name="椭圆 19"/>
          <p:cNvSpPr/>
          <p:nvPr>
            <p:custDataLst>
              <p:tags r:id="rId32"/>
            </p:custDataLst>
          </p:nvPr>
        </p:nvSpPr>
        <p:spPr>
          <a:xfrm flipV="1">
            <a:off x="2354923" y="3748628"/>
            <a:ext cx="113734" cy="11373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地方环保政策</a:t>
            </a:r>
            <a:endParaRPr lang="zh-CN" altLang="en-US"/>
          </a:p>
        </p:txBody>
      </p:sp>
      <p:sp>
        <p:nvSpPr>
          <p:cNvPr id="1049396" name="椭圆 262"/>
          <p:cNvSpPr/>
          <p:nvPr>
            <p:custDataLst>
              <p:tags r:id="rId2"/>
            </p:custDataLst>
          </p:nvPr>
        </p:nvSpPr>
        <p:spPr>
          <a:xfrm>
            <a:off x="2687367" y="4101549"/>
            <a:ext cx="6813746" cy="178263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8" name="椭圆 263"/>
          <p:cNvSpPr/>
          <p:nvPr>
            <p:custDataLst>
              <p:tags r:id="rId3"/>
            </p:custDataLst>
          </p:nvPr>
        </p:nvSpPr>
        <p:spPr>
          <a:xfrm>
            <a:off x="3476649" y="4175998"/>
            <a:ext cx="5166079" cy="1530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0" name="椭圆 264"/>
          <p:cNvSpPr/>
          <p:nvPr>
            <p:custDataLst>
              <p:tags r:id="rId4"/>
            </p:custDataLst>
          </p:nvPr>
        </p:nvSpPr>
        <p:spPr>
          <a:xfrm>
            <a:off x="4215693" y="4395109"/>
            <a:ext cx="3687157" cy="109261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2" name="椭圆 265"/>
          <p:cNvSpPr/>
          <p:nvPr>
            <p:custDataLst>
              <p:tags r:id="rId5"/>
            </p:custDataLst>
          </p:nvPr>
        </p:nvSpPr>
        <p:spPr>
          <a:xfrm>
            <a:off x="4840340" y="4580324"/>
            <a:ext cx="2437632" cy="72234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4" name="椭圆 266"/>
          <p:cNvSpPr/>
          <p:nvPr>
            <p:custDataLst>
              <p:tags r:id="rId6"/>
            </p:custDataLst>
          </p:nvPr>
        </p:nvSpPr>
        <p:spPr>
          <a:xfrm>
            <a:off x="5480724" y="4769776"/>
            <a:ext cx="1402138" cy="415495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109245" y="4700774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6" name="椭圆 268"/>
          <p:cNvSpPr/>
          <p:nvPr>
            <p:custDataLst>
              <p:tags r:id="rId8"/>
            </p:custDataLst>
          </p:nvPr>
        </p:nvSpPr>
        <p:spPr>
          <a:xfrm flipV="1">
            <a:off x="3024507" y="4528270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8" name="椭圆 269"/>
          <p:cNvSpPr/>
          <p:nvPr>
            <p:custDataLst>
              <p:tags r:id="rId9"/>
            </p:custDataLst>
          </p:nvPr>
        </p:nvSpPr>
        <p:spPr>
          <a:xfrm flipV="1">
            <a:off x="3063244" y="4567613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0" name="椭圆 270"/>
          <p:cNvSpPr/>
          <p:nvPr>
            <p:custDataLst>
              <p:tags r:id="rId10"/>
            </p:custDataLst>
          </p:nvPr>
        </p:nvSpPr>
        <p:spPr>
          <a:xfrm flipV="1">
            <a:off x="7663356" y="3774094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12384" y="3880623"/>
            <a:ext cx="0" cy="178263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2" name="椭圆 272"/>
          <p:cNvSpPr/>
          <p:nvPr>
            <p:custDataLst>
              <p:tags r:id="rId12"/>
            </p:custDataLst>
          </p:nvPr>
        </p:nvSpPr>
        <p:spPr>
          <a:xfrm flipV="1">
            <a:off x="4165455" y="3657881"/>
            <a:ext cx="358997" cy="35898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344012" y="4046469"/>
            <a:ext cx="0" cy="9419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55657" y="3757146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4" name="椭圆 275"/>
          <p:cNvSpPr/>
          <p:nvPr>
            <p:custDataLst>
              <p:tags r:id="rId15"/>
            </p:custDataLst>
          </p:nvPr>
        </p:nvSpPr>
        <p:spPr>
          <a:xfrm flipV="1">
            <a:off x="6970918" y="3584642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6" name="椭圆 276"/>
          <p:cNvSpPr/>
          <p:nvPr>
            <p:custDataLst>
              <p:tags r:id="rId16"/>
            </p:custDataLst>
          </p:nvPr>
        </p:nvSpPr>
        <p:spPr>
          <a:xfrm flipV="1">
            <a:off x="7009656" y="3623985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8" name="椭圆 277"/>
          <p:cNvSpPr/>
          <p:nvPr>
            <p:custDataLst>
              <p:tags r:id="rId17"/>
            </p:custDataLst>
          </p:nvPr>
        </p:nvSpPr>
        <p:spPr>
          <a:xfrm flipV="1">
            <a:off x="3932423" y="4381793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81451" y="4488322"/>
            <a:ext cx="0" cy="10307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0" name="椭圆 279"/>
          <p:cNvSpPr/>
          <p:nvPr>
            <p:custDataLst>
              <p:tags r:id="rId19"/>
            </p:custDataLst>
          </p:nvPr>
        </p:nvSpPr>
        <p:spPr>
          <a:xfrm flipV="1">
            <a:off x="8350952" y="4600298"/>
            <a:ext cx="244537" cy="24452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472007" y="4871463"/>
            <a:ext cx="0" cy="3824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2" name="椭圆 281"/>
          <p:cNvSpPr/>
          <p:nvPr>
            <p:custDataLst>
              <p:tags r:id="rId21"/>
            </p:custDataLst>
          </p:nvPr>
        </p:nvSpPr>
        <p:spPr>
          <a:xfrm flipV="1">
            <a:off x="5035240" y="4889016"/>
            <a:ext cx="302904" cy="30289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84138" y="5240077"/>
            <a:ext cx="0" cy="6691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4" name="图形 15"/>
          <p:cNvSpPr/>
          <p:nvPr>
            <p:custDataLst>
              <p:tags r:id="rId23"/>
            </p:custDataLst>
          </p:nvPr>
        </p:nvSpPr>
        <p:spPr>
          <a:xfrm>
            <a:off x="5097583" y="4953780"/>
            <a:ext cx="173201" cy="16876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6" name="图形 19"/>
          <p:cNvSpPr/>
          <p:nvPr>
            <p:custDataLst>
              <p:tags r:id="rId24"/>
            </p:custDataLst>
          </p:nvPr>
        </p:nvSpPr>
        <p:spPr>
          <a:xfrm>
            <a:off x="8413901" y="4668695"/>
            <a:ext cx="118617" cy="10681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8" name="图形 27"/>
          <p:cNvSpPr/>
          <p:nvPr>
            <p:custDataLst>
              <p:tags r:id="rId25"/>
            </p:custDataLst>
          </p:nvPr>
        </p:nvSpPr>
        <p:spPr>
          <a:xfrm>
            <a:off x="4261089" y="3772883"/>
            <a:ext cx="167743" cy="12901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0" name="任意多边形: 形状 286"/>
          <p:cNvSpPr/>
          <p:nvPr>
            <p:custDataLst>
              <p:tags r:id="rId26"/>
            </p:custDataLst>
          </p:nvPr>
        </p:nvSpPr>
        <p:spPr>
          <a:xfrm>
            <a:off x="5472250" y="3725672"/>
            <a:ext cx="1243945" cy="124395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2" name="正文"/>
          <p:cNvSpPr txBox="1"/>
          <p:nvPr>
            <p:custDataLst>
              <p:tags r:id="rId27"/>
            </p:custDataLst>
          </p:nvPr>
        </p:nvSpPr>
        <p:spPr>
          <a:xfrm>
            <a:off x="1014984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各地政府对高炉炼铁过程中的环境保护要求不同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正文"/>
          <p:cNvSpPr txBox="1"/>
          <p:nvPr>
            <p:custDataLst>
              <p:tags r:id="rId28"/>
            </p:custDataLst>
          </p:nvPr>
        </p:nvSpPr>
        <p:spPr>
          <a:xfrm>
            <a:off x="9175340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部分地区要求高炉炼铁企业进行环境影响评价，并采取相应的环保措施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正文"/>
          <p:cNvSpPr txBox="1"/>
          <p:nvPr>
            <p:custDataLst>
              <p:tags r:id="rId29"/>
            </p:custDataLst>
          </p:nvPr>
        </p:nvSpPr>
        <p:spPr>
          <a:xfrm>
            <a:off x="6993314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部分地区对高炉炼铁企业的排放标准有严格限制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正文"/>
          <p:cNvSpPr txBox="1"/>
          <p:nvPr>
            <p:custDataLst>
              <p:tags r:id="rId30"/>
            </p:custDataLst>
          </p:nvPr>
        </p:nvSpPr>
        <p:spPr>
          <a:xfrm>
            <a:off x="3197011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部分地区要求高炉炼铁企业安装脱硫、脱硝等环保设施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企业环保责任</a:t>
            </a:r>
            <a:endParaRPr lang="zh-CN" altLang="en-US"/>
          </a:p>
        </p:txBody>
      </p:sp>
      <p:sp>
        <p:nvSpPr>
          <p:cNvPr id="1049476" name="对角圆角矩形 15"/>
          <p:cNvSpPr/>
          <p:nvPr>
            <p:custDataLst>
              <p:tags r:id="rId2"/>
            </p:custDataLst>
          </p:nvPr>
        </p:nvSpPr>
        <p:spPr>
          <a:xfrm>
            <a:off x="1984151" y="3616322"/>
            <a:ext cx="8221299" cy="61599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对角圆角矩形 16"/>
          <p:cNvSpPr/>
          <p:nvPr>
            <p:custDataLst>
              <p:tags r:id="rId3"/>
            </p:custDataLst>
          </p:nvPr>
        </p:nvSpPr>
        <p:spPr>
          <a:xfrm>
            <a:off x="1984151" y="3504070"/>
            <a:ext cx="444800" cy="4244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直角三角形 17"/>
          <p:cNvSpPr/>
          <p:nvPr>
            <p:custDataLst>
              <p:tags r:id="rId4"/>
            </p:custDataLst>
          </p:nvPr>
        </p:nvSpPr>
        <p:spPr>
          <a:xfrm>
            <a:off x="2429250" y="3504628"/>
            <a:ext cx="67016" cy="11169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文本框 27"/>
          <p:cNvSpPr txBox="1"/>
          <p:nvPr>
            <p:custDataLst>
              <p:tags r:id="rId5"/>
            </p:custDataLst>
          </p:nvPr>
        </p:nvSpPr>
        <p:spPr>
          <a:xfrm>
            <a:off x="2458290" y="3624699"/>
            <a:ext cx="7532059" cy="605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加强环境监测和治理，确保污染物排放达标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对角圆角矩形 52"/>
          <p:cNvSpPr/>
          <p:nvPr>
            <p:custDataLst>
              <p:tags r:id="rId6"/>
            </p:custDataLst>
          </p:nvPr>
        </p:nvSpPr>
        <p:spPr>
          <a:xfrm>
            <a:off x="1984151" y="1886188"/>
            <a:ext cx="8221299" cy="61599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对角圆角矩形 53"/>
          <p:cNvSpPr/>
          <p:nvPr>
            <p:custDataLst>
              <p:tags r:id="rId7"/>
            </p:custDataLst>
          </p:nvPr>
        </p:nvSpPr>
        <p:spPr>
          <a:xfrm>
            <a:off x="1984151" y="1773936"/>
            <a:ext cx="444800" cy="4244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直角三角形 54"/>
          <p:cNvSpPr/>
          <p:nvPr>
            <p:custDataLst>
              <p:tags r:id="rId8"/>
            </p:custDataLst>
          </p:nvPr>
        </p:nvSpPr>
        <p:spPr>
          <a:xfrm>
            <a:off x="2429250" y="1774494"/>
            <a:ext cx="67016" cy="11169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文本框 56"/>
          <p:cNvSpPr txBox="1"/>
          <p:nvPr>
            <p:custDataLst>
              <p:tags r:id="rId9"/>
            </p:custDataLst>
          </p:nvPr>
        </p:nvSpPr>
        <p:spPr>
          <a:xfrm>
            <a:off x="2458290" y="1888980"/>
            <a:ext cx="7532059" cy="605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遵守环境保护法律法规，确保生产过程符合环保标准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对角圆角矩形 5"/>
          <p:cNvSpPr/>
          <p:nvPr>
            <p:custDataLst>
              <p:tags r:id="rId10"/>
            </p:custDataLst>
          </p:nvPr>
        </p:nvSpPr>
        <p:spPr>
          <a:xfrm>
            <a:off x="1984151" y="2751255"/>
            <a:ext cx="8221299" cy="61599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对角圆角矩形 6"/>
          <p:cNvSpPr/>
          <p:nvPr>
            <p:custDataLst>
              <p:tags r:id="rId11"/>
            </p:custDataLst>
          </p:nvPr>
        </p:nvSpPr>
        <p:spPr>
          <a:xfrm>
            <a:off x="1984151" y="2639003"/>
            <a:ext cx="444800" cy="4244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直角三角形 7"/>
          <p:cNvSpPr/>
          <p:nvPr>
            <p:custDataLst>
              <p:tags r:id="rId12"/>
            </p:custDataLst>
          </p:nvPr>
        </p:nvSpPr>
        <p:spPr>
          <a:xfrm>
            <a:off x="2429250" y="2639561"/>
            <a:ext cx="67016" cy="11169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文本框 8"/>
          <p:cNvSpPr txBox="1"/>
          <p:nvPr>
            <p:custDataLst>
              <p:tags r:id="rId13"/>
            </p:custDataLst>
          </p:nvPr>
        </p:nvSpPr>
        <p:spPr>
          <a:xfrm>
            <a:off x="2458290" y="2759632"/>
            <a:ext cx="7532059" cy="605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采取有效措施减少废气、废水、废渣等污染物排放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对角圆角矩形 9"/>
          <p:cNvSpPr/>
          <p:nvPr>
            <p:custDataLst>
              <p:tags r:id="rId14"/>
            </p:custDataLst>
          </p:nvPr>
        </p:nvSpPr>
        <p:spPr>
          <a:xfrm>
            <a:off x="1984151" y="4481389"/>
            <a:ext cx="8221299" cy="61599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对角圆角矩形 10"/>
          <p:cNvSpPr/>
          <p:nvPr>
            <p:custDataLst>
              <p:tags r:id="rId15"/>
            </p:custDataLst>
          </p:nvPr>
        </p:nvSpPr>
        <p:spPr>
          <a:xfrm>
            <a:off x="1984151" y="4369137"/>
            <a:ext cx="444800" cy="4244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直角三角形 11"/>
          <p:cNvSpPr/>
          <p:nvPr>
            <p:custDataLst>
              <p:tags r:id="rId16"/>
            </p:custDataLst>
          </p:nvPr>
        </p:nvSpPr>
        <p:spPr>
          <a:xfrm>
            <a:off x="2429250" y="4369696"/>
            <a:ext cx="67016" cy="11169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文本框 12"/>
          <p:cNvSpPr txBox="1"/>
          <p:nvPr>
            <p:custDataLst>
              <p:tags r:id="rId17"/>
            </p:custDataLst>
          </p:nvPr>
        </p:nvSpPr>
        <p:spPr>
          <a:xfrm>
            <a:off x="2458290" y="4489766"/>
            <a:ext cx="7532059" cy="605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提高员工环保意识，加强环保培训和教育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对角圆角矩形 14"/>
          <p:cNvSpPr/>
          <p:nvPr>
            <p:custDataLst>
              <p:tags r:id="rId18"/>
            </p:custDataLst>
          </p:nvPr>
        </p:nvSpPr>
        <p:spPr>
          <a:xfrm>
            <a:off x="1984151" y="5346456"/>
            <a:ext cx="8221299" cy="61599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对角圆角矩形 18"/>
          <p:cNvSpPr/>
          <p:nvPr>
            <p:custDataLst>
              <p:tags r:id="rId19"/>
            </p:custDataLst>
          </p:nvPr>
        </p:nvSpPr>
        <p:spPr>
          <a:xfrm>
            <a:off x="1984151" y="5234204"/>
            <a:ext cx="444800" cy="4244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直角三角形 19"/>
          <p:cNvSpPr/>
          <p:nvPr>
            <p:custDataLst>
              <p:tags r:id="rId20"/>
            </p:custDataLst>
          </p:nvPr>
        </p:nvSpPr>
        <p:spPr>
          <a:xfrm>
            <a:off x="2429250" y="5234763"/>
            <a:ext cx="67016" cy="111694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文本框 20"/>
          <p:cNvSpPr txBox="1"/>
          <p:nvPr>
            <p:custDataLst>
              <p:tags r:id="rId21"/>
            </p:custDataLst>
          </p:nvPr>
        </p:nvSpPr>
        <p:spPr>
          <a:xfrm>
            <a:off x="2458290" y="5354833"/>
            <a:ext cx="7532059" cy="605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积极承担社会责任，参与环保公益活动，促进环保事业发展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环保监管措施</a:t>
            </a:r>
            <a:endParaRPr lang="zh-CN" altLang="en-US"/>
          </a:p>
        </p:txBody>
      </p:sp>
      <p:sp>
        <p:nvSpPr>
          <p:cNvPr id="10495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54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制定严格的环境保护法规，确保高炉炼铁过程中的污染物排放符合标准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建立完善的环保监测体系，定期对高炉炼铁过程中的污染物排放进行监测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66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加强环保执法力度，对违反环保法规的企业进行处罚和整改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68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鼓励企业采用先进的环保技术和设备，减少污染物排放，提高环保水平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高炉炼铁环保技术措施</a:t>
            </a:r>
            <a:endParaRPr lang="zh-CN" altLang="en-US"/>
          </a:p>
        </p:txBody>
      </p:sp>
      <p:sp>
        <p:nvSpPr>
          <p:cNvPr id="10496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https://d.book118.com/565321111330011110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70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6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2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汉仪粗圆简</vt:lpstr>
      <vt:lpstr>汉仪正圆-75W</vt:lpstr>
      <vt:lpstr>汉仪正圆-45W</vt:lpstr>
      <vt:lpstr>宋体</vt:lpstr>
      <vt:lpstr>微软雅黑</vt:lpstr>
      <vt:lpstr>Office Theme</vt:lpstr>
      <vt:lpstr>高炉炼铁过程中的环境保护法规</vt:lpstr>
      <vt:lpstr>目录</vt:lpstr>
      <vt:lpstr>添加章节标题</vt:lpstr>
      <vt:lpstr>高炉炼铁的环境影响</vt:lpstr>
      <vt:lpstr>PowerPoint Presentation</vt:lpstr>
      <vt:lpstr>废气排放</vt:lpstr>
      <vt:lpstr>废水排放</vt:lpstr>
      <vt:lpstr>固体废弃物</vt:lpstr>
      <vt:lpstr>噪声污染</vt:lpstr>
      <vt:lpstr>环境保护法规要求</vt:lpstr>
      <vt:lpstr>PowerPoint Presentation</vt:lpstr>
      <vt:lpstr>国家法规标准</vt:lpstr>
      <vt:lpstr>地方环保政策</vt:lpstr>
      <vt:lpstr>企业环保责任</vt:lpstr>
      <vt:lpstr>环保监管措施</vt:lpstr>
      <vt:lpstr>高炉炼铁环保技术措施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2024-09-16T10:09:05.576</cp:lastPrinted>
  <dcterms:created xsi:type="dcterms:W3CDTF">2024-09-16T02:09:05Z</dcterms:created>
  <dcterms:modified xsi:type="dcterms:W3CDTF">2024-09-16T02:09:08Z</dcterms:modified>
</cp:coreProperties>
</file>