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NITDT+MS-UIGothic"/>
      <p:regular r:id="rId15"/>
    </p:embeddedFont>
    <p:embeddedFont>
      <p:font typeface="PKOIQJ+UINIUB+ArialMT"/>
      <p:regular r:id="rId16"/>
    </p:embeddedFont>
    <p:embeddedFont>
      <p:font typeface="ISDDWT+JWOMDR+MicrosoftYaHei-Bold"/>
      <p:regular r:id="rId17"/>
    </p:embeddedFont>
    <p:embeddedFont>
      <p:font typeface="GRILRM+JKRNJ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BA3C7-CBA5-4AF2-99DC-12A22ACF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D9E9F-5106-40D7-8D2B-83DEBF4C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E35C1-542D-40CB-B4E6-E8CBCEE3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696C0-7640-4422-92F2-3F2B3FFC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F8D01-523E-4C92-B763-7E24F4BB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7FF1A-0280-42E9-9F77-82AE51E0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28A5B-FC42-408C-AD16-8B3FC73B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B5416-2347-4177-A222-8AA12179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9795C-2E1E-4CD6-A183-180FDFFA1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23831-4F8A-4FB2-9678-DF3988F1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ACD38-613E-433C-A5EB-251768A3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3213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对</a:t>
            </a:r>
            <a:r>
              <a:rPr sz="4950">
                <a:solidFill>
                  <a:srgbClr val="603200"/>
                </a:solidFill>
                <a:latin typeface="DNITDT+MS-UIGothic"/>
                <a:cs typeface="DNITDT+MS-UIGothic"/>
              </a:rPr>
              <a:t>外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汉语</a:t>
            </a:r>
            <a:r>
              <a:rPr sz="4950">
                <a:solidFill>
                  <a:srgbClr val="603200"/>
                </a:solidFill>
                <a:latin typeface="DNITDT+MS-UIGothic"/>
                <a:cs typeface="DNITDT+MS-UIGothic"/>
              </a:rPr>
              <a:t>教学中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级</a:t>
            </a:r>
            <a:r>
              <a:rPr sz="4950">
                <a:solidFill>
                  <a:srgbClr val="603200"/>
                </a:solidFill>
                <a:latin typeface="DNITDT+MS-UIGothic"/>
                <a:cs typeface="DNITDT+MS-UIGothic"/>
              </a:rPr>
              <a:t>口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语</a:t>
            </a:r>
            <a:r>
              <a:rPr sz="4950">
                <a:solidFill>
                  <a:srgbClr val="603200"/>
                </a:solidFill>
                <a:latin typeface="DNITDT+MS-UIGothic"/>
                <a:cs typeface="DNITDT+MS-UIGothic"/>
              </a:rPr>
              <a:t>十一</a:t>
            </a:r>
          </a:p>
          <a:p>
            <a:pPr marL="282892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课课</a:t>
            </a:r>
            <a:r>
              <a:rPr sz="4950">
                <a:solidFill>
                  <a:srgbClr val="603200"/>
                </a:solidFill>
                <a:latin typeface="DNITDT+MS-UIGothic"/>
                <a:cs typeface="DNITD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5935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程介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152965"/>
            <a:ext cx="3738821" cy="13438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外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汉语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中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级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口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文内容解析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4272470"/>
            <a:ext cx="3738821" cy="19037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口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语练习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与模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拟对话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文化背景与跨文化交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 际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PKOIQJ+UINIUB+ArialMT"/>
                <a:cs typeface="PKOIQJ+UINIUB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堂互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603200"/>
                </a:solidFill>
                <a:latin typeface="DNITDT+MS-UIGothic"/>
                <a:cs typeface="DNITDT+MS-UIGothic"/>
              </a:rPr>
              <a:t>与小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组讨论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ISDDWT+JWOMDR+MicrosoftYaHei-Bold"/>
                <a:cs typeface="ISDDWT+JWOMD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5540" y="280921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500">
                <a:solidFill>
                  <a:srgbClr val="603200"/>
                </a:solidFill>
                <a:latin typeface="DNITDT+MS-UIGothic"/>
                <a:cs typeface="DNITDT+MS-UIGothic"/>
              </a:rPr>
              <a:t>程介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程目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RILRM+JKRNJI+MicrosoftYaHei"/>
                <a:cs typeface="GRILRM+JKRNJ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RILRM+JKRNJI+MicrosoftYaHei"/>
                <a:cs typeface="GRILRM+JKRNJ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RILRM+JKRNJI+MicrosoftYaHei"/>
                <a:cs typeface="GRILRM+JKRNJ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RILRM+JKRNJI+MicrosoftYaHei"/>
                <a:cs typeface="GRILRM+JKRNJ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掌握中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级汉语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常用表达方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50640" y="5190342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提高口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流利度和准确性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学生学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习汉语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的自信心和</a:t>
            </a:r>
          </a:p>
          <a:p>
            <a:pPr marL="9429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0094" y="5498953"/>
            <a:ext cx="4286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700519" y="549006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培养跨文化交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7474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时长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：</a:t>
            </a:r>
            <a:r>
              <a:rPr sz="1500">
                <a:solidFill>
                  <a:srgbClr val="FFFFFF"/>
                </a:solidFill>
                <a:latin typeface="GRILRM+JKRNJI+MicrosoftYaHei"/>
                <a:cs typeface="GRILRM+JKRNJI+MicrosoftYaHei"/>
              </a:rPr>
              <a:t>60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2419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教学内容：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围绕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一个主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展开，包括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、句型、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563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教学方法：采用情景模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、角色扮演、互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等方式，激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趣和参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NITDT+MS-UIGothic"/>
                <a:cs typeface="DNITDT+MS-UIGothic"/>
              </a:rPr>
              <a:t>与度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教学方法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DNITDT+MS-UIGothic"/>
                <a:cs typeface="DNITDT+MS-UIGothic"/>
              </a:rPr>
              <a:t>角色扮演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学生通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扮演不同角色，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身体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运用，提高口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利度。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DNITDT+MS-UIGothic"/>
                <a:cs typeface="DNITDT+MS-UIGothic"/>
              </a:rPr>
              <a:t>情景模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模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实场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景，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学生在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际应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用中掌握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表达方式。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DNITDT+MS-UIGothic"/>
                <a:cs typeface="DNITDT+MS-UIGothic"/>
              </a:rPr>
              <a:t>互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9A6930"/>
                </a:solidFill>
                <a:latin typeface="DNITDT+MS-UIGothic"/>
                <a:cs typeface="DNITDT+MS-UIGothic"/>
              </a:rPr>
              <a:t>游</a:t>
            </a:r>
            <a:r>
              <a:rPr sz="2300">
                <a:solidFill>
                  <a:srgbClr val="9A6930"/>
                </a:solidFill>
                <a:latin typeface="SimSun"/>
                <a:cs typeface="SimSun"/>
              </a:rPr>
              <a:t>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过设计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有趣的互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游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学生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松愉快的氛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中学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习汉语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ISDDWT+JWOMDR+MicrosoftYaHei-Bold"/>
                <a:cs typeface="ISDDWT+JWOMD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对</a:t>
            </a:r>
            <a:r>
              <a:rPr sz="4500">
                <a:solidFill>
                  <a:srgbClr val="603200"/>
                </a:solidFill>
                <a:latin typeface="DNITDT+MS-UIGothic"/>
                <a:cs typeface="DNITDT+MS-UIGothic"/>
              </a:rPr>
              <a:t>外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汉语</a:t>
            </a:r>
            <a:r>
              <a:rPr sz="4500">
                <a:solidFill>
                  <a:srgbClr val="603200"/>
                </a:solidFill>
                <a:latin typeface="DNITDT+MS-UIGothic"/>
                <a:cs typeface="DNITDT+MS-UIGothic"/>
              </a:rPr>
              <a:t>中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级</a:t>
            </a:r>
            <a:r>
              <a:rPr sz="4500">
                <a:solidFill>
                  <a:srgbClr val="603200"/>
                </a:solidFill>
                <a:latin typeface="DNITDT+MS-UIGothic"/>
                <a:cs typeface="DNITDT+MS-UIGothic"/>
              </a:rPr>
              <a:t>口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语</a:t>
            </a:r>
            <a:r>
              <a:rPr sz="4500">
                <a:solidFill>
                  <a:srgbClr val="603200"/>
                </a:solidFill>
                <a:latin typeface="DNITDT+MS-UIGothic"/>
                <a:cs typeface="DNITD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中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口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DNITDT+MS-UIGothic"/>
                <a:cs typeface="DNITDT+MS-UIGothic"/>
              </a:rPr>
              <a:t>定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是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汉语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学中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级阶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段的重要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成部分，重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点培养学生口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表达和交流能力。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DNITDT+MS-UIGothic"/>
                <a:cs typeface="DNITDT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注重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言的流利性和准确性，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实际语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境中的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言运用，涉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及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话题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广泛，要求学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者具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词汇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量和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法基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633301"/>
                </a:solidFill>
                <a:latin typeface="DNITDT+MS-UIGothic"/>
                <a:cs typeface="DNITD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中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口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DNITDT+MS-UIGothic"/>
                <a:cs typeface="DNITDT+MS-UIGothic"/>
              </a:rPr>
              <a:t>言交流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NITDT+MS-UIGothic"/>
                <a:cs typeface="DNITDT+MS-UIGothic"/>
              </a:rPr>
              <a:t>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DNITDT+MS-UIGothic"/>
                <a:cs typeface="DNITDT+MS-UIGothic"/>
              </a:rPr>
              <a:t>研究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是提高学生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言交流能力的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，使学生能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生活中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运用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汉语进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行有效的沟通。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于从事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和研究的学生而言，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一步深化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言学、文学、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史等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域学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研究的基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NITDT+MS-UIGothic"/>
                <a:cs typeface="DNITDT+MS-UIGothic"/>
              </a:rPr>
              <a:t>文化理解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，学生可以深入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了解中国的文化、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史和社会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俗，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NITDT+MS-UIGothic"/>
                <a:cs typeface="DNITDT+MS-UIGothic"/>
              </a:rPr>
              <a:t>跨文化交流和理解。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中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级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口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的学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9A6930"/>
                </a:solidFill>
                <a:latin typeface="DNITDT+MS-UIGothic"/>
                <a:cs typeface="DNITDT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DNITDT+MS-UIGothic"/>
                <a:cs typeface="DNITDT+MS-UIGothic"/>
              </a:rPr>
              <a:t>增加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词汇</a:t>
            </a:r>
            <a:r>
              <a:rPr sz="2000">
                <a:solidFill>
                  <a:srgbClr val="9A6930"/>
                </a:solidFill>
                <a:latin typeface="DNITDT+MS-UIGothic"/>
                <a:cs typeface="DNITDT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DNITDT+MS-UIGothic"/>
                <a:cs typeface="DNITDT+MS-UIGothic"/>
              </a:rPr>
              <a:t>多听多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DNITDT+MS-UIGothic"/>
                <a:cs typeface="DNITDT+MS-UIGothic"/>
              </a:rPr>
              <a:t>注重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语</a:t>
            </a:r>
            <a:r>
              <a:rPr sz="2000" spc="23">
                <a:solidFill>
                  <a:srgbClr val="9A6930"/>
                </a:solidFill>
                <a:latin typeface="DNITDT+MS-UIGothic"/>
                <a:cs typeface="DNITDT+MS-UIGothic"/>
              </a:rPr>
              <a:t>法</a:t>
            </a: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9A6930"/>
                </a:solidFill>
                <a:latin typeface="DNITDT+MS-UIGothic"/>
                <a:cs typeface="DNITDT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中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需要学生掌握更多的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词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，通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过阅读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、写作等方式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量，提高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言表达的丰富性。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极参与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言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践，多听多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提高口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能力的关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，可以通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与母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者交流、参加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言角等活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动锻炼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在中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语阶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段，学生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更加注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重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法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构的准确性和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言的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范性，通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过练习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来提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高口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633301"/>
                </a:solidFill>
                <a:latin typeface="DNITDT+MS-UIGothic"/>
                <a:cs typeface="DNITDT+MS-UIGothic"/>
              </a:rPr>
              <a:t>表达的准确性。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https://d.book118.com/565332130042011123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DNITDT+MS-UIGothic</vt:lpstr>
      <vt:lpstr>PKOIQJ+UINIUB+ArialMT</vt:lpstr>
      <vt:lpstr>Times New Roman</vt:lpstr>
      <vt:lpstr>ISDDWT+JWOMDR+MicrosoftYaHei-Bold</vt:lpstr>
      <vt:lpstr>GRILRM+JKRNJI+MicrosoftYaHei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2024-09-26T23:52:06.871</cp:lastPrinted>
  <dcterms:created xsi:type="dcterms:W3CDTF">2024-09-26T15:52:06Z</dcterms:created>
  <dcterms:modified xsi:type="dcterms:W3CDTF">2024-09-26T15:52:08Z</dcterms:modified>
</cp:coreProperties>
</file>