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028EB-18FA-4B0E-8F92-BDC5DA721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47537-F1F0-4CB1-B569-094DBE719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BD66B-BA1E-41EB-8C4D-16C2837B6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0ABAA9-88EE-4D76-AC77-499E3F913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34BF0A-B149-47E0-BF37-0232E1559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72F14A-2378-4EDA-9A23-C2452C0D3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90981C-A68B-4DB6-ACE1-7C1EA0389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C5301-DFDB-43F8-A0FD-4FCD4469E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F46B4-C2EF-4D66-A78A-E5DBE29B3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DA502-FEBD-499F-80E7-16E6BB46D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4A7A3-8E06-4CEB-BA4F-1FEFBFE91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34011301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婚姻心理学课件\n## 1.婚姻心理学概述及其重要性\n### 1.1婚姻心理学的定义与起源\n### 1.2婚姻心理学的主要研究领域\n### 1.3婚姻心理学在现实生活中的应用与意义\n## 2.婚姻关系的建立与维护\n### 2.1婚姻关系建立的五个阶段\n### 2.2婚姻关系维护的重要因素\n### 2.3婚姻关系中的沟通与信任建立\n## 3.婚姻中的冲突与解决策略\n### 3.1婚姻冲突的类型与原因\n### 3.2婚姻冲突的解决策略与方法\n### 3.3避免婚姻冲突升级的技巧\n## 4.婚姻中的个性差异与适应\n### 4.1婚姻中的性格差异及其影响\n### 4.2婚姻中的价值观差异及其影响\n### 4.3婚姻中的适应策略与方法\n## 5.婚姻满意度与幸福感提升\n### 5.1婚姻满意度的评价标准与方法\n### 5.2影响婚姻幸福感的因素分析\n### 5.3提升婚姻幸福感的实用建议\n## 6.婚姻危机与干预措施\n### 6.1婚姻危机的类型与识别\n### 6.2婚姻危机的干预措施与技巧\n### 6.3预防婚姻危机的有效方法\n## 7.婚姻心理学的实践案例分析\n### 7.1成功婚姻案例分析\n### 7.2婚姻危机干预案例分析\n### 7.3婚姻心理学在婚姻咨询中的应用案例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婚姻心理学课件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婚姻心理学概述及其重要性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7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7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婚姻心理学是一门研究婚姻关系的学科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探讨婚姻关系的建立、维护、发展与解体过程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分析婚姻中的心理现象和行为模式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为婚姻问题的解决提供理论和方法</a:t>
                </a:r>
                <a:endParaRPr/>
              </a:p>
            </p:txBody>
          </p:sp>
          <p:sp>
            <p:nvSpPr>
              <p:cNvPr id="27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婚姻心理学的起源可以追溯到20世纪初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随着心理学的发展，人们开始关注婚姻中的心理问题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20世纪初，美国心理学家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乔治·埃尔顿·梅奥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开始研究工业社会中的婚姻问题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随后，婚姻心理学逐渐发展成为一门独立的学科</a:t>
                </a:r>
                <a:endParaRPr/>
              </a:p>
            </p:txBody>
          </p:sp>
          <p:sp>
            <p:nvSpPr>
              <p:cNvPr id="28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婚姻心理学的研究领域不断扩大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从最初的工业社会婚姻问题扩展到现代社会中的各种婚姻问题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研究方法也从单一的问卷调查发展到多样化的实验和观察</a:t>
                </a:r>
                <a:endParaRPr/>
              </a:p>
            </p:txBody>
          </p:sp>
          <p:sp>
            <p:nvSpPr>
              <p:cNvPr id="28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婚姻心理学的定义与起源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9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婚姻关系的建立与发展</a:t>
                </a:r>
                <a:endParaRPr/>
              </a:p>
            </p:txBody>
          </p:sp>
          <p:sp>
            <p:nvSpPr>
              <p:cNvPr id="29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研究婚姻关系的建立过程，如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恋爱阶段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婚姻决策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分析婚姻关系的发展阶段，如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新婚期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中年期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探讨婚姻关系的影响因素，如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个人特征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家庭背景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  <p:grpSp>
          <p:nvGrpSpPr>
            <p:cNvPr id="29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9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婚姻关系的维护与解体</a:t>
                </a:r>
                <a:endParaRPr/>
              </a:p>
            </p:txBody>
          </p:sp>
          <p:sp>
            <p:nvSpPr>
              <p:cNvPr id="29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研究婚姻关系的维护策略，如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分析婚姻关系的解体过程，如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离婚原因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离婚心理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探讨婚姻关系的干预措施，如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心理咨询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  <p:grpSp>
          <p:nvGrpSpPr>
            <p:cNvPr id="29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0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婚姻关系的满意度与幸福感</a:t>
                </a:r>
                <a:endParaRPr/>
              </a:p>
            </p:txBody>
          </p:sp>
          <p:sp>
            <p:nvSpPr>
              <p:cNvPr id="30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研究婚姻满意度的评价标准，如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分析影响婚姻幸福感的因素，如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探讨提升婚姻幸福感的实用建议，如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心理调适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行为改变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</p:grpSp>
      <p:pic>
        <p:nvPicPr>
          <p:cNvPr id="30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婚姻心理学的主要研究领域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0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1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1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婚姻心理学为婚姻问题的解决提供理论支持</a:t>
                </a:r>
                <a:endParaRPr/>
              </a:p>
            </p:txBody>
          </p:sp>
          <p:sp>
            <p:nvSpPr>
              <p:cNvPr id="31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通过对婚姻心理现象和行为模式的研究，为婚姻问题的解决提供理论依据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帮助人们更好地理解婚姻关系，提高婚姻关系的质量</a:t>
                </a:r>
                <a:endParaRPr/>
              </a:p>
            </p:txBody>
          </p:sp>
        </p:grpSp>
        <p:grpSp>
          <p:nvGrpSpPr>
            <p:cNvPr id="31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1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婚姻心理学为婚姻咨询与实践提供指导</a:t>
                </a:r>
                <a:endParaRPr/>
              </a:p>
            </p:txBody>
          </p:sp>
          <p:sp>
            <p:nvSpPr>
              <p:cNvPr id="31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为婚姻咨询师提供科学的咨询方法和技巧，提高咨询效果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为夫妻双方提供实用的心理调适和行为改变建议，帮助他们改善婚姻关系</a:t>
                </a:r>
                <a:endParaRPr/>
              </a:p>
            </p:txBody>
          </p:sp>
        </p:grpSp>
        <p:grpSp>
          <p:nvGrpSpPr>
            <p:cNvPr id="31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婚姻心理学对社会和谐发展具有重要意义</a:t>
                </a:r>
                <a:endParaRPr/>
              </a:p>
            </p:txBody>
          </p:sp>
          <p:sp>
            <p:nvSpPr>
              <p:cNvPr id="3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通过研究婚姻关系，促进家庭和谐，提高社会稳定性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为婚姻政策的制定和实施提供科学依据，促进社会的和谐发展</a:t>
                </a:r>
                <a:endParaRPr/>
              </a:p>
            </p:txBody>
          </p:sp>
        </p:grpSp>
      </p:grpSp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婚姻心理学在现实生活中的应用与意义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1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婚姻关系的建立与维护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3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324" name="Tencent"/>
          <p:cNvCxnSpPr/>
          <p:nvPr/>
        </p:nvCxnSpPr>
        <p:spPr>
          <a:xfrm>
            <a:off x="-44450" y="3581415"/>
            <a:ext cx="12280900" cy="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5" name="椭圆 48"/>
          <p:cNvSpPr>
            <a:spLocks noChangeAspect="1"/>
          </p:cNvSpPr>
          <p:nvPr/>
        </p:nvSpPr>
        <p:spPr>
          <a:xfrm>
            <a:off x="711200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26" name="椭圆 49"/>
          <p:cNvSpPr>
            <a:spLocks noChangeAspect="1"/>
          </p:cNvSpPr>
          <p:nvPr/>
        </p:nvSpPr>
        <p:spPr>
          <a:xfrm>
            <a:off x="2962050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27" name="椭圆 50"/>
          <p:cNvSpPr>
            <a:spLocks noChangeAspect="1"/>
          </p:cNvSpPr>
          <p:nvPr/>
        </p:nvSpPr>
        <p:spPr>
          <a:xfrm>
            <a:off x="5212900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28" name="椭圆 1"/>
          <p:cNvSpPr>
            <a:spLocks noChangeAspect="1"/>
          </p:cNvSpPr>
          <p:nvPr/>
        </p:nvSpPr>
        <p:spPr>
          <a:xfrm>
            <a:off x="7463750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29" name="椭圆 19"/>
          <p:cNvSpPr>
            <a:spLocks noChangeAspect="1"/>
          </p:cNvSpPr>
          <p:nvPr/>
        </p:nvSpPr>
        <p:spPr>
          <a:xfrm>
            <a:off x="9714600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3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22300" y="3862280"/>
            <a:ext cx="10947400" cy="2393213"/>
            <a:chOff x="622300" y="3862280"/>
            <a:chExt cx="10947400" cy="2393213"/>
          </a:xfrm>
        </p:grpSpPr>
        <p:grpSp>
          <p:nvGrpSpPr>
            <p:cNvPr id="331" name=""/>
            <p:cNvGrpSpPr/>
            <p:nvPr/>
          </p:nvGrpSpPr>
          <p:grpSpPr>
            <a:xfrm>
              <a:off x="622300" y="3862280"/>
              <a:ext cx="1944000" cy="2393213"/>
              <a:chOff x="622300" y="3862280"/>
              <a:chExt cx="1944000" cy="2393213"/>
            </a:xfrm>
          </p:grpSpPr>
          <p:sp>
            <p:nvSpPr>
              <p:cNvPr id="3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622300" y="3862280"/>
                <a:ext cx="1944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刺激阶段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22300" y="4366977"/>
                <a:ext cx="1944000" cy="1888516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双方产生好感，对彼此产生吸引力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刺激阶段的关键因素包括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兴趣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</p:grpSp>
        <p:grpSp>
          <p:nvGrpSpPr>
            <p:cNvPr id="334" name=""/>
            <p:cNvGrpSpPr/>
            <p:nvPr/>
          </p:nvGrpSpPr>
          <p:grpSpPr>
            <a:xfrm>
              <a:off x="2873150" y="3862280"/>
              <a:ext cx="1944000" cy="2393213"/>
              <a:chOff x="2873150" y="3862280"/>
              <a:chExt cx="1944000" cy="2393213"/>
            </a:xfrm>
          </p:grpSpPr>
          <p:sp>
            <p:nvSpPr>
              <p:cNvPr id="3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873150" y="3862280"/>
                <a:ext cx="1944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评估阶段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873150" y="4366977"/>
                <a:ext cx="1944000" cy="1888516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双方对彼此进行评估，考虑是否适合建立婚姻关系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评估阶段的关键因素包括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价值观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生活方式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家庭背景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</p:grpSp>
        <p:grpSp>
          <p:nvGrpSpPr>
            <p:cNvPr id="337" name=""/>
            <p:cNvGrpSpPr/>
            <p:nvPr/>
          </p:nvGrpSpPr>
          <p:grpSpPr>
            <a:xfrm>
              <a:off x="5124000" y="3862280"/>
              <a:ext cx="1944000" cy="2393213"/>
              <a:chOff x="5124000" y="3862280"/>
              <a:chExt cx="1944000" cy="2393213"/>
            </a:xfrm>
          </p:grpSpPr>
          <p:sp>
            <p:nvSpPr>
              <p:cNvPr id="3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124000" y="3862280"/>
                <a:ext cx="1944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维持阶段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124000" y="4366977"/>
                <a:ext cx="1944000" cy="1888516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双方开始维持婚姻关系，努力满足彼此的需求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维持阶段的关键因素包括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信任程度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共同兴趣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</p:grpSp>
        <p:grpSp>
          <p:nvGrpSpPr>
            <p:cNvPr id="340" name=""/>
            <p:cNvGrpSpPr/>
            <p:nvPr/>
          </p:nvGrpSpPr>
          <p:grpSpPr>
            <a:xfrm>
              <a:off x="7374850" y="3862280"/>
              <a:ext cx="1944000" cy="2393213"/>
              <a:chOff x="7374850" y="3862280"/>
              <a:chExt cx="1944000" cy="2393213"/>
            </a:xfrm>
          </p:grpSpPr>
          <p:sp>
            <p:nvSpPr>
              <p:cNvPr id="3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74850" y="3862280"/>
                <a:ext cx="1944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忠诚阶段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74850" y="4366977"/>
                <a:ext cx="1944000" cy="1888516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双方对婚姻关系忠诚，愿意为彼此付出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忠诚阶段的关键因素包括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承诺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</p:grpSp>
        <p:grpSp>
          <p:nvGrpSpPr>
            <p:cNvPr id="343" name=""/>
            <p:cNvGrpSpPr/>
            <p:nvPr/>
          </p:nvGrpSpPr>
          <p:grpSpPr>
            <a:xfrm>
              <a:off x="9625700" y="3862280"/>
              <a:ext cx="1944000" cy="2393213"/>
              <a:chOff x="9625700" y="3862280"/>
              <a:chExt cx="1944000" cy="2393213"/>
            </a:xfrm>
          </p:grpSpPr>
          <p:sp>
            <p:nvSpPr>
              <p:cNvPr id="3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625700" y="3862280"/>
                <a:ext cx="1944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伴侣阶段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25700" y="4366977"/>
                <a:ext cx="1944000" cy="1888516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双方成为彼此的伴侣，共同度过一生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伴侣阶段的关键因素包括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共同成长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</p:grpSp>
      </p:grpSp>
      <p:sp>
        <p:nvSpPr>
          <p:cNvPr id="3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婚姻关系建立的五个阶段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349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350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沟通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沟通是婚姻关系维护的重要手段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通过沟通，双方可以了解彼此的需求和想法，减少误解和冲突</a:t>
                </a:r>
                <a:endParaRPr/>
              </a:p>
            </p:txBody>
          </p:sp>
          <p:pic>
            <p:nvPicPr>
              <p:cNvPr id="353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54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355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信任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信任是婚姻关系的基础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信任有助于增强双方的凝聚力和默契度，维护婚姻关系</a:t>
                </a:r>
                <a:endParaRPr/>
              </a:p>
            </p:txBody>
          </p:sp>
          <p:pic>
            <p:nvPicPr>
              <p:cNvPr id="358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59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360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忠诚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忠诚是婚姻关系的重要品质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忠诚有助于建立双方的信任，维护婚姻关系</a:t>
                </a:r>
                <a:endParaRPr/>
              </a:p>
            </p:txBody>
          </p:sp>
          <p:pic>
            <p:nvPicPr>
              <p:cNvPr id="363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64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365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支持是婚姻关系的重要组成部分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双方互相支持，共同度过生活中的困难，维护婚姻关系</a:t>
                </a:r>
                <a:endParaRPr/>
              </a:p>
            </p:txBody>
          </p:sp>
          <p:pic>
            <p:nvPicPr>
              <p:cNvPr id="368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婚姻关系维护的重要因素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婚姻关系中的沟通与信任建立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7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沟通技巧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学会倾听，尊重对方的观点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避免指责，采用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I语言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表达自己的感受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家庭会议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，共同解决问题</a:t>
                </a:r>
                <a:endParaRPr/>
              </a:p>
            </p:txBody>
          </p:sp>
          <p:pic>
            <p:nvPicPr>
              <p:cNvPr id="3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信任建立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诚实是建立信任的基础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信任需要时间积累，双方要给予彼此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信任空间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共同经历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共同努力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，增进彼此的信任</a:t>
                </a:r>
                <a:endParaRPr/>
              </a:p>
            </p:txBody>
          </p:sp>
          <p:pic>
            <p:nvPicPr>
              <p:cNvPr id="3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婚姻中的冲突与解决策略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婚姻冲突的类型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价值观冲突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：双方对某些问题有不同的看法和价值观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沟通冲突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：双方沟通不畅，导致误解和矛盾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家庭事务冲突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：双方在家务分配、子女教育等问题上产生分歧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婚姻冲突的原因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个性差异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：双方性格、兴趣、价值观等方面存在差异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压力因素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：生活压力、工作压力等导致情绪波动，引发冲突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沟通不足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：双方沟通不畅，未能及时了解彼此的需求和想法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婚姻冲突的类型与原因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积极的沟通</a:t>
                </a:r>
                <a:endParaRPr/>
              </a:p>
            </p:txBody>
          </p:sp>
          <p:sp>
            <p:nvSpPr>
              <p:cNvPr id="3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学会倾听，尊重对方的观点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I语言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表达自己的感受，避免指责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寻求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共识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，避免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赢了对方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的心理</a:t>
                </a:r>
                <a:endParaRPr/>
              </a:p>
            </p:txBody>
          </p:sp>
        </p:grpSp>
        <p:grpSp>
          <p:nvGrpSpPr>
            <p:cNvPr id="3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情绪管理</a:t>
                </a:r>
                <a:endParaRPr/>
              </a:p>
            </p:txBody>
          </p:sp>
          <p:sp>
            <p:nvSpPr>
              <p:cNvPr id="3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情绪调节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，避免情绪波动导致冲突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给予彼此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情绪空间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，避免情绪积压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倾诉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倾听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，增进彼此的理解和支持</a:t>
                </a:r>
                <a:endParaRPr/>
              </a:p>
            </p:txBody>
          </p:sp>
        </p:grpSp>
        <p:grpSp>
          <p:nvGrpSpPr>
            <p:cNvPr id="3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冲突解决技巧</a:t>
                </a:r>
                <a:endParaRPr/>
              </a:p>
            </p:txBody>
          </p:sp>
          <p:sp>
            <p:nvSpPr>
              <p:cNvPr id="4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问题解决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的态度，寻求冲突的解决方法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寻求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第三方帮助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，如婚姻咨询师、心理医生等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妥协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迁就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，在必要时让步</a:t>
                </a:r>
                <a:endParaRPr/>
              </a:p>
            </p:txBody>
          </p:sp>
        </p:grpSp>
      </p:grp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婚姻冲突的解决策略与方法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4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4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48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49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5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当冲突发生时，先保持冷静，避免情绪激动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深呼吸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冥想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等放松技巧，缓解紧张情绪</a:t>
                </a:r>
                <a:endParaRPr/>
              </a:p>
            </p:txBody>
          </p:sp>
          <p:sp>
            <p:nvSpPr>
              <p:cNvPr id="51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保持冷静</a:t>
                </a:r>
                <a:endParaRPr/>
              </a:p>
            </p:txBody>
          </p:sp>
        </p:grpSp>
        <p:grpSp>
          <p:nvGrpSpPr>
            <p:cNvPr id="52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5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寻求支持</a:t>
                </a:r>
                <a:endParaRPr/>
              </a:p>
            </p:txBody>
          </p:sp>
          <p:sp>
            <p:nvSpPr>
              <p:cNvPr id="5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寻求亲朋好友的帮助，倾诉自己的感受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寻求专业帮助，如婚姻咨询师、心理医生等</a:t>
                </a:r>
                <a:endParaRPr/>
              </a:p>
            </p:txBody>
          </p:sp>
        </p:grpSp>
        <p:grpSp>
          <p:nvGrpSpPr>
            <p:cNvPr id="55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5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妥协与迁就</a:t>
                </a:r>
                <a:endParaRPr/>
              </a:p>
            </p:txBody>
          </p:sp>
          <p:sp>
            <p:nvSpPr>
              <p:cNvPr id="57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在必要时，学会妥协和迁就，避免冲突升级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理解对方的立场和感受，站在对方的角度看待问题</a:t>
                </a:r>
                <a:endParaRPr/>
              </a:p>
            </p:txBody>
          </p: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避免婚姻冲突升级的技巧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9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60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61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04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6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婚姻中的个性差异与适应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性格差异的类型</a:t>
                </a:r>
                <a:endParaRPr/>
              </a:p>
            </p:txBody>
          </p:sp>
          <p:sp>
            <p:nvSpPr>
              <p:cNvPr id="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：外向者善于与人交往，内向者则较为内向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：感性者注重情感体验，理性者则更注重逻辑思考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：依赖者需要他人的支持，独立者则能够独立解决问题</a:t>
                </a:r>
                <a:endParaRPr/>
              </a:p>
            </p:txBody>
          </p:sp>
          <p:sp>
            <p:nvSpPr>
              <p:cNvPr id="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性格差异的影响</a:t>
                </a:r>
                <a:endParaRPr/>
              </a:p>
            </p:txBody>
          </p:sp>
          <p:sp>
            <p:nvSpPr>
              <p:cNvPr id="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性格差异可能导致沟通障碍，引发冲突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性格差异可能影响家庭事务的处理，导致分歧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性格差异可能影响双方的相处方式，影响婚姻关系</a:t>
                </a:r>
                <a:endParaRPr/>
              </a:p>
            </p:txBody>
          </p:sp>
          <p:sp>
            <p:nvSpPr>
              <p:cNvPr id="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婚姻中的性格差异及其影响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https://d.book118.com/565340113010011112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婚姻心理学课件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2024-09-18T03:08:56.355</cp:lastPrinted>
  <dcterms:created xsi:type="dcterms:W3CDTF">2024-09-17T19:08:56Z</dcterms:created>
  <dcterms:modified xsi:type="dcterms:W3CDTF">2024-09-17T19:08:58Z</dcterms:modified>
</cp:coreProperties>
</file>