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9525000" cy="53467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3091A-8531-4448-9CF5-83885404C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CFAFB0-1574-455B-83CE-7EBD86520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0B024B-FCF6-4895-B542-3D974F910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A1F2CC-7543-4DE0-BFA5-9565C0DC65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7E8C24-DFD6-439C-8AC4-E35028450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E4454D-B8B9-4EDF-A31D-446F74C13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08EFA4-E58D-4407-BE8A-AD76BC970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026E15-6533-46FF-8108-748000B7E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2A2F78-502E-422E-8A40-AC26C9494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D60A7-4CA5-447B-9FB9-071DF5860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DE119-CF09-42D9-AF87-C7DB767B9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6022123122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H="1">
            <a:off x="7294208" y="3656743"/>
            <a:ext cx="2230792" cy="1701070"/>
          </a:xfrm>
          <a:prstGeom prst="rtTriangle">
            <a:avLst/>
          </a:prstGeom>
          <a:solidFill>
            <a:schemeClr val="accent2">
              <a:alpha val="2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181855" y="3335242"/>
            <a:ext cx="4506515" cy="490538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375"/>
              </a:spcBef>
            </a:pPr>
            <a:endParaRPr lang="en-US" sz="1575">
              <a:solidFill>
                <a:schemeClr val="accent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77682" y="3815971"/>
            <a:ext cx="2510687" cy="490538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  <p:sp>
        <p:nvSpPr>
          <p:cNvPr id="7" name="AutoShape 7"/>
          <p:cNvSpPr/>
          <p:nvPr/>
        </p:nvSpPr>
        <p:spPr>
          <a:xfrm>
            <a:off x="-6290" y="1359846"/>
            <a:ext cx="4156409" cy="3997967"/>
          </a:xfrm>
          <a:prstGeom prst="rtTriangle">
            <a:avLst/>
          </a:prstGeom>
          <a:solidFill>
            <a:schemeClr val="accent1">
              <a:alpha val="2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flipV="1">
            <a:off x="-6290" y="0"/>
            <a:ext cx="6327667" cy="4841975"/>
          </a:xfrm>
          <a:prstGeom prst="rtTriangle">
            <a:avLst/>
          </a:prstGeom>
          <a:solidFill>
            <a:schemeClr val="accent1">
              <a:alpha val="1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1669" y="945356"/>
            <a:ext cx="7886700" cy="96202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环境突发事件应急预案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32415" y="633116"/>
            <a:ext cx="4139205" cy="4139205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33125" y="1133826"/>
            <a:ext cx="3137785" cy="31377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61902" y="1881216"/>
            <a:ext cx="2833586" cy="19716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6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5252" y="1614516"/>
            <a:ext cx="2413531" cy="813792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1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27007" y="892969"/>
            <a:ext cx="4542117" cy="276225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前期工作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后期的恢复和总结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.3 相关人员责任追究与奖惩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.1预案评估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.2预案修订</a:t>
            </a:r>
          </a:p>
        </p:txBody>
      </p:sp>
      <p:sp>
        <p:nvSpPr>
          <p:cNvPr id="9" name="AutoShape 9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H="1">
            <a:off x="6233606" y="692831"/>
            <a:ext cx="3630061" cy="4190167"/>
          </a:xfrm>
          <a:prstGeom prst="parallelogram">
            <a:avLst/>
          </a:prstGeom>
          <a:gradFill>
            <a:gsLst>
              <a:gs pos="0">
                <a:schemeClr val="accent2">
                  <a:alpha val="32000"/>
                </a:schemeClr>
              </a:gs>
              <a:gs pos="100000">
                <a:schemeClr val="lt1">
                  <a:alpha val="32000"/>
                </a:schemeClr>
              </a:gs>
            </a:gsLst>
            <a:lin ang="162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884434"/>
            <a:ext cx="473378" cy="473378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18641" y="4884434"/>
            <a:ext cx="9306359" cy="47337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0" y="5070701"/>
            <a:ext cx="413317" cy="28711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flipH="1">
            <a:off x="5717139" y="0"/>
            <a:ext cx="3234267" cy="4154865"/>
          </a:xfrm>
          <a:prstGeom prst="parallelogram">
            <a:avLst/>
          </a:prstGeom>
          <a:gradFill>
            <a:gsLst>
              <a:gs pos="0">
                <a:schemeClr val="accent2">
                  <a:alpha val="50000"/>
                  <a:lumMod val="40000"/>
                  <a:lumOff val="6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54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>
            <a:off x="69147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 flipH="1">
            <a:off x="897790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flipH="1">
            <a:off x="108005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/>
          <p:cNvCxnSpPr/>
          <p:nvPr/>
        </p:nvCxnSpPr>
        <p:spPr>
          <a:xfrm>
            <a:off x="705339" y="3686440"/>
            <a:ext cx="135466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588528" y="1658332"/>
            <a:ext cx="6783844" cy="154781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2027671" y="3632465"/>
            <a:ext cx="91135" cy="97739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88528" y="2764631"/>
            <a:ext cx="564507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944678" y="845676"/>
            <a:ext cx="0" cy="4512136"/>
          </a:xfrm>
          <a:prstGeom prst="line">
            <a:avLst/>
          </a:prstGeom>
          <a:ln w="19050">
            <a:solidFill>
              <a:schemeClr val="accent1"/>
            </a:solidFill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82184" y="1040895"/>
            <a:ext cx="523030" cy="523030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72096" y="1130806"/>
            <a:ext cx="343207" cy="343207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681278" y="1022583"/>
            <a:ext cx="7179480" cy="50355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499845" y="1151484"/>
            <a:ext cx="216262" cy="245753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681278" y="2396349"/>
            <a:ext cx="7179480" cy="50355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499845" y="2525250"/>
            <a:ext cx="216262" cy="245753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681278" y="3770115"/>
            <a:ext cx="7179480" cy="50355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>
            <a:off x="1499845" y="3899016"/>
            <a:ext cx="216262" cy="245753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854050" y="986153"/>
            <a:ext cx="5588727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保障人民生命财产安全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75643" y="1600247"/>
            <a:ext cx="7006708" cy="428476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999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环境突发事件可能对人民健康和生命财产造成严重威胁，制定应急预案有助于迅速应对突发事件，减少损失。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70007" y="2362650"/>
            <a:ext cx="5588727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维护社会稳定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75643" y="2957054"/>
            <a:ext cx="6990751" cy="428476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999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环境突发事件可能引发社会不稳定因素，制定应急预案能够提高政府应对能力，缓解社会矛盾。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98582" y="3741540"/>
            <a:ext cx="5588727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促进可持续发展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89930" y="4330820"/>
            <a:ext cx="6962176" cy="428476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999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环境突发事件应急预案的制定有利于推动可持续发展，保护生态环境。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  <p:sp>
        <p:nvSpPr>
          <p:cNvPr id="20" name="AutoShape 20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2184" y="2396349"/>
            <a:ext cx="523030" cy="523030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72096" y="2486260"/>
            <a:ext cx="343207" cy="343207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2184" y="3770115"/>
            <a:ext cx="523030" cy="523030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72096" y="3860026"/>
            <a:ext cx="343207" cy="343207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预案适用范围</a:t>
            </a:r>
          </a:p>
        </p:txBody>
      </p:sp>
      <p:sp>
        <p:nvSpPr>
          <p:cNvPr id="5" name="AutoShape 5"/>
          <p:cNvSpPr/>
          <p:nvPr/>
        </p:nvSpPr>
        <p:spPr>
          <a:xfrm>
            <a:off x="448969" y="1045031"/>
            <a:ext cx="2753967" cy="3675408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385516" y="1045031"/>
            <a:ext cx="2753967" cy="367540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40106" y="1045031"/>
            <a:ext cx="2753967" cy="3675408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120301" y="-720998"/>
            <a:ext cx="1029414" cy="5238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要点三</a:t>
            </a:r>
          </a:p>
        </p:txBody>
      </p:sp>
      <p:sp>
        <p:nvSpPr>
          <p:cNvPr id="9" name="AutoShape 9"/>
          <p:cNvSpPr/>
          <p:nvPr/>
        </p:nvSpPr>
        <p:spPr>
          <a:xfrm>
            <a:off x="6340106" y="1045031"/>
            <a:ext cx="1214515" cy="39526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311557" y="1045031"/>
            <a:ext cx="395268" cy="395268"/>
          </a:xfrm>
          <a:prstGeom prst="parallelogram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395781" y="1045031"/>
            <a:ext cx="1214515" cy="395268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367232" y="1045031"/>
            <a:ext cx="395268" cy="395268"/>
          </a:xfrm>
          <a:prstGeom prst="parallelogram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969" y="1045031"/>
            <a:ext cx="1214515" cy="39526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420419" y="1045031"/>
            <a:ext cx="395268" cy="395268"/>
          </a:xfrm>
          <a:prstGeom prst="parallelogram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85865" y="1591177"/>
            <a:ext cx="2339957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适用于各类环境突发事件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5865" y="2364664"/>
            <a:ext cx="2339957" cy="940594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本预案适用于因自然灾害、事故灾难、公共卫生事件和社会安全事件引发的环境突发事件。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5865" y="985937"/>
            <a:ext cx="862258" cy="5238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53139" y="985937"/>
            <a:ext cx="862258" cy="5238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92521" y="1591177"/>
            <a:ext cx="2339957" cy="5334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特定区域和设施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92521" y="2364664"/>
            <a:ext cx="2339957" cy="940594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本预案适用于特定区域和设施的环境突发事件，如化工园区、核电站、饮用水源地等。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67285" y="1591177"/>
            <a:ext cx="2339957" cy="5334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多层次协调联动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67285" y="2364664"/>
            <a:ext cx="2339957" cy="940594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本预案强调各级政府、各部门之间的协调联动，形成整体合力，提高应急响应能力。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99308" y="987881"/>
            <a:ext cx="862258" cy="523875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396777" y="4936668"/>
            <a:ext cx="548022" cy="9609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5440" y="4936668"/>
            <a:ext cx="96092" cy="96092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888840" y="4936668"/>
            <a:ext cx="96092" cy="96092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7" name="Connector 47"/>
          <p:cNvCxnSpPr/>
          <p:nvPr/>
        </p:nvCxnSpPr>
        <p:spPr>
          <a:xfrm>
            <a:off x="944799" y="4994660"/>
            <a:ext cx="858738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H="1">
            <a:off x="6233606" y="692831"/>
            <a:ext cx="3630061" cy="4190167"/>
          </a:xfrm>
          <a:prstGeom prst="parallelogram">
            <a:avLst/>
          </a:prstGeom>
          <a:gradFill>
            <a:gsLst>
              <a:gs pos="0">
                <a:schemeClr val="accent2">
                  <a:alpha val="32000"/>
                </a:schemeClr>
              </a:gs>
              <a:gs pos="100000">
                <a:schemeClr val="lt1">
                  <a:alpha val="32000"/>
                </a:schemeClr>
              </a:gs>
            </a:gsLst>
            <a:lin ang="162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884434"/>
            <a:ext cx="473378" cy="473378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18641" y="4884434"/>
            <a:ext cx="9306359" cy="47337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0" y="5070701"/>
            <a:ext cx="413317" cy="28711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flipH="1">
            <a:off x="5717139" y="0"/>
            <a:ext cx="3234267" cy="4154865"/>
          </a:xfrm>
          <a:prstGeom prst="parallelogram">
            <a:avLst/>
          </a:prstGeom>
          <a:gradFill>
            <a:gsLst>
              <a:gs pos="0">
                <a:schemeClr val="accent2">
                  <a:alpha val="50000"/>
                  <a:lumMod val="40000"/>
                  <a:lumOff val="6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54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>
            <a:off x="69147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 flipH="1">
            <a:off x="897790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flipH="1">
            <a:off x="108005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/>
          <p:cNvCxnSpPr/>
          <p:nvPr/>
        </p:nvCxnSpPr>
        <p:spPr>
          <a:xfrm>
            <a:off x="705339" y="3686440"/>
            <a:ext cx="135466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588528" y="1658332"/>
            <a:ext cx="6783844" cy="154781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2027671" y="3632465"/>
            <a:ext cx="91135" cy="97739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88528" y="2764631"/>
            <a:ext cx="564507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前期工作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012825" y="3437203"/>
            <a:ext cx="1947156" cy="370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193066" y="1147979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045378" y="3586246"/>
            <a:ext cx="1914602" cy="3199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负责全面领导和协调工作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375" r="13375"/>
          <a:stretch>
            <a:fillRect/>
          </a:stretch>
        </p:blipFill>
        <p:spPr>
          <a:xfrm>
            <a:off x="1275302" y="1200491"/>
            <a:ext cx="1483521" cy="1483521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3938503" y="1138454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458" r="16458"/>
          <a:stretch>
            <a:fillRect/>
          </a:stretch>
        </p:blipFill>
        <p:spPr>
          <a:xfrm>
            <a:off x="4020739" y="1200491"/>
            <a:ext cx="1483521" cy="148352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6805754" y="1108821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6750" r="16750"/>
          <a:stretch>
            <a:fillRect/>
          </a:stretch>
        </p:blipFill>
        <p:spPr>
          <a:xfrm>
            <a:off x="6887991" y="1200491"/>
            <a:ext cx="1483521" cy="1483521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967782" y="2926723"/>
            <a:ext cx="2060462" cy="3656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指挥部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65022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2959981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3672537" y="3437203"/>
            <a:ext cx="1947156" cy="3703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3705090" y="3586246"/>
            <a:ext cx="1914602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负责组织、协调和监督应急处置工作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27494" y="2926723"/>
            <a:ext cx="2060462" cy="3656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应急办公室</a:t>
            </a:r>
          </a:p>
        </p:txBody>
      </p:sp>
      <p:sp>
        <p:nvSpPr>
          <p:cNvPr id="18" name="AutoShape 18"/>
          <p:cNvSpPr/>
          <p:nvPr/>
        </p:nvSpPr>
        <p:spPr>
          <a:xfrm>
            <a:off x="3624734" y="3399103"/>
            <a:ext cx="76200" cy="76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619692" y="3399103"/>
            <a:ext cx="76200" cy="76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6539788" y="3437203"/>
            <a:ext cx="1947156" cy="370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6572341" y="3586246"/>
            <a:ext cx="1914602" cy="7771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负责技术咨询、现场调查、危害评估和处置等工作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94745" y="2926723"/>
            <a:ext cx="2060462" cy="3656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专业小组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491985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8486944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355440" y="223264"/>
            <a:ext cx="402793" cy="344077"/>
            <a:chOff x="355440" y="223264"/>
            <a:chExt cx="402793" cy="344077"/>
          </a:xfrm>
        </p:grpSpPr>
        <p:sp>
          <p:nvSpPr>
            <p:cNvPr id="26" name="AutoShape 26"/>
            <p:cNvSpPr/>
            <p:nvPr/>
          </p:nvSpPr>
          <p:spPr>
            <a:xfrm>
              <a:off x="355440" y="225568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49257" y="22326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38379" y="22460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24819" y="23161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06988" y="22838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355440" y="317579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49257" y="315275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38379" y="316616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24819" y="32362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06988" y="320395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355440" y="409590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49257" y="407285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38379" y="408626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24819" y="415634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06988" y="412405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355440" y="501601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49257" y="499296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38379" y="500637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24819" y="507645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06988" y="504416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6" name="TextBox 46"/>
          <p:cNvSpPr txBox="1"/>
          <p:nvPr/>
        </p:nvSpPr>
        <p:spPr>
          <a:xfrm>
            <a:off x="952245" y="178162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3507" y="1183579"/>
            <a:ext cx="728133" cy="7281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73507" y="3654030"/>
            <a:ext cx="1882662" cy="45690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包括防护用品、检测仪器、应急处理设备等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3507" y="3039320"/>
            <a:ext cx="1882662" cy="33129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应急物资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855471" y="3521225"/>
            <a:ext cx="2091267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2788998" y="3212197"/>
            <a:ext cx="16192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2881073" y="3138985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49450" y="1136053"/>
            <a:ext cx="728133" cy="72813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5833" r="15833"/>
          <a:stretch>
            <a:fillRect/>
          </a:stretch>
        </p:blipFill>
        <p:spPr>
          <a:xfrm>
            <a:off x="3937452" y="1088428"/>
            <a:ext cx="1743365" cy="1743365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3649450" y="2991794"/>
            <a:ext cx="1882662" cy="33129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交通工具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3731414" y="3473700"/>
            <a:ext cx="2091267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5664941" y="3164671"/>
            <a:ext cx="16192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5757016" y="3091459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541418" y="1136053"/>
            <a:ext cx="728133" cy="72813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t="13750" b="13750"/>
          <a:stretch>
            <a:fillRect/>
          </a:stretch>
        </p:blipFill>
        <p:spPr>
          <a:xfrm>
            <a:off x="6829419" y="1088428"/>
            <a:ext cx="1743365" cy="1743365"/>
          </a:xfrm>
          <a:prstGeom prst="ellipse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6541418" y="2991794"/>
            <a:ext cx="1882662" cy="33129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通讯设备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6623382" y="3473700"/>
            <a:ext cx="2091267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>
            <a:off x="8556909" y="3164671"/>
            <a:ext cx="16192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21"/>
          <p:cNvSpPr/>
          <p:nvPr/>
        </p:nvSpPr>
        <p:spPr>
          <a:xfrm>
            <a:off x="8648983" y="3091459"/>
            <a:ext cx="118533" cy="146424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l="17500" r="17500"/>
          <a:stretch>
            <a:fillRect/>
          </a:stretch>
        </p:blipFill>
        <p:spPr>
          <a:xfrm>
            <a:off x="1061374" y="1136053"/>
            <a:ext cx="1743365" cy="1743365"/>
          </a:xfrm>
          <a:prstGeom prst="ellipse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3649450" y="3654030"/>
            <a:ext cx="1882662" cy="45690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保障应急人员和物资的快速运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541418" y="3654030"/>
            <a:ext cx="1882662" cy="45690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保障应急处置过程中的通讯联络畅通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589043" y="1264095"/>
            <a:ext cx="451795" cy="34141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355440" y="265159"/>
            <a:ext cx="402793" cy="344077"/>
            <a:chOff x="355440" y="265159"/>
            <a:chExt cx="402793" cy="344077"/>
          </a:xfrm>
        </p:grpSpPr>
        <p:sp>
          <p:nvSpPr>
            <p:cNvPr id="27" name="AutoShape 27"/>
            <p:cNvSpPr/>
            <p:nvPr/>
          </p:nvSpPr>
          <p:spPr>
            <a:xfrm>
              <a:off x="355440" y="26746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49257" y="26515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38379" y="26650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24819" y="27350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06988" y="27027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355440" y="35947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49257" y="35717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38379" y="35851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24819" y="36551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06988" y="36229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355440" y="45148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49257" y="44918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38379" y="45052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24819" y="45752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06988" y="45430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55440" y="54349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49257" y="54119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38379" y="54253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24819" y="54954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06988" y="54631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7" name="TextBox 47"/>
          <p:cNvSpPr txBox="1"/>
          <p:nvPr/>
        </p:nvSpPr>
        <p:spPr>
          <a:xfrm>
            <a:off x="952245" y="178162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物资准备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668500" y="1264095"/>
            <a:ext cx="451795" cy="34141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35476" y="1264095"/>
            <a:ext cx="451795" cy="341412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V="1">
            <a:off x="1012825" y="3437203"/>
            <a:ext cx="1947156" cy="370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 rot="-3859086" flipV="1">
            <a:off x="1193066" y="1147979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045378" y="3586246"/>
            <a:ext cx="1914602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由相关部门、企事业单位的应急人员组成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917" r="15917"/>
          <a:stretch>
            <a:fillRect/>
          </a:stretch>
        </p:blipFill>
        <p:spPr>
          <a:xfrm>
            <a:off x="1275302" y="1200491"/>
            <a:ext cx="1483521" cy="1483521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3938503" y="1138454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083" r="17083"/>
          <a:stretch>
            <a:fillRect/>
          </a:stretch>
        </p:blipFill>
        <p:spPr>
          <a:xfrm>
            <a:off x="4020739" y="1200491"/>
            <a:ext cx="1483521" cy="148352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 rot="-3859086" flipV="1">
            <a:off x="6805754" y="1108821"/>
            <a:ext cx="1647993" cy="1732478"/>
          </a:xfrm>
          <a:prstGeom prst="parallelogram">
            <a:avLst>
              <a:gd name="adj" fmla="val 54601"/>
            </a:avLst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7792" r="17792"/>
          <a:stretch>
            <a:fillRect/>
          </a:stretch>
        </p:blipFill>
        <p:spPr>
          <a:xfrm>
            <a:off x="6887990" y="1200491"/>
            <a:ext cx="1483521" cy="1483521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967782" y="2926723"/>
            <a:ext cx="2060462" cy="3656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应急处置队伍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65022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2959981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 flipV="1">
            <a:off x="3672537" y="3437203"/>
            <a:ext cx="1947156" cy="3703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3705090" y="3586246"/>
            <a:ext cx="1914602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由相关领域的专家组成，为应急处置提供技术支持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27494" y="2926723"/>
            <a:ext cx="2060462" cy="3656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专家团队</a:t>
            </a:r>
          </a:p>
        </p:txBody>
      </p:sp>
      <p:sp>
        <p:nvSpPr>
          <p:cNvPr id="18" name="AutoShape 18"/>
          <p:cNvSpPr/>
          <p:nvPr/>
        </p:nvSpPr>
        <p:spPr>
          <a:xfrm>
            <a:off x="3624734" y="3399103"/>
            <a:ext cx="76200" cy="76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619692" y="3399103"/>
            <a:ext cx="76200" cy="76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0" name="Connector 20"/>
          <p:cNvCxnSpPr/>
          <p:nvPr/>
        </p:nvCxnSpPr>
        <p:spPr>
          <a:xfrm flipV="1">
            <a:off x="6539788" y="3437203"/>
            <a:ext cx="1947156" cy="370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1"/>
          <p:cNvSpPr txBox="1"/>
          <p:nvPr/>
        </p:nvSpPr>
        <p:spPr>
          <a:xfrm>
            <a:off x="6572341" y="3586246"/>
            <a:ext cx="1914602" cy="7771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由社会志愿者和学生志愿者等组成，参与现场救援和协助工作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94745" y="2926723"/>
            <a:ext cx="2060462" cy="3656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志愿者队伍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491985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8486944" y="3399103"/>
            <a:ext cx="76200" cy="76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355440" y="223264"/>
            <a:ext cx="402793" cy="344077"/>
            <a:chOff x="355440" y="223264"/>
            <a:chExt cx="402793" cy="344077"/>
          </a:xfrm>
        </p:grpSpPr>
        <p:sp>
          <p:nvSpPr>
            <p:cNvPr id="26" name="AutoShape 26"/>
            <p:cNvSpPr/>
            <p:nvPr/>
          </p:nvSpPr>
          <p:spPr>
            <a:xfrm>
              <a:off x="355440" y="225568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49257" y="22326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38379" y="22460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24819" y="23161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06988" y="22838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355440" y="317579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49257" y="315275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38379" y="316616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24819" y="32362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06988" y="320395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355440" y="409590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49257" y="407285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38379" y="408626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24819" y="415634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06988" y="412405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355440" y="501601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49257" y="499296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38379" y="500637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24819" y="507645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06988" y="504416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6" name="TextBox 46"/>
          <p:cNvSpPr txBox="1"/>
          <p:nvPr/>
        </p:nvSpPr>
        <p:spPr>
          <a:xfrm>
            <a:off x="952245" y="178162"/>
            <a:ext cx="7815272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应急队伍建设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8167" r="18167"/>
          <a:stretch>
            <a:fillRect/>
          </a:stretch>
        </p:blipFill>
        <p:spPr>
          <a:xfrm>
            <a:off x="5541059" y="1218194"/>
            <a:ext cx="3510022" cy="3510022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435218" y="1162794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591755" y="1070824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AutoShape 7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.1 信息报告要求</a:t>
            </a:r>
          </a:p>
        </p:txBody>
      </p:sp>
      <p:sp>
        <p:nvSpPr>
          <p:cNvPr id="28" name="Freeform 28"/>
          <p:cNvSpPr/>
          <p:nvPr/>
        </p:nvSpPr>
        <p:spPr>
          <a:xfrm>
            <a:off x="421180" y="2504568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77717" y="2412598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30" name="Freeform 30"/>
          <p:cNvSpPr/>
          <p:nvPr/>
        </p:nvSpPr>
        <p:spPr>
          <a:xfrm>
            <a:off x="449257" y="3893967"/>
            <a:ext cx="1181062" cy="1073360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605794" y="3801997"/>
            <a:ext cx="867989" cy="12620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6668" y="1339967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应第一时间报告事件信息，不得隐瞒、缓报或谎报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56668" y="976963"/>
            <a:ext cx="3293793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及时性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56668" y="2631822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应准确报告事件的时间、地点、性质和影响等信息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56668" y="2287868"/>
            <a:ext cx="3293793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准确性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756668" y="4011395"/>
            <a:ext cx="3309142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应报告事件发生的全过程，包括事前、事中和事后的相关信息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56668" y="3667441"/>
            <a:ext cx="3293793" cy="5713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99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完整性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63261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412455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54450" y="2145950"/>
            <a:ext cx="2700090" cy="2387314"/>
          </a:xfrm>
          <a:prstGeom prst="roundRect">
            <a:avLst>
              <a:gd name="adj" fmla="val 12500"/>
            </a:avLst>
          </a:prstGeom>
          <a:solidFill>
            <a:schemeClr val="lt1"/>
          </a:solidFill>
          <a:ln w="25400">
            <a:solidFill>
              <a:schemeClr val="accent1"/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2700000" flipH="1" flipV="1">
            <a:off x="4120989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580998" y="2659856"/>
            <a:ext cx="2363004" cy="2513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准确性传达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04443" y="3064936"/>
            <a:ext cx="2316114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应准确传达指令、通知等信息的内容和要求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5471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2700000" flipH="1" flipV="1">
            <a:off x="1171796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631805" y="2659856"/>
            <a:ext cx="2363004" cy="2513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及时传达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5249" y="3064936"/>
            <a:ext cx="2316114" cy="5485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应第一时间将指令、通知等信息传达给相关人员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596278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 rot="-2700000" flipH="1" flipV="1">
            <a:off x="7062985" y="1041657"/>
            <a:ext cx="1283022" cy="1283022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522993" y="2659856"/>
            <a:ext cx="2363004" cy="251371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完整性传达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46438" y="3064936"/>
            <a:ext cx="2316114" cy="7771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应将指令、通知等信息完整地传达给相关人员，不得遗漏关键信息</a:t>
            </a:r>
          </a:p>
        </p:txBody>
      </p:sp>
      <p:sp>
        <p:nvSpPr>
          <p:cNvPr id="18" name="AutoShape 18"/>
          <p:cNvSpPr/>
          <p:nvPr/>
        </p:nvSpPr>
        <p:spPr>
          <a:xfrm>
            <a:off x="7487467" y="4316235"/>
            <a:ext cx="434057" cy="63832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1236968" y="1106829"/>
            <a:ext cx="1152677" cy="1152677"/>
          </a:xfrm>
          <a:prstGeom prst="ellipse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4186161" y="1106829"/>
            <a:ext cx="1152677" cy="1152677"/>
          </a:xfrm>
          <a:prstGeom prst="ellipse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5">
            <a:alphaModFix/>
          </a:blip>
          <a:srcRect l="16625" r="16625"/>
          <a:stretch>
            <a:fillRect/>
          </a:stretch>
        </p:blipFill>
        <p:spPr>
          <a:xfrm>
            <a:off x="7125855" y="1106829"/>
            <a:ext cx="1152677" cy="1152677"/>
          </a:xfrm>
          <a:prstGeom prst="ellipse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355440" y="175639"/>
            <a:ext cx="402793" cy="344077"/>
            <a:chOff x="355440" y="175639"/>
            <a:chExt cx="402793" cy="344077"/>
          </a:xfrm>
        </p:grpSpPr>
        <p:sp>
          <p:nvSpPr>
            <p:cNvPr id="23" name="AutoShape 23"/>
            <p:cNvSpPr/>
            <p:nvPr/>
          </p:nvSpPr>
          <p:spPr>
            <a:xfrm>
              <a:off x="355440" y="17794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49257" y="17563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38379" y="17698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24819" y="18398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06988" y="18075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355440" y="26995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49257" y="26765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38379" y="26899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24819" y="27599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06988" y="27277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355440" y="36196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49257" y="35966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38379" y="36100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24819" y="36800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06988" y="36478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355440" y="45397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49257" y="45167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38379" y="45301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24819" y="46002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06988" y="45679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3" name="TextBox 43"/>
          <p:cNvSpPr txBox="1"/>
          <p:nvPr/>
        </p:nvSpPr>
        <p:spPr>
          <a:xfrm>
            <a:off x="952245" y="130537"/>
            <a:ext cx="8572755" cy="434280"/>
          </a:xfrm>
          <a:prstGeom prst="rect">
            <a:avLst/>
          </a:prstGeom>
        </p:spPr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.2 信息传达要求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-215943" y="1394010"/>
            <a:ext cx="2948512" cy="2948512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854864" y="111487"/>
            <a:ext cx="7815272" cy="6477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.1 现场处置原则</a:t>
            </a:r>
          </a:p>
        </p:txBody>
      </p:sp>
      <p:sp>
        <p:nvSpPr>
          <p:cNvPr id="26" name="AutoShape 26"/>
          <p:cNvSpPr/>
          <p:nvPr/>
        </p:nvSpPr>
        <p:spPr>
          <a:xfrm>
            <a:off x="3010599" y="1313817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3010599" y="1016405"/>
            <a:ext cx="2857500" cy="5619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3167805" y="1626267"/>
            <a:ext cx="2543088" cy="6477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在当地政府和应急指挥部的统一领导下，组织协调现场处置工作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177228" y="1054505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统一领导</a:t>
            </a:r>
          </a:p>
        </p:txBody>
      </p:sp>
      <p:sp>
        <p:nvSpPr>
          <p:cNvPr id="30" name="AutoShape 30"/>
          <p:cNvSpPr/>
          <p:nvPr/>
        </p:nvSpPr>
        <p:spPr>
          <a:xfrm>
            <a:off x="6150922" y="1282192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150922" y="1016405"/>
            <a:ext cx="2857500" cy="5619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6317551" y="1054505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分工合作</a:t>
            </a:r>
          </a:p>
        </p:txBody>
      </p:sp>
      <p:sp>
        <p:nvSpPr>
          <p:cNvPr id="33" name="AutoShape 33"/>
          <p:cNvSpPr/>
          <p:nvPr/>
        </p:nvSpPr>
        <p:spPr>
          <a:xfrm>
            <a:off x="3010599" y="3291591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3010599" y="3043203"/>
            <a:ext cx="2857500" cy="5619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3177228" y="3081303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人身安全第一</a:t>
            </a:r>
          </a:p>
        </p:txBody>
      </p:sp>
      <p:sp>
        <p:nvSpPr>
          <p:cNvPr id="36" name="AutoShape 36"/>
          <p:cNvSpPr/>
          <p:nvPr/>
        </p:nvSpPr>
        <p:spPr>
          <a:xfrm>
            <a:off x="6150922" y="3259967"/>
            <a:ext cx="2857500" cy="155445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50922" y="3043203"/>
            <a:ext cx="2857500" cy="5619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6317551" y="3081303"/>
            <a:ext cx="2637353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信息公开透明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308127" y="1626267"/>
            <a:ext cx="2543088" cy="6477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根据事件性质和危害程度，分工合作、协同作战，全力控制事件发展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167805" y="3652803"/>
            <a:ext cx="2543088" cy="8763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在处置过程中，始终将保障人员安全放在首位，同时尽可能减少对环境的危害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308127" y="3655615"/>
            <a:ext cx="2543088" cy="6477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及时公开事件信息，增强公众的知情权和信任感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227158" y="-1095683"/>
            <a:ext cx="1843410" cy="1843410"/>
          </a:xfrm>
          <a:prstGeom prst="ellipse">
            <a:avLst/>
          </a:prstGeom>
          <a:solidFill>
            <a:schemeClr val="accent1">
              <a:alpha val="3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6426096" y="1654194"/>
            <a:ext cx="4038083" cy="4038083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55345" y="73342"/>
            <a:ext cx="7815272" cy="7239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.2 现场处置程序</a:t>
            </a:r>
          </a:p>
        </p:txBody>
      </p:sp>
      <p:sp>
        <p:nvSpPr>
          <p:cNvPr id="27" name="AutoShape 27"/>
          <p:cNvSpPr/>
          <p:nvPr/>
        </p:nvSpPr>
        <p:spPr>
          <a:xfrm>
            <a:off x="7079916" y="1654194"/>
            <a:ext cx="637187" cy="637187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819890" y="1088182"/>
            <a:ext cx="1982317" cy="758921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21180" y="1086643"/>
            <a:ext cx="762000" cy="762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469721" y="1938360"/>
            <a:ext cx="2682655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组织相关人员对事件现场进行调查，了解事件的性质、危害程度和影响范围等</a:t>
            </a:r>
          </a:p>
        </p:txBody>
      </p:sp>
      <p:sp>
        <p:nvSpPr>
          <p:cNvPr id="31" name="AutoShape 31"/>
          <p:cNvSpPr/>
          <p:nvPr/>
        </p:nvSpPr>
        <p:spPr>
          <a:xfrm>
            <a:off x="2421207" y="1086643"/>
            <a:ext cx="762000" cy="762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677897" y="1086643"/>
            <a:ext cx="2276597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现场调查</a:t>
            </a:r>
          </a:p>
        </p:txBody>
      </p:sp>
      <p:sp>
        <p:nvSpPr>
          <p:cNvPr id="33" name="AutoShape 33"/>
          <p:cNvSpPr/>
          <p:nvPr/>
        </p:nvSpPr>
        <p:spPr>
          <a:xfrm>
            <a:off x="3792022" y="1088182"/>
            <a:ext cx="1982317" cy="758921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3393312" y="1086643"/>
            <a:ext cx="762000" cy="762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3441853" y="1938360"/>
            <a:ext cx="2682655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邀请专家对事件进行评估，确定危害的性质、程度和可能产生的影响等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393339" y="1086643"/>
            <a:ext cx="762000" cy="762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3644882" y="1086643"/>
            <a:ext cx="2276597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危害评估</a:t>
            </a:r>
          </a:p>
        </p:txBody>
      </p:sp>
      <p:sp>
        <p:nvSpPr>
          <p:cNvPr id="38" name="AutoShape 38"/>
          <p:cNvSpPr/>
          <p:nvPr/>
        </p:nvSpPr>
        <p:spPr>
          <a:xfrm>
            <a:off x="819890" y="3078907"/>
            <a:ext cx="1982317" cy="758921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21180" y="3077368"/>
            <a:ext cx="762000" cy="762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69721" y="3938610"/>
            <a:ext cx="2682655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根据评估结果，制定相应的处置方案，明确处置的目标、措施和时间等</a:t>
            </a:r>
          </a:p>
        </p:txBody>
      </p:sp>
      <p:sp>
        <p:nvSpPr>
          <p:cNvPr id="41" name="AutoShape 41"/>
          <p:cNvSpPr/>
          <p:nvPr/>
        </p:nvSpPr>
        <p:spPr>
          <a:xfrm>
            <a:off x="2421207" y="3077368"/>
            <a:ext cx="762000" cy="762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677897" y="3077368"/>
            <a:ext cx="2276597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处置方案制定</a:t>
            </a:r>
          </a:p>
        </p:txBody>
      </p:sp>
      <p:sp>
        <p:nvSpPr>
          <p:cNvPr id="43" name="AutoShape 43"/>
          <p:cNvSpPr/>
          <p:nvPr/>
        </p:nvSpPr>
        <p:spPr>
          <a:xfrm>
            <a:off x="3792022" y="3078907"/>
            <a:ext cx="1982317" cy="758921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3393312" y="3077368"/>
            <a:ext cx="762000" cy="762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3441853" y="3938610"/>
            <a:ext cx="2682655" cy="69056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按照处置方案，组织相关人员实施现场处置，同时密切关注事态发展，随时调整方案</a:t>
            </a:r>
          </a:p>
        </p:txBody>
      </p:sp>
      <p:sp>
        <p:nvSpPr>
          <p:cNvPr id="46" name="AutoShape 46"/>
          <p:cNvSpPr/>
          <p:nvPr/>
        </p:nvSpPr>
        <p:spPr>
          <a:xfrm>
            <a:off x="5393339" y="3077368"/>
            <a:ext cx="762000" cy="762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3644882" y="3077368"/>
            <a:ext cx="2276597" cy="495151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9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处置实施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9523512" cy="535781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9525000" cy="5357813"/>
          </a:xfrm>
          <a:prstGeom prst="rect">
            <a:avLst/>
          </a:pr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H="1">
            <a:off x="6233606" y="692831"/>
            <a:ext cx="3630061" cy="4190167"/>
          </a:xfrm>
          <a:prstGeom prst="parallelogram">
            <a:avLst/>
          </a:prstGeom>
          <a:gradFill>
            <a:gsLst>
              <a:gs pos="0">
                <a:schemeClr val="accent2">
                  <a:alpha val="32000"/>
                </a:schemeClr>
              </a:gs>
              <a:gs pos="100000">
                <a:schemeClr val="lt1">
                  <a:alpha val="32000"/>
                </a:schemeClr>
              </a:gs>
            </a:gsLst>
            <a:lin ang="162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884434"/>
            <a:ext cx="473378" cy="473378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18641" y="4884434"/>
            <a:ext cx="9306359" cy="47337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0" y="5070701"/>
            <a:ext cx="413317" cy="28711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flipH="1">
            <a:off x="5717139" y="0"/>
            <a:ext cx="3234267" cy="4154865"/>
          </a:xfrm>
          <a:prstGeom prst="parallelogram">
            <a:avLst/>
          </a:prstGeom>
          <a:gradFill>
            <a:gsLst>
              <a:gs pos="0">
                <a:schemeClr val="accent2">
                  <a:alpha val="50000"/>
                  <a:lumMod val="40000"/>
                  <a:lumOff val="6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5400000"/>
          </a:gra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>
            <a:off x="69147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 flipH="1">
            <a:off x="897790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flipH="1">
            <a:off x="1080059" y="1560594"/>
            <a:ext cx="182269" cy="195477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/>
          <p:cNvCxnSpPr/>
          <p:nvPr/>
        </p:nvCxnSpPr>
        <p:spPr>
          <a:xfrm>
            <a:off x="705339" y="3686440"/>
            <a:ext cx="135466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588528" y="1658332"/>
            <a:ext cx="6783844" cy="1547813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2027671" y="3632465"/>
            <a:ext cx="91135" cy="97739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8833899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169123" y="259556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8864356" y="259556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8833899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169123" y="397305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8864356" y="397305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8833899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169123" y="535054"/>
            <a:ext cx="70127" cy="67523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864356" y="535054"/>
            <a:ext cx="340781" cy="6752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88528" y="2764631"/>
            <a:ext cx="5645078" cy="762000"/>
          </a:xfrm>
          <a:prstGeom prst="rect">
            <a:avLst/>
          </a:prstGeom>
        </p:spPr>
        <p:txBody>
          <a:bodyPr lIns="95250" tIns="95250" rIns="47625" bIns="9525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后期的恢复和总结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8255000" cy="40767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https://d.book118.com/566022123122010040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F9BDE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2024-09-06T23:14:14.137</cp:lastPrinted>
  <dcterms:created xsi:type="dcterms:W3CDTF">2024-09-06T15:14:14Z</dcterms:created>
  <dcterms:modified xsi:type="dcterms:W3CDTF">2024-09-06T15:14:16Z</dcterms:modified>
</cp:coreProperties>
</file>