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 id="2147483690"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69" r:id="rId41"/>
  </p:sldIdLst>
  <p:sldSz cx="9144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tags" Target="tags/tag2.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8.wmf" /><Relationship Id="rId2" Type="http://schemas.openxmlformats.org/officeDocument/2006/relationships/image" Target="../media/image9.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0.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A70E06-3537-47B0-82A8-9E046C33C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AF325-B232-4C46-AE07-6100CF711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DE1496-20CE-4304-BB5C-1D477F7EA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9FC400-F841-480F-BE4D-BAC0E88F0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B6F952-EDB2-4EE3-9970-04D3DDD1DC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7CE9AA-CB7A-452B-ABC8-D94D4E9D42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B4653F-3007-4A8F-931D-6C7D0E4EED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796843-73E0-4C27-BA15-238567687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7FC0F-233F-448D-B967-A34051835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67BFC0-CD88-47DE-8AE5-7D407F2F4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C71C8-03F5-40B1-BF87-7A66EF2FE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blipFill>
          <a:blip r:embed="rId1"/>
          <a:stretch>
            <a:fillRect/>
          </a:stretch>
        </a:blipFill>
      </p:bgPr>
    </p:bg>
    <p:spTree>
      <p:nvGrpSpPr>
        <p:cNvPr id="1" name=""/>
        <p:cNvGrpSpPr/>
        <p:nvPr/>
      </p:nvGrpSpPr>
      <p:grpSpPr>
        <a:xfrm>
          <a:off x="0" y="0"/>
          <a:ext cx="0" cy="0"/>
        </a:xfrm>
      </p:grpSpPr>
      <p:grpSp>
        <p:nvGrpSpPr>
          <p:cNvPr id="4098" name="组合 2049"/>
          <p:cNvGrpSpPr/>
          <p:nvPr/>
        </p:nvGrpSpPr>
        <p:grpSpPr>
          <a:xfrm>
            <a:off x="381000" y="476250"/>
            <a:ext cx="8610600" cy="1052513"/>
            <a:chExt cx="5675" cy="663"/>
          </a:xfrm>
        </p:grpSpPr>
        <p:grpSp>
          <p:nvGrpSpPr>
            <p:cNvPr id="4099" name="组合 2050"/>
            <p:cNvGrpSpPr/>
            <p:nvPr/>
          </p:nvGrpSpPr>
          <p:grpSpPr>
            <a:xfrm>
              <a:off x="183" y="68"/>
              <a:ext cx="448" cy="299"/>
              <a:chExt cx="624" cy="432"/>
            </a:xfrm>
          </p:grpSpPr>
          <p:sp>
            <p:nvSpPr>
              <p:cNvPr id="4100" name="矩形 2051"/>
              <p:cNvSpPr/>
              <p:nvPr/>
            </p:nvSpPr>
            <p:spPr>
              <a:xfrm>
                <a:off x="0" y="0"/>
                <a:ext cx="384" cy="432"/>
              </a:xfrm>
              <a:prstGeom prst="rect">
                <a:avLst/>
              </a:prstGeom>
              <a:solidFill>
                <a:schemeClr val="folHlink"/>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4101" name="矩形 2052"/>
              <p:cNvSpPr/>
              <p:nvPr/>
            </p:nvSpPr>
            <p:spPr>
              <a:xfrm>
                <a:off x="336" y="0"/>
                <a:ext cx="288" cy="432"/>
              </a:xfrm>
              <a:prstGeom prst="rect">
                <a:avLst/>
              </a:prstGeom>
              <a:gradFill rotWithShape="0">
                <a:gsLst>
                  <a:gs pos="0">
                    <a:schemeClr val="folHlink"/>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grpSp>
          <p:nvGrpSpPr>
            <p:cNvPr id="4102" name="组合 2053"/>
            <p:cNvGrpSpPr/>
            <p:nvPr/>
          </p:nvGrpSpPr>
          <p:grpSpPr>
            <a:xfrm>
              <a:off x="261" y="334"/>
              <a:ext cx="465" cy="299"/>
              <a:chExt cx="672" cy="432"/>
            </a:xfrm>
          </p:grpSpPr>
          <p:sp>
            <p:nvSpPr>
              <p:cNvPr id="4103" name="矩形 2054"/>
              <p:cNvSpPr/>
              <p:nvPr/>
            </p:nvSpPr>
            <p:spPr>
              <a:xfrm>
                <a:off x="0" y="0"/>
                <a:ext cx="384" cy="432"/>
              </a:xfrm>
              <a:prstGeom prst="rect">
                <a:avLst/>
              </a:prstGeom>
              <a:solidFill>
                <a:schemeClr val="accent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4104" name="矩形 2055"/>
              <p:cNvSpPr/>
              <p:nvPr/>
            </p:nvSpPr>
            <p:spPr>
              <a:xfrm>
                <a:off x="336" y="0"/>
                <a:ext cx="336" cy="432"/>
              </a:xfrm>
              <a:prstGeom prst="rect">
                <a:avLst/>
              </a:prstGeom>
              <a:gradFill rotWithShape="0">
                <a:gsLst>
                  <a:gs pos="0">
                    <a:schemeClr val="accent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sp>
          <p:nvSpPr>
            <p:cNvPr id="4105" name="矩形 2056"/>
            <p:cNvSpPr/>
            <p:nvPr/>
          </p:nvSpPr>
          <p:spPr>
            <a:xfrm>
              <a:off x="0" y="288"/>
              <a:ext cx="353" cy="266"/>
            </a:xfrm>
            <a:prstGeom prst="rect">
              <a:avLst/>
            </a:prstGeom>
            <a:gradFill rotWithShape="0">
              <a:gsLst>
                <a:gs pos="0">
                  <a:schemeClr val="bg1"/>
                </a:gs>
                <a:gs pos="100000">
                  <a:schemeClr val="hlink"/>
                </a:gs>
              </a:gsLst>
              <a:lin ang="1890000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4106" name="矩形 2057"/>
            <p:cNvSpPr/>
            <p:nvPr/>
          </p:nvSpPr>
          <p:spPr>
            <a:xfrm>
              <a:off x="400" y="0"/>
              <a:ext cx="20" cy="663"/>
            </a:xfrm>
            <a:prstGeom prst="rect">
              <a:avLst/>
            </a:prstGeom>
            <a:solidFill>
              <a:schemeClr val="bg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4107" name="矩形 2058"/>
            <p:cNvSpPr/>
            <p:nvPr/>
          </p:nvSpPr>
          <p:spPr>
            <a:xfrm flipV="1">
              <a:off x="199" y="518"/>
              <a:ext cx="5476" cy="35"/>
            </a:xfrm>
            <a:prstGeom prst="rect">
              <a:avLst/>
            </a:prstGeom>
            <a:gradFill rotWithShape="0">
              <a:gsLst>
                <a:gs pos="0">
                  <a:schemeClr val="bg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sp>
        <p:nvSpPr>
          <p:cNvPr id="4108" name="矩形 2059"/>
          <p:cNvSpPr/>
          <p:nvPr userDrawn="1"/>
        </p:nvSpPr>
        <p:spPr>
          <a:xfrm>
            <a:off x="1979613" y="476250"/>
            <a:ext cx="5400675"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eaLnBrk="0" hangingPunct="0"/>
            <a:endParaRPr lang="en-US" altLang="en-US" sz="2000">
              <a:solidFill>
                <a:srgbClr val="FF3399"/>
              </a:solidFill>
              <a:latin typeface="Tahoma" panose="020b0604030504040204" pitchFamily="2" charset="0"/>
            </a:endParaRPr>
          </a:p>
        </p:txBody>
      </p:sp>
    </p:spTree>
  </p:cSld>
  <p:clrMapOvr>
    <a:masterClrMapping/>
  </p:clrMapOvr>
  <p:transition/>
  <p:timing/>
  <p:hf sldNum="0" hd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lvl1pPr>
              <a:defRPr>
                <a:latin typeface="黑体" panose="02010609060101010101" pitchFamily="2" charset="-122"/>
                <a:ea typeface="黑体" panose="02010609060101010101" pitchFamily="2" charset="-122"/>
              </a:defRPr>
            </a:lvl1pPr>
            <a:lvl2pPr>
              <a:defRPr>
                <a:latin typeface="黑体" panose="02010609060101010101" pitchFamily="2" charset="-122"/>
                <a:ea typeface="黑体" panose="02010609060101010101" pitchFamily="2" charset="-122"/>
              </a:defRPr>
            </a:lvl2pPr>
            <a:lvl3pPr>
              <a:defRPr>
                <a:latin typeface="黑体" panose="02010609060101010101" pitchFamily="2" charset="-122"/>
                <a:ea typeface="黑体" panose="02010609060101010101" pitchFamily="2" charset="-122"/>
              </a:defRPr>
            </a:lvl3pPr>
            <a:lvl4pPr>
              <a:defRPr>
                <a:latin typeface="黑体" panose="02010609060101010101" pitchFamily="2" charset="-122"/>
                <a:ea typeface="黑体" panose="02010609060101010101" pitchFamily="2" charset="-122"/>
              </a:defRPr>
            </a:lvl4pPr>
            <a:lvl5pPr>
              <a:defRPr>
                <a:latin typeface="黑体" panose="02010609060101010101" pitchFamily="2" charset="-122"/>
                <a:ea typeface="黑体" panose="02010609060101010101" pitchFamily="2" charset="-122"/>
              </a:defRPr>
            </a:lvl5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827088" y="1268413"/>
            <a:ext cx="3808476" cy="34559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791012" y="1268413"/>
            <a:ext cx="3808476" cy="34559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blipFill>
          <a:blip r:embed="rId1"/>
          <a:stretch>
            <a:fillRect/>
          </a:stretch>
        </a:blipFill>
      </p:bgPr>
    </p:bg>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版">
    <p:bg>
      <p:bgPr>
        <a:blipFill>
          <a:blip r:embed="rId1"/>
          <a:stretch>
            <a:fillRect/>
          </a:stretch>
        </a:blipFill>
      </p:bgPr>
    </p:bg>
    <p:spTree>
      <p:nvGrpSpPr>
        <p:cNvPr id="1" name=""/>
        <p:cNvGrpSpPr/>
        <p:nvPr/>
      </p:nvGrpSpPr>
      <p:grpSpPr>
        <a:xfrm>
          <a:off x="0" y="0"/>
          <a:ext cx="0" cy="0"/>
        </a:xfrm>
      </p:grpSpPr>
      <p:sp>
        <p:nvSpPr>
          <p:cNvPr id="2" name="竖排标题 1"/>
          <p:cNvSpPr>
            <a:spLocks noGrp="1"/>
          </p:cNvSpPr>
          <p:nvPr>
            <p:ph type="title" orient="vert"/>
          </p:nvPr>
        </p:nvSpPr>
        <p:spPr>
          <a:xfrm>
            <a:off x="6656388" y="188913"/>
            <a:ext cx="1943100" cy="4535487"/>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827088" y="188913"/>
            <a:ext cx="5716657" cy="4535487"/>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291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TwoObj" preserve="1">
  <p:cSld name="标题，文本与两项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quarter" idx="2"/>
          </p:nvPr>
        </p:nvSpPr>
        <p:spPr>
          <a:xfrm>
            <a:off x="4629150" y="1825625"/>
            <a:ext cx="3886200" cy="2098675"/>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内容占位符 4"/>
          <p:cNvSpPr>
            <a:spLocks noGrp="1"/>
          </p:cNvSpPr>
          <p:nvPr>
            <p:ph sz="quarter" idx="3"/>
          </p:nvPr>
        </p:nvSpPr>
        <p:spPr>
          <a:xfrm>
            <a:off x="4629150" y="4076700"/>
            <a:ext cx="3886200" cy="2100263"/>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Only" preserve="1">
  <p:cSld name="内容">
    <p:bg>
      <p:bgPr>
        <a:blipFill>
          <a:blip r:embed="rId1"/>
          <a:stretch>
            <a:fillRect/>
          </a:stretch>
        </a:blipFill>
      </p:bgPr>
    </p:bg>
    <p:spTree>
      <p:nvGrpSpPr>
        <p:cNvPr id="1" name=""/>
        <p:cNvGrpSpPr/>
        <p:nvPr/>
      </p:nvGrpSpPr>
      <p:grpSpPr>
        <a:xfrm>
          <a:off x="0" y="0"/>
          <a:ext cx="0" cy="0"/>
        </a:xfrm>
      </p:grpSpPr>
      <p:sp>
        <p:nvSpPr>
          <p:cNvPr id="2" name="内容占位符 1"/>
          <p:cNvSpPr>
            <a:spLocks noGrp="1"/>
          </p:cNvSpPr>
          <p:nvPr>
            <p:ph/>
          </p:nvPr>
        </p:nvSpPr>
        <p:spPr>
          <a:xfrm>
            <a:off x="827088" y="188913"/>
            <a:ext cx="7772400" cy="45354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自定义版式">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457326" y="275530"/>
            <a:ext cx="8229348" cy="1142440"/>
          </a:xfrm>
        </p:spPr>
        <p:txBody>
          <a:bodyPr/>
          <a:lstStyle/>
          <a:p>
            <a:r>
              <a:rPr lang="zh-CN" altLang="en-US"/>
              <a:t>单击此处编辑母版标题样式</a:t>
            </a:r>
          </a:p>
        </p:txBody>
      </p:sp>
      <p:sp>
        <p:nvSpPr>
          <p:cNvPr id="3" name="日期占位符 2"/>
          <p:cNvSpPr>
            <a:spLocks noGrp="1"/>
          </p:cNvSpPr>
          <p:nvPr>
            <p:ph type="dt" sz="half" idx="10"/>
          </p:nvPr>
        </p:nvSpPr>
        <p:spPr>
          <a:xfrm>
            <a:off x="457316" y="6421060"/>
            <a:ext cx="2133370" cy="365881"/>
          </a:xfrm>
        </p:spPr>
        <p:txBody>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defRPr/>
            </a:pPr>
            <a:endParaRPr lang="zh-CN" altLang="zh-CN"/>
          </a:p>
        </p:txBody>
      </p:sp>
      <p:sp>
        <p:nvSpPr>
          <p:cNvPr id="4" name="页脚占位符 3"/>
          <p:cNvSpPr>
            <a:spLocks noGrp="1"/>
          </p:cNvSpPr>
          <p:nvPr>
            <p:ph type="ftr" sz="quarter" idx="11"/>
          </p:nvPr>
        </p:nvSpPr>
        <p:spPr>
          <a:xfrm>
            <a:off x="3124027" y="6421060"/>
            <a:ext cx="2895946" cy="365881"/>
          </a:xfrm>
        </p:spPr>
        <p:txBody>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defRPr/>
            </a:pPr>
            <a:endParaRPr lang="zh-CN" altLang="zh-CN"/>
          </a:p>
        </p:txBody>
      </p:sp>
      <p:sp>
        <p:nvSpPr>
          <p:cNvPr id="5" name="灯片编号占位符 4"/>
          <p:cNvSpPr>
            <a:spLocks noGrp="1"/>
          </p:cNvSpPr>
          <p:nvPr>
            <p:ph type="sldNum" sz="quarter" idx="12"/>
          </p:nvPr>
        </p:nvSpPr>
        <p:spPr>
          <a:xfrm>
            <a:off x="8153342" y="6421060"/>
            <a:ext cx="762576" cy="365881"/>
          </a:xfrm>
        </p:spPr>
        <p:txBody>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defRPr/>
            </a:pPr>
            <a:fld id="{264DFD5D-5792-400E-9E80-B90A6F444E72}" type="slidenum">
              <a:rPr lang="zh-CN" altLang="en-US"/>
              <a:t>‹#›</a:t>
            </a:fld>
            <a:endParaRPr lang="en-US" sz="2000">
              <a:solidFill>
                <a:schemeClr val="tx1"/>
              </a:solidFill>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blipFill>
          <a:blip r:embed="rId1"/>
          <a:stretch>
            <a:fillRect/>
          </a:stretch>
        </a:blipFill>
      </p:bgPr>
    </p:bg>
    <p:spTree>
      <p:nvGrpSpPr>
        <p:cNvPr id="1" name=""/>
        <p:cNvGrpSpPr/>
        <p:nvPr/>
      </p:nvGrpSpPr>
      <p:grpSpPr>
        <a:xfrm>
          <a:off x="0" y="0"/>
          <a:ext cx="0" cy="0"/>
        </a:xfrm>
      </p:grpSpPr>
      <p:grpSp>
        <p:nvGrpSpPr>
          <p:cNvPr id="5122" name="组合 2049"/>
          <p:cNvGrpSpPr/>
          <p:nvPr/>
        </p:nvGrpSpPr>
        <p:grpSpPr>
          <a:xfrm>
            <a:off x="381000" y="476250"/>
            <a:ext cx="8610600" cy="1052513"/>
            <a:chExt cx="5675" cy="663"/>
          </a:xfrm>
        </p:grpSpPr>
        <p:grpSp>
          <p:nvGrpSpPr>
            <p:cNvPr id="5123" name="组合 2050"/>
            <p:cNvGrpSpPr/>
            <p:nvPr/>
          </p:nvGrpSpPr>
          <p:grpSpPr>
            <a:xfrm>
              <a:off x="183" y="68"/>
              <a:ext cx="448" cy="299"/>
              <a:chExt cx="624" cy="432"/>
            </a:xfrm>
          </p:grpSpPr>
          <p:sp>
            <p:nvSpPr>
              <p:cNvPr id="5124" name="矩形 2051"/>
              <p:cNvSpPr/>
              <p:nvPr/>
            </p:nvSpPr>
            <p:spPr>
              <a:xfrm>
                <a:off x="0" y="0"/>
                <a:ext cx="384" cy="432"/>
              </a:xfrm>
              <a:prstGeom prst="rect">
                <a:avLst/>
              </a:prstGeom>
              <a:solidFill>
                <a:schemeClr val="folHlink"/>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5125" name="矩形 2052"/>
              <p:cNvSpPr/>
              <p:nvPr/>
            </p:nvSpPr>
            <p:spPr>
              <a:xfrm>
                <a:off x="336" y="0"/>
                <a:ext cx="288" cy="432"/>
              </a:xfrm>
              <a:prstGeom prst="rect">
                <a:avLst/>
              </a:prstGeom>
              <a:gradFill rotWithShape="0">
                <a:gsLst>
                  <a:gs pos="0">
                    <a:schemeClr val="folHlink"/>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grpSp>
          <p:nvGrpSpPr>
            <p:cNvPr id="5126" name="组合 2053"/>
            <p:cNvGrpSpPr/>
            <p:nvPr/>
          </p:nvGrpSpPr>
          <p:grpSpPr>
            <a:xfrm>
              <a:off x="261" y="334"/>
              <a:ext cx="465" cy="299"/>
              <a:chExt cx="672" cy="432"/>
            </a:xfrm>
          </p:grpSpPr>
          <p:sp>
            <p:nvSpPr>
              <p:cNvPr id="5127" name="矩形 2054"/>
              <p:cNvSpPr/>
              <p:nvPr/>
            </p:nvSpPr>
            <p:spPr>
              <a:xfrm>
                <a:off x="0" y="0"/>
                <a:ext cx="384" cy="432"/>
              </a:xfrm>
              <a:prstGeom prst="rect">
                <a:avLst/>
              </a:prstGeom>
              <a:solidFill>
                <a:schemeClr val="accent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5128" name="矩形 2055"/>
              <p:cNvSpPr/>
              <p:nvPr/>
            </p:nvSpPr>
            <p:spPr>
              <a:xfrm>
                <a:off x="336" y="0"/>
                <a:ext cx="336" cy="432"/>
              </a:xfrm>
              <a:prstGeom prst="rect">
                <a:avLst/>
              </a:prstGeom>
              <a:gradFill rotWithShape="0">
                <a:gsLst>
                  <a:gs pos="0">
                    <a:schemeClr val="accent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sp>
          <p:nvSpPr>
            <p:cNvPr id="5129" name="矩形 2056"/>
            <p:cNvSpPr/>
            <p:nvPr/>
          </p:nvSpPr>
          <p:spPr>
            <a:xfrm>
              <a:off x="0" y="288"/>
              <a:ext cx="353" cy="266"/>
            </a:xfrm>
            <a:prstGeom prst="rect">
              <a:avLst/>
            </a:prstGeom>
            <a:gradFill rotWithShape="0">
              <a:gsLst>
                <a:gs pos="0">
                  <a:schemeClr val="bg1"/>
                </a:gs>
                <a:gs pos="100000">
                  <a:schemeClr val="hlink"/>
                </a:gs>
              </a:gsLst>
              <a:lin ang="1890000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5130" name="矩形 2057"/>
            <p:cNvSpPr/>
            <p:nvPr/>
          </p:nvSpPr>
          <p:spPr>
            <a:xfrm>
              <a:off x="400" y="0"/>
              <a:ext cx="20" cy="663"/>
            </a:xfrm>
            <a:prstGeom prst="rect">
              <a:avLst/>
            </a:prstGeom>
            <a:solidFill>
              <a:schemeClr val="bg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5131" name="矩形 2058"/>
            <p:cNvSpPr/>
            <p:nvPr/>
          </p:nvSpPr>
          <p:spPr>
            <a:xfrm flipV="1">
              <a:off x="199" y="518"/>
              <a:ext cx="5476" cy="35"/>
            </a:xfrm>
            <a:prstGeom prst="rect">
              <a:avLst/>
            </a:prstGeom>
            <a:gradFill rotWithShape="0">
              <a:gsLst>
                <a:gs pos="0">
                  <a:schemeClr val="bg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sp>
        <p:nvSpPr>
          <p:cNvPr id="5132" name="矩形 2059"/>
          <p:cNvSpPr/>
          <p:nvPr userDrawn="1"/>
        </p:nvSpPr>
        <p:spPr>
          <a:xfrm>
            <a:off x="1979613" y="476250"/>
            <a:ext cx="5400675"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eaLnBrk="0" hangingPunct="0"/>
            <a:endParaRPr lang="en-US" altLang="en-US" sz="2000">
              <a:solidFill>
                <a:srgbClr val="FF3399"/>
              </a:solidFill>
              <a:latin typeface="Tahoma" panose="020b0604030504040204" pitchFamily="2" charset="0"/>
            </a:endParaRPr>
          </a:p>
        </p:txBody>
      </p:sp>
    </p:spTree>
  </p:cSld>
  <p:clrMapOvr>
    <a:masterClrMapping/>
  </p:clrMapOvr>
  <p:transition/>
  <p:timing/>
  <p:hf sldNum="0" hdr="0"/>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827088" y="1268413"/>
            <a:ext cx="3808476" cy="34559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791012" y="1268413"/>
            <a:ext cx="3808476" cy="34559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blipFill>
          <a:blip r:embed="rId1"/>
          <a:stretch>
            <a:fillRect/>
          </a:stretch>
        </a:blipFill>
      </p:bgPr>
    </p:bg>
    <p:spTree>
      <p:nvGrpSpPr>
        <p:cNvPr id="1" name=""/>
        <p:cNvGrpSpPr/>
        <p:nvPr/>
      </p:nvGrpSpPr>
      <p:grpSpPr>
        <a:xfrm>
          <a:off x="0" y="0"/>
          <a:ext cx="0" cy="0"/>
        </a:xfrm>
      </p:grpSpPr>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a:t>单击此处编辑母版文本样式</a:t>
            </a: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版">
    <p:bg>
      <p:bgPr>
        <a:blipFill>
          <a:blip r:embed="rId1"/>
          <a:stretch>
            <a:fillRect/>
          </a:stretch>
        </a:blipFill>
      </p:bgPr>
    </p:bg>
    <p:spTree>
      <p:nvGrpSpPr>
        <p:cNvPr id="1" name=""/>
        <p:cNvGrpSpPr/>
        <p:nvPr/>
      </p:nvGrpSpPr>
      <p:grpSpPr>
        <a:xfrm>
          <a:off x="0" y="0"/>
          <a:ext cx="0" cy="0"/>
        </a:xfrm>
      </p:grpSpPr>
      <p:sp>
        <p:nvSpPr>
          <p:cNvPr id="2" name="竖排标题 1"/>
          <p:cNvSpPr>
            <a:spLocks noGrp="1"/>
          </p:cNvSpPr>
          <p:nvPr>
            <p:ph type="title" orient="vert"/>
          </p:nvPr>
        </p:nvSpPr>
        <p:spPr>
          <a:xfrm>
            <a:off x="6656388" y="188913"/>
            <a:ext cx="1943100" cy="4535487"/>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827088" y="188913"/>
            <a:ext cx="5716657" cy="4535487"/>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291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TwoObj" preserve="1">
  <p:cSld name="标题，文本与两项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文本占位符 2"/>
          <p:cNvSpPr>
            <a:spLocks noGrp="1"/>
          </p:cNvSpPr>
          <p:nvPr>
            <p:ph type="body" sz="half" idx="1"/>
          </p:nvPr>
        </p:nvSpPr>
        <p:spPr>
          <a:xfrm>
            <a:off x="628650" y="1825625"/>
            <a:ext cx="3886200" cy="4351338"/>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quarter" idx="2"/>
          </p:nvPr>
        </p:nvSpPr>
        <p:spPr>
          <a:xfrm>
            <a:off x="4629150" y="1825625"/>
            <a:ext cx="3886200" cy="2098675"/>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内容占位符 4"/>
          <p:cNvSpPr>
            <a:spLocks noGrp="1"/>
          </p:cNvSpPr>
          <p:nvPr>
            <p:ph sz="quarter" idx="3"/>
          </p:nvPr>
        </p:nvSpPr>
        <p:spPr>
          <a:xfrm>
            <a:off x="4629150" y="4076700"/>
            <a:ext cx="3886200" cy="2100263"/>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Only" preserve="1">
  <p:cSld name="内容">
    <p:bg>
      <p:bgPr>
        <a:blipFill>
          <a:blip r:embed="rId1"/>
          <a:stretch>
            <a:fillRect/>
          </a:stretch>
        </a:blipFill>
      </p:bgPr>
    </p:bg>
    <p:spTree>
      <p:nvGrpSpPr>
        <p:cNvPr id="1" name=""/>
        <p:cNvGrpSpPr/>
        <p:nvPr/>
      </p:nvGrpSpPr>
      <p:grpSpPr>
        <a:xfrm>
          <a:off x="0" y="0"/>
          <a:ext cx="0" cy="0"/>
        </a:xfrm>
      </p:grpSpPr>
      <p:sp>
        <p:nvSpPr>
          <p:cNvPr id="2" name="内容占位符 1"/>
          <p:cNvSpPr>
            <a:spLocks noGrp="1"/>
          </p:cNvSpPr>
          <p:nvPr>
            <p:ph/>
          </p:nvPr>
        </p:nvSpPr>
        <p:spPr>
          <a:xfrm>
            <a:off x="827088" y="188913"/>
            <a:ext cx="7772400" cy="4535487"/>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image" Target="../media/image1.pn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7.xml" /><Relationship Id="rId10" Type="http://schemas.openxmlformats.org/officeDocument/2006/relationships/slideLayout" Target="../slideLayouts/slideLayout36.xml" /><Relationship Id="rId11" Type="http://schemas.openxmlformats.org/officeDocument/2006/relationships/slideLayout" Target="../slideLayouts/slideLayout37.xml" /><Relationship Id="rId12" Type="http://schemas.openxmlformats.org/officeDocument/2006/relationships/slideLayout" Target="../slideLayouts/slideLayout38.xml" /><Relationship Id="rId13" Type="http://schemas.openxmlformats.org/officeDocument/2006/relationships/slideLayout" Target="../slideLayouts/slideLayout39.xml" /><Relationship Id="rId14" Type="http://schemas.openxmlformats.org/officeDocument/2006/relationships/slideLayout" Target="../slideLayouts/slideLayout40.xml" /><Relationship Id="rId15" Type="http://schemas.openxmlformats.org/officeDocument/2006/relationships/image" Target="../media/image1.png" /><Relationship Id="rId16" Type="http://schemas.openxmlformats.org/officeDocument/2006/relationships/theme" Target="../theme/theme3.xml" /><Relationship Id="rId2" Type="http://schemas.openxmlformats.org/officeDocument/2006/relationships/slideLayout" Target="../slideLayouts/slideLayout28.xml" /><Relationship Id="rId3" Type="http://schemas.openxmlformats.org/officeDocument/2006/relationships/slideLayout" Target="../slideLayouts/slideLayout29.xml" /><Relationship Id="rId4" Type="http://schemas.openxmlformats.org/officeDocument/2006/relationships/slideLayout" Target="../slideLayouts/slideLayout30.xml" /><Relationship Id="rId5" Type="http://schemas.openxmlformats.org/officeDocument/2006/relationships/slideLayout" Target="../slideLayouts/slideLayout31.xml" /><Relationship Id="rId6" Type="http://schemas.openxmlformats.org/officeDocument/2006/relationships/slideLayout" Target="../slideLayouts/slideLayout32.xml" /><Relationship Id="rId7" Type="http://schemas.openxmlformats.org/officeDocument/2006/relationships/slideLayout" Target="../slideLayouts/slideLayout33.xml" /><Relationship Id="rId8" Type="http://schemas.openxmlformats.org/officeDocument/2006/relationships/slideLayout" Target="../slideLayouts/slideLayout34.xml" /><Relationship Id="rId9" Type="http://schemas.openxmlformats.org/officeDocument/2006/relationships/slideLayout" Target="../slideLayouts/slideLayout3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6"/>
          <a:stretch>
            <a:fillRect/>
          </a:stretch>
        </a:blipFill>
        <a:effectLst/>
      </p:bgPr>
    </p:bg>
    <p:spTree>
      <p:nvGrpSpPr>
        <p:cNvPr id="1" name=""/>
        <p:cNvGrpSpPr/>
        <p:nvPr/>
      </p:nvGrpSpPr>
      <p:grpSpPr>
        <a:xfrm>
          <a:off x="0" y="0"/>
          <a:ext cx="0" cy="0"/>
        </a:xfrm>
      </p:grpSpPr>
      <p:sp>
        <p:nvSpPr>
          <p:cNvPr id="1026" name="标题 1025"/>
          <p:cNvSpPr>
            <a:spLocks noGrp="1"/>
          </p:cNvSpPr>
          <p:nvPr>
            <p:ph type="title"/>
          </p:nvPr>
        </p:nvSpPr>
        <p:spPr>
          <a:xfrm>
            <a:off x="1476375" y="188913"/>
            <a:ext cx="6697663" cy="754062"/>
          </a:xfrm>
          <a:prstGeom prst="rect">
            <a:avLst/>
          </a:prstGeom>
          <a:noFill/>
          <a:ln w="9525">
            <a:noFill/>
          </a:ln>
        </p:spPr>
        <p:txBody>
          <a:bodyPr anchor="b"/>
          <a:lstStyle/>
          <a:p>
            <a:pPr lvl="0" indent="0"/>
            <a:r>
              <a:rPr lang="zh-CN" altLang="en-US"/>
              <a:t>单击此处编辑母版标题样式</a:t>
            </a:r>
          </a:p>
        </p:txBody>
      </p:sp>
      <p:sp>
        <p:nvSpPr>
          <p:cNvPr id="1027" name="文本占位符 1026"/>
          <p:cNvSpPr>
            <a:spLocks noGrp="1"/>
          </p:cNvSpPr>
          <p:nvPr>
            <p:ph type="body" idx="1"/>
          </p:nvPr>
        </p:nvSpPr>
        <p:spPr>
          <a:xfrm>
            <a:off x="827088" y="1268413"/>
            <a:ext cx="7772400" cy="3455987"/>
          </a:xfrm>
          <a:prstGeom prst="rect">
            <a:avLst/>
          </a:prstGeom>
          <a:noFill/>
          <a:ln w="9525">
            <a:noFill/>
          </a:ln>
        </p:spPr>
        <p:txBody>
          <a:bodyPr anchor="t"/>
          <a:lstStyle/>
          <a:p>
            <a:pPr lvl="0" indent="0"/>
            <a:r>
              <a:rPr lang="zh-CN" altLang="en-US"/>
              <a:t>单击此处编辑母版文本样式</a:t>
            </a:r>
          </a:p>
          <a:p>
            <a:pPr lvl="1" indent="-285750"/>
            <a:r>
              <a:rPr lang="zh-CN" altLang="en-US"/>
              <a:t>第二级</a:t>
            </a:r>
          </a:p>
          <a:p>
            <a:pPr lvl="2" indent="-228600"/>
            <a:r>
              <a:rPr lang="zh-CN" altLang="en-US"/>
              <a:t>第三级</a:t>
            </a:r>
          </a:p>
          <a:p>
            <a:pPr lvl="3" indent="-228600"/>
            <a:r>
              <a:rPr lang="zh-CN" altLang="en-US"/>
              <a:t>第四级</a:t>
            </a:r>
          </a:p>
          <a:p>
            <a:pPr lvl="4" indent="-228600"/>
            <a:r>
              <a:rPr lang="zh-CN" altLang="en-US"/>
              <a:t>第五级</a:t>
            </a:r>
          </a:p>
        </p:txBody>
      </p:sp>
      <p:grpSp>
        <p:nvGrpSpPr>
          <p:cNvPr id="1028" name="组合 1027"/>
          <p:cNvGrpSpPr/>
          <p:nvPr userDrawn="1"/>
        </p:nvGrpSpPr>
        <p:grpSpPr>
          <a:xfrm>
            <a:off x="381000" y="152400"/>
            <a:ext cx="8610600" cy="1052513"/>
            <a:chExt cx="5675" cy="663"/>
          </a:xfrm>
        </p:grpSpPr>
        <p:grpSp>
          <p:nvGrpSpPr>
            <p:cNvPr id="1029" name="组合 1028"/>
            <p:cNvGrpSpPr/>
            <p:nvPr/>
          </p:nvGrpSpPr>
          <p:grpSpPr>
            <a:xfrm>
              <a:off x="183" y="68"/>
              <a:ext cx="448" cy="299"/>
              <a:chExt cx="624" cy="432"/>
            </a:xfrm>
          </p:grpSpPr>
          <p:sp>
            <p:nvSpPr>
              <p:cNvPr id="1030" name="矩形 1029"/>
              <p:cNvSpPr/>
              <p:nvPr/>
            </p:nvSpPr>
            <p:spPr>
              <a:xfrm>
                <a:off x="0" y="0"/>
                <a:ext cx="384" cy="432"/>
              </a:xfrm>
              <a:prstGeom prst="rect">
                <a:avLst/>
              </a:prstGeom>
              <a:solidFill>
                <a:schemeClr val="folHlink"/>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1031" name="矩形 1030"/>
              <p:cNvSpPr/>
              <p:nvPr/>
            </p:nvSpPr>
            <p:spPr>
              <a:xfrm>
                <a:off x="336" y="0"/>
                <a:ext cx="288" cy="432"/>
              </a:xfrm>
              <a:prstGeom prst="rect">
                <a:avLst/>
              </a:prstGeom>
              <a:gradFill rotWithShape="0">
                <a:gsLst>
                  <a:gs pos="0">
                    <a:schemeClr val="folHlink"/>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grpSp>
          <p:nvGrpSpPr>
            <p:cNvPr id="1032" name="组合 1031"/>
            <p:cNvGrpSpPr/>
            <p:nvPr/>
          </p:nvGrpSpPr>
          <p:grpSpPr>
            <a:xfrm>
              <a:off x="261" y="334"/>
              <a:ext cx="465" cy="299"/>
              <a:chExt cx="672" cy="432"/>
            </a:xfrm>
          </p:grpSpPr>
          <p:sp>
            <p:nvSpPr>
              <p:cNvPr id="1033" name="矩形 1032"/>
              <p:cNvSpPr/>
              <p:nvPr/>
            </p:nvSpPr>
            <p:spPr>
              <a:xfrm>
                <a:off x="0" y="0"/>
                <a:ext cx="384" cy="432"/>
              </a:xfrm>
              <a:prstGeom prst="rect">
                <a:avLst/>
              </a:prstGeom>
              <a:solidFill>
                <a:schemeClr val="accent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1034" name="矩形 1033"/>
              <p:cNvSpPr/>
              <p:nvPr/>
            </p:nvSpPr>
            <p:spPr>
              <a:xfrm>
                <a:off x="336" y="0"/>
                <a:ext cx="336" cy="432"/>
              </a:xfrm>
              <a:prstGeom prst="rect">
                <a:avLst/>
              </a:prstGeom>
              <a:gradFill rotWithShape="0">
                <a:gsLst>
                  <a:gs pos="0">
                    <a:schemeClr val="accent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sp>
          <p:nvSpPr>
            <p:cNvPr id="1035" name="矩形 1034"/>
            <p:cNvSpPr/>
            <p:nvPr/>
          </p:nvSpPr>
          <p:spPr>
            <a:xfrm>
              <a:off x="0" y="288"/>
              <a:ext cx="353" cy="266"/>
            </a:xfrm>
            <a:prstGeom prst="rect">
              <a:avLst/>
            </a:prstGeom>
            <a:gradFill rotWithShape="0">
              <a:gsLst>
                <a:gs pos="0">
                  <a:schemeClr val="bg1"/>
                </a:gs>
                <a:gs pos="100000">
                  <a:schemeClr val="hlink"/>
                </a:gs>
              </a:gsLst>
              <a:lin ang="1890000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1036" name="矩形 1035"/>
            <p:cNvSpPr/>
            <p:nvPr/>
          </p:nvSpPr>
          <p:spPr>
            <a:xfrm>
              <a:off x="400" y="0"/>
              <a:ext cx="20" cy="663"/>
            </a:xfrm>
            <a:prstGeom prst="rect">
              <a:avLst/>
            </a:prstGeom>
            <a:solidFill>
              <a:schemeClr val="bg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sp>
          <p:nvSpPr>
            <p:cNvPr id="1037" name="矩形 1036"/>
            <p:cNvSpPr/>
            <p:nvPr/>
          </p:nvSpPr>
          <p:spPr>
            <a:xfrm flipV="1">
              <a:off x="199" y="518"/>
              <a:ext cx="5476" cy="35"/>
            </a:xfrm>
            <a:prstGeom prst="rect">
              <a:avLst/>
            </a:prstGeom>
            <a:gradFill rotWithShape="0">
              <a:gsLst>
                <a:gs pos="0">
                  <a:schemeClr val="bg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ndParaRPr>
            </a:p>
          </p:txBody>
        </p:sp>
      </p:gr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p:timing/>
  <p:txStyles>
    <p:titleStyle>
      <a:lvl1pPr marL="0" lvl="0" indent="0" algn="l" defTabSz="914400" eaLnBrk="1" fontAlgn="base" latinLnBrk="0" hangingPunct="1">
        <a:lnSpc>
          <a:spcPct val="100000"/>
        </a:lnSpc>
        <a:spcBef>
          <a:spcPct val="0"/>
        </a:spcBef>
        <a:spcAft>
          <a:spcPct val="0"/>
        </a:spcAft>
        <a:buNone/>
        <a:defRPr sz="3200" b="0" i="0" u="none" kern="1200" baseline="0">
          <a:solidFill>
            <a:srgbClr val="FF3399"/>
          </a:solidFill>
          <a:latin typeface="+mj-lt"/>
          <a:ea typeface="+mj-ea"/>
          <a:cs typeface="+mj-cs"/>
        </a:defRPr>
      </a:lvl1pPr>
    </p:titleStyle>
    <p:body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800" b="0" i="0" u="none" kern="1200" baseline="0">
          <a:solidFill>
            <a:schemeClr val="tx1"/>
          </a:solidFill>
          <a:latin typeface="+mn-lt"/>
          <a:ea typeface="+mn-ea"/>
          <a:cs typeface="+mn-cs"/>
        </a:defRPr>
      </a:lvl1pPr>
      <a:lvl2pPr marL="825500" lvl="1" indent="-285750" algn="l" defTabSz="914400" eaLnBrk="1" fontAlgn="base" latinLnBrk="0" hangingPunct="1">
        <a:lnSpc>
          <a:spcPct val="13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mn-lt"/>
          <a:ea typeface="+mn-ea"/>
          <a:cs typeface="+mn-cs"/>
        </a:defRPr>
      </a:lvl2pPr>
      <a:lvl3pPr marL="1233805" lvl="2" indent="-228600" algn="l" defTabSz="914400" eaLnBrk="1" fontAlgn="base" latinLnBrk="0" hangingPunct="1">
        <a:lnSpc>
          <a:spcPct val="130000"/>
        </a:lnSpc>
        <a:spcBef>
          <a:spcPct val="20000"/>
        </a:spcBef>
        <a:spcAft>
          <a:spcPct val="0"/>
        </a:spcAft>
        <a:buClr>
          <a:schemeClr val="folHlink"/>
        </a:buClr>
        <a:buSzPct val="50000"/>
        <a:buFont typeface="Wingdings" panose="05000000000000000000" pitchFamily="2" charset="2"/>
        <a:buChar char="n"/>
        <a:defRPr sz="2400" b="1" i="0" u="none" kern="1200" baseline="0">
          <a:solidFill>
            <a:schemeClr val="tx1"/>
          </a:solidFill>
          <a:latin typeface="+mn-lt"/>
          <a:ea typeface="+mn-ea"/>
          <a:cs typeface="+mn-cs"/>
        </a:defRPr>
      </a:lvl3pPr>
      <a:lvl4pPr marL="1641475" lvl="3" indent="-228600" algn="l" defTabSz="914400" eaLnBrk="1" fontAlgn="base" latinLnBrk="0" hangingPunct="1">
        <a:lnSpc>
          <a:spcPct val="130000"/>
        </a:lnSpc>
        <a:spcBef>
          <a:spcPct val="20000"/>
        </a:spcBef>
        <a:spcAft>
          <a:spcPct val="0"/>
        </a:spcAft>
        <a:buClr>
          <a:schemeClr val="accent2"/>
        </a:buClr>
        <a:buSzPct val="55000"/>
        <a:buFont typeface="Wingdings" panose="05000000000000000000" pitchFamily="2" charset="2"/>
        <a:buChar char="n"/>
        <a:defRPr sz="2000" b="1" i="0" u="none" kern="1200" baseline="0">
          <a:solidFill>
            <a:schemeClr val="tx1"/>
          </a:solidFill>
          <a:latin typeface="+mn-lt"/>
          <a:ea typeface="+mn-ea"/>
          <a:cs typeface="+mn-cs"/>
        </a:defRPr>
      </a:lvl4pPr>
      <a:lvl5pPr marL="2057400" lvl="4"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5pPr>
      <a:lvl6pPr marL="2514600" lvl="5"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6pPr>
      <a:lvl7pPr marL="2971800" lvl="6"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7pPr>
      <a:lvl8pPr marL="3429000" lvl="7"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8pPr>
      <a:lvl9pPr marL="3886200" lvl="8"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5"/>
          <a:stretch>
            <a:fillRect/>
          </a:stretch>
        </a:blipFill>
        <a:effectLst/>
      </p:bgPr>
    </p:bg>
    <p:spTree>
      <p:nvGrpSpPr>
        <p:cNvPr id="1" name=""/>
        <p:cNvGrpSpPr/>
        <p:nvPr/>
      </p:nvGrpSpPr>
      <p:grpSpPr>
        <a:xfrm>
          <a:off x="0" y="0"/>
          <a:ext cx="0" cy="0"/>
        </a:xfrm>
      </p:grpSpPr>
      <p:sp>
        <p:nvSpPr>
          <p:cNvPr id="2050" name="标题 1025"/>
          <p:cNvSpPr>
            <a:spLocks noGrp="1"/>
          </p:cNvSpPr>
          <p:nvPr>
            <p:ph type="title"/>
          </p:nvPr>
        </p:nvSpPr>
        <p:spPr>
          <a:xfrm>
            <a:off x="1476375" y="188913"/>
            <a:ext cx="6697663" cy="754062"/>
          </a:xfrm>
          <a:prstGeom prst="rect">
            <a:avLst/>
          </a:prstGeom>
          <a:noFill/>
          <a:ln w="9525">
            <a:noFill/>
          </a:ln>
        </p:spPr>
        <p:txBody>
          <a:bodyPr anchor="b"/>
          <a:lstStyle/>
          <a:p>
            <a:pPr lvl="0" indent="0"/>
            <a:r>
              <a:rPr lang="zh-CN" altLang="en-US"/>
              <a:t>单击此处编辑母版标题样式</a:t>
            </a:r>
          </a:p>
        </p:txBody>
      </p:sp>
      <p:sp>
        <p:nvSpPr>
          <p:cNvPr id="2051" name="文本占位符 1026"/>
          <p:cNvSpPr>
            <a:spLocks noGrp="1"/>
          </p:cNvSpPr>
          <p:nvPr>
            <p:ph type="body" idx="1"/>
          </p:nvPr>
        </p:nvSpPr>
        <p:spPr>
          <a:xfrm>
            <a:off x="827088" y="1268413"/>
            <a:ext cx="7772400" cy="3455987"/>
          </a:xfrm>
          <a:prstGeom prst="rect">
            <a:avLst/>
          </a:prstGeom>
          <a:noFill/>
          <a:ln w="9525">
            <a:noFill/>
          </a:ln>
        </p:spPr>
        <p:txBody>
          <a:bodyPr anchor="t"/>
          <a:lstStyle/>
          <a:p>
            <a:pPr lvl="0" indent="0"/>
            <a:r>
              <a:rPr lang="zh-CN" altLang="en-US"/>
              <a:t>单击此处编辑母版文本样式</a:t>
            </a:r>
          </a:p>
          <a:p>
            <a:pPr lvl="1" indent="-285750"/>
            <a:r>
              <a:rPr lang="zh-CN" altLang="en-US"/>
              <a:t>第二级</a:t>
            </a:r>
          </a:p>
          <a:p>
            <a:pPr lvl="2" indent="-228600"/>
            <a:r>
              <a:rPr lang="zh-CN" altLang="en-US"/>
              <a:t>第三级</a:t>
            </a:r>
          </a:p>
          <a:p>
            <a:pPr lvl="3" indent="-228600"/>
            <a:r>
              <a:rPr lang="zh-CN" altLang="en-US"/>
              <a:t>第四级</a:t>
            </a:r>
          </a:p>
          <a:p>
            <a:pPr lvl="4" indent="-228600"/>
            <a:r>
              <a:rPr lang="zh-CN" altLang="en-US"/>
              <a:t>第五级</a:t>
            </a:r>
          </a:p>
        </p:txBody>
      </p:sp>
      <p:grpSp>
        <p:nvGrpSpPr>
          <p:cNvPr id="2052" name="组合 1027"/>
          <p:cNvGrpSpPr/>
          <p:nvPr userDrawn="1"/>
        </p:nvGrpSpPr>
        <p:grpSpPr>
          <a:xfrm>
            <a:off x="381000" y="152400"/>
            <a:ext cx="8610600" cy="1052513"/>
            <a:chExt cx="5675" cy="663"/>
          </a:xfrm>
        </p:grpSpPr>
        <p:grpSp>
          <p:nvGrpSpPr>
            <p:cNvPr id="2053" name="组合 1028"/>
            <p:cNvGrpSpPr/>
            <p:nvPr/>
          </p:nvGrpSpPr>
          <p:grpSpPr>
            <a:xfrm>
              <a:off x="183" y="68"/>
              <a:ext cx="448" cy="299"/>
              <a:chExt cx="624" cy="432"/>
            </a:xfrm>
          </p:grpSpPr>
          <p:sp>
            <p:nvSpPr>
              <p:cNvPr id="2054" name="矩形 1029"/>
              <p:cNvSpPr/>
              <p:nvPr/>
            </p:nvSpPr>
            <p:spPr>
              <a:xfrm>
                <a:off x="0" y="0"/>
                <a:ext cx="384" cy="432"/>
              </a:xfrm>
              <a:prstGeom prst="rect">
                <a:avLst/>
              </a:prstGeom>
              <a:solidFill>
                <a:schemeClr val="folHlink"/>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2055" name="矩形 1030"/>
              <p:cNvSpPr/>
              <p:nvPr/>
            </p:nvSpPr>
            <p:spPr>
              <a:xfrm>
                <a:off x="336" y="0"/>
                <a:ext cx="288" cy="432"/>
              </a:xfrm>
              <a:prstGeom prst="rect">
                <a:avLst/>
              </a:prstGeom>
              <a:gradFill rotWithShape="0">
                <a:gsLst>
                  <a:gs pos="0">
                    <a:schemeClr val="folHlink"/>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grpSp>
          <p:nvGrpSpPr>
            <p:cNvPr id="2056" name="组合 1031"/>
            <p:cNvGrpSpPr/>
            <p:nvPr/>
          </p:nvGrpSpPr>
          <p:grpSpPr>
            <a:xfrm>
              <a:off x="261" y="334"/>
              <a:ext cx="465" cy="299"/>
              <a:chExt cx="672" cy="432"/>
            </a:xfrm>
          </p:grpSpPr>
          <p:sp>
            <p:nvSpPr>
              <p:cNvPr id="2057" name="矩形 1032"/>
              <p:cNvSpPr/>
              <p:nvPr/>
            </p:nvSpPr>
            <p:spPr>
              <a:xfrm>
                <a:off x="0" y="0"/>
                <a:ext cx="384" cy="432"/>
              </a:xfrm>
              <a:prstGeom prst="rect">
                <a:avLst/>
              </a:prstGeom>
              <a:solidFill>
                <a:schemeClr val="accent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2058" name="矩形 1033"/>
              <p:cNvSpPr/>
              <p:nvPr/>
            </p:nvSpPr>
            <p:spPr>
              <a:xfrm>
                <a:off x="336" y="0"/>
                <a:ext cx="336" cy="432"/>
              </a:xfrm>
              <a:prstGeom prst="rect">
                <a:avLst/>
              </a:prstGeom>
              <a:gradFill rotWithShape="0">
                <a:gsLst>
                  <a:gs pos="0">
                    <a:schemeClr val="accent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sp>
          <p:nvSpPr>
            <p:cNvPr id="2059" name="矩形 1034"/>
            <p:cNvSpPr/>
            <p:nvPr/>
          </p:nvSpPr>
          <p:spPr>
            <a:xfrm>
              <a:off x="0" y="288"/>
              <a:ext cx="353" cy="266"/>
            </a:xfrm>
            <a:prstGeom prst="rect">
              <a:avLst/>
            </a:prstGeom>
            <a:gradFill rotWithShape="0">
              <a:gsLst>
                <a:gs pos="0">
                  <a:schemeClr val="bg1"/>
                </a:gs>
                <a:gs pos="100000">
                  <a:schemeClr val="hlink"/>
                </a:gs>
              </a:gsLst>
              <a:lin ang="1890000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2060" name="矩形 1035"/>
            <p:cNvSpPr/>
            <p:nvPr/>
          </p:nvSpPr>
          <p:spPr>
            <a:xfrm>
              <a:off x="400" y="0"/>
              <a:ext cx="20" cy="663"/>
            </a:xfrm>
            <a:prstGeom prst="rect">
              <a:avLst/>
            </a:prstGeom>
            <a:solidFill>
              <a:schemeClr val="bg2"/>
            </a:soli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sp>
          <p:nvSpPr>
            <p:cNvPr id="2061" name="矩形 1036"/>
            <p:cNvSpPr/>
            <p:nvPr/>
          </p:nvSpPr>
          <p:spPr>
            <a:xfrm flipV="1">
              <a:off x="199" y="518"/>
              <a:ext cx="5476" cy="35"/>
            </a:xfrm>
            <a:prstGeom prst="rect">
              <a:avLst/>
            </a:prstGeom>
            <a:gradFill rotWithShape="0">
              <a:gsLst>
                <a:gs pos="0">
                  <a:schemeClr val="bg2"/>
                </a:gs>
                <a:gs pos="100000">
                  <a:schemeClr val="bg1"/>
                </a:gs>
              </a:gsLst>
              <a:lin ang="0" scaled="1"/>
            </a:gradFill>
            <a:ln w="9525">
              <a:noFill/>
            </a:ln>
          </p:spPr>
          <p:txBody>
            <a:bodyPr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lvl="0" indent="0"/>
              <a:endParaRPr lang="zh-CN" altLang="en-US">
                <a:latin typeface="Arial" pitchFamily="34" charset="0"/>
                <a:ea typeface="宋体" panose="02010600030101010101" pitchFamily="2" charset="-122"/>
              </a:endParaRPr>
            </a:p>
          </p:txBody>
        </p:sp>
      </p:gr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ransition/>
  <p:timing/>
  <p:txStyles>
    <p:titleStyle>
      <a:lvl1pPr marL="0" lvl="0" indent="0" algn="l" defTabSz="914400" eaLnBrk="1" fontAlgn="base" latinLnBrk="0" hangingPunct="1">
        <a:lnSpc>
          <a:spcPct val="100000"/>
        </a:lnSpc>
        <a:spcBef>
          <a:spcPct val="0"/>
        </a:spcBef>
        <a:spcAft>
          <a:spcPct val="0"/>
        </a:spcAft>
        <a:buNone/>
        <a:defRPr sz="3200" b="0" i="0" u="none" kern="1200" baseline="0">
          <a:solidFill>
            <a:srgbClr val="FF3399"/>
          </a:solidFill>
          <a:latin typeface="+mj-lt"/>
          <a:ea typeface="+mj-ea"/>
          <a:cs typeface="+mj-cs"/>
        </a:defRPr>
      </a:lvl1pPr>
    </p:titleStyle>
    <p:body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800" b="0" i="0" u="none" kern="1200" baseline="0">
          <a:solidFill>
            <a:schemeClr val="tx1"/>
          </a:solidFill>
          <a:latin typeface="+mn-lt"/>
          <a:ea typeface="+mn-ea"/>
          <a:cs typeface="+mn-cs"/>
        </a:defRPr>
      </a:lvl1pPr>
      <a:lvl2pPr marL="825500" lvl="1" indent="-285750" algn="l" defTabSz="914400" eaLnBrk="1" fontAlgn="base" latinLnBrk="0" hangingPunct="1">
        <a:lnSpc>
          <a:spcPct val="13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mn-lt"/>
          <a:ea typeface="+mn-ea"/>
          <a:cs typeface="+mn-cs"/>
        </a:defRPr>
      </a:lvl2pPr>
      <a:lvl3pPr marL="1233805" lvl="2" indent="-228600" algn="l" defTabSz="914400" eaLnBrk="1" fontAlgn="base" latinLnBrk="0" hangingPunct="1">
        <a:lnSpc>
          <a:spcPct val="130000"/>
        </a:lnSpc>
        <a:spcBef>
          <a:spcPct val="20000"/>
        </a:spcBef>
        <a:spcAft>
          <a:spcPct val="0"/>
        </a:spcAft>
        <a:buClr>
          <a:schemeClr val="folHlink"/>
        </a:buClr>
        <a:buSzPct val="50000"/>
        <a:buFont typeface="Wingdings" panose="05000000000000000000" pitchFamily="2" charset="2"/>
        <a:buChar char="n"/>
        <a:defRPr sz="2400" b="1" i="0" u="none" kern="1200" baseline="0">
          <a:solidFill>
            <a:schemeClr val="tx1"/>
          </a:solidFill>
          <a:latin typeface="+mn-lt"/>
          <a:ea typeface="+mn-ea"/>
          <a:cs typeface="+mn-cs"/>
        </a:defRPr>
      </a:lvl3pPr>
      <a:lvl4pPr marL="1641475" lvl="3" indent="-228600" algn="l" defTabSz="914400" eaLnBrk="1" fontAlgn="base" latinLnBrk="0" hangingPunct="1">
        <a:lnSpc>
          <a:spcPct val="130000"/>
        </a:lnSpc>
        <a:spcBef>
          <a:spcPct val="20000"/>
        </a:spcBef>
        <a:spcAft>
          <a:spcPct val="0"/>
        </a:spcAft>
        <a:buClr>
          <a:schemeClr val="accent2"/>
        </a:buClr>
        <a:buSzPct val="55000"/>
        <a:buFont typeface="Wingdings" panose="05000000000000000000" pitchFamily="2" charset="2"/>
        <a:buChar char="n"/>
        <a:defRPr sz="2000" b="1" i="0" u="none" kern="1200" baseline="0">
          <a:solidFill>
            <a:schemeClr val="tx1"/>
          </a:solidFill>
          <a:latin typeface="+mn-lt"/>
          <a:ea typeface="+mn-ea"/>
          <a:cs typeface="+mn-cs"/>
        </a:defRPr>
      </a:lvl4pPr>
      <a:lvl5pPr marL="2057400" lvl="4"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5pPr>
      <a:lvl6pPr marL="2514600" lvl="5"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6pPr>
      <a:lvl7pPr marL="2971800" lvl="6"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7pPr>
      <a:lvl8pPr marL="3429000" lvl="7"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8pPr>
      <a:lvl9pPr marL="3886200" lvl="8" indent="-228600" algn="l" defTabSz="914400" eaLnBrk="1" fontAlgn="base" latinLnBrk="0" hangingPunct="1">
        <a:lnSpc>
          <a:spcPct val="130000"/>
        </a:lnSpc>
        <a:spcBef>
          <a:spcPct val="20000"/>
        </a:spcBef>
        <a:spcAft>
          <a:spcPct val="0"/>
        </a:spcAft>
        <a:buClr>
          <a:schemeClr val="accent1"/>
        </a:buClr>
        <a:buSzPct val="50000"/>
        <a:buFont typeface="Wingdings" panose="05000000000000000000" pitchFamily="2" charset="2"/>
        <a:buChar char="n"/>
        <a:defRPr sz="2000" b="1"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5.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4.jpeg" /><Relationship Id="rId4"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xml" TargetMode="Interna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1.bin" TargetMode="Internal" /><Relationship Id="rId3" Type="http://schemas.openxmlformats.org/officeDocument/2006/relationships/image" Target="../media/image8.wmf" /><Relationship Id="rId4" Type="http://schemas.openxmlformats.org/officeDocument/2006/relationships/oleObject" Target="../embeddings/oleObject2.bin" TargetMode="Internal" /><Relationship Id="rId5" Type="http://schemas.openxmlformats.org/officeDocument/2006/relationships/image" Target="../media/image9.wmf" /><Relationship Id="rId6" Type="http://schemas.openxmlformats.org/officeDocument/2006/relationships/image" Target="../media/image1.png" /><Relationship Id="rId7" Type="http://schemas.openxmlformats.org/officeDocument/2006/relationships/vmlDrawing" Target="../drawings/vmlDrawing1.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oleObject" Target="../embeddings/oleObject3.bin" TargetMode="Internal" /><Relationship Id="rId3" Type="http://schemas.openxmlformats.org/officeDocument/2006/relationships/image" Target="../media/image10.wmf" /><Relationship Id="rId4" Type="http://schemas.openxmlformats.org/officeDocument/2006/relationships/image" Target="../media/image1.png" /><Relationship Id="rId5" Type="http://schemas.openxmlformats.org/officeDocument/2006/relationships/vmlDrawing" Target="../drawings/vmlDrawing2.v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xml" /><Relationship Id="rId3"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44005223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4" name="文本占位符 3"/>
          <p:cNvSpPr>
            <a:spLocks noGrp="1"/>
          </p:cNvSpPr>
          <p:nvPr>
            <p:ph type="body" sz="quarter" idx="4294967295"/>
          </p:nvPr>
        </p:nvSpPr>
        <p:spPr>
          <a:xfrm>
            <a:off x="1461613" y="1685721"/>
            <a:ext cx="6220408" cy="1961041"/>
          </a:xfrm>
        </p:spPr>
        <p:txBody>
          <a:bodyPr/>
          <a:lstStyle/>
          <a:p>
            <a:pPr algn="ctr" eaLnBrk="0" hangingPunct="0">
              <a:lnSpc>
                <a:spcPct val="150000"/>
              </a:lnSpc>
              <a:buClrTx/>
              <a:buSzTx/>
              <a:buFont typeface="Arial" pitchFamily="34" charset="0"/>
            </a:pPr>
            <a:r>
              <a:rPr lang="zh-CN" altLang="en-US" sz="4000" b="1">
                <a:solidFill>
                  <a:schemeClr val="hlink"/>
                </a:solidFill>
                <a:latin typeface="Times New Roman" panose="02020603050405020304" pitchFamily="2" charset="0"/>
                <a:ea typeface="黑体" panose="02010609060101010101" pitchFamily="2" charset="-122"/>
                <a:sym typeface="+mn-ea"/>
              </a:rPr>
              <a:t>1Z203000</a:t>
            </a:r>
            <a:endParaRPr lang="zh-CN" altLang="en-US" sz="4000" b="1">
              <a:solidFill>
                <a:schemeClr val="hlink"/>
              </a:solidFill>
              <a:latin typeface="Times New Roman" panose="02020603050405020304" pitchFamily="2" charset="0"/>
              <a:ea typeface="黑体" panose="02010609060101010101" pitchFamily="2" charset="-122"/>
            </a:endParaRPr>
          </a:p>
          <a:p>
            <a:pPr algn="ctr" eaLnBrk="0" hangingPunct="0">
              <a:lnSpc>
                <a:spcPct val="150000"/>
              </a:lnSpc>
              <a:buClrTx/>
              <a:buSzTx/>
              <a:buFont typeface="Arial" pitchFamily="34" charset="0"/>
            </a:pPr>
            <a:r>
              <a:rPr lang="zh-CN" altLang="en-US" sz="4000" b="1">
                <a:solidFill>
                  <a:schemeClr val="hlink"/>
                </a:solidFill>
                <a:latin typeface="Times New Roman" panose="02020603050405020304" pitchFamily="2" charset="0"/>
                <a:ea typeface="黑体" panose="02010609060101010101" pitchFamily="2" charset="-122"/>
              </a:rPr>
              <a:t>建设工程项目进度控制</a:t>
            </a:r>
            <a:endParaRPr lang="zh-CN" altLang="en-US" sz="4000"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68290" name="文本占位符 1"/>
          <p:cNvSpPr>
            <a:spLocks noGrp="1" noChangeArrowheads="1"/>
          </p:cNvSpPr>
          <p:nvPr>
            <p:ph sz="quarter" idx="4294967295"/>
          </p:nvPr>
        </p:nvSpPr>
        <p:spPr>
          <a:xfrm>
            <a:off x="1257883" y="1381760"/>
            <a:ext cx="6455862" cy="3473292"/>
          </a:xfrm>
        </p:spPr>
        <p:txBody>
          <a:bodyPr/>
          <a:lstStyle/>
          <a:p>
            <a:pPr marL="0" indent="0" eaLnBrk="1" hangingPunct="1">
              <a:lnSpc>
                <a:spcPct val="150000"/>
              </a:lnSpc>
              <a:spcBef>
                <a:spcPct val="0"/>
              </a:spcBef>
              <a:buNone/>
            </a:pPr>
            <a:r>
              <a:rPr lang="en-US" altLang="zh-CN" sz="2400" b="1">
                <a:solidFill>
                  <a:schemeClr val="folHlink"/>
                </a:solidFill>
                <a:latin typeface="黑体" panose="02010609060101010101" pitchFamily="2" charset="-122"/>
                <a:ea typeface="黑体" panose="02010609060101010101" pitchFamily="2" charset="-122"/>
                <a:cs typeface="黑体" panose="02010609060101010101" pitchFamily="2" charset="-122"/>
              </a:rPr>
              <a:t>1.1 </a:t>
            </a:r>
            <a:r>
              <a:rPr lang="zh-CN" altLang="en-US" sz="2400" b="1">
                <a:solidFill>
                  <a:schemeClr val="folHlink"/>
                </a:solidFill>
                <a:latin typeface="黑体" panose="02010609060101010101" pitchFamily="2" charset="-122"/>
                <a:ea typeface="黑体" panose="02010609060101010101" pitchFamily="2" charset="-122"/>
                <a:cs typeface="黑体" panose="02010609060101010101" pitchFamily="2" charset="-122"/>
              </a:rPr>
              <a:t>项目进度控制的目的</a:t>
            </a:r>
            <a:endParaRPr lang="zh-CN" altLang="en-US" sz="2400" b="0">
              <a:solidFill>
                <a:srgbClr val="FFFF00"/>
              </a:solidFill>
              <a:latin typeface="黑体" panose="02010609060101010101" pitchFamily="2" charset="-122"/>
              <a:ea typeface="黑体" panose="02010609060101010101" pitchFamily="2" charset="-122"/>
              <a:cs typeface="黑体" panose="02010609060101010101" pitchFamily="2" charset="-122"/>
            </a:endParaRPr>
          </a:p>
          <a:p>
            <a:pPr marL="0" indent="0" eaLnBrk="1" hangingPunct="1">
              <a:lnSpc>
                <a:spcPct val="150000"/>
              </a:lnSpc>
              <a:spcBef>
                <a:spcPct val="0"/>
              </a:spcBef>
              <a:buNone/>
            </a:pPr>
            <a:r>
              <a:rPr lang="en-US" altLang="zh-CN" sz="2400" b="0">
                <a:latin typeface="黑体" panose="02010609060101010101" pitchFamily="2" charset="-122"/>
                <a:ea typeface="黑体" panose="02010609060101010101" pitchFamily="2" charset="-122"/>
                <a:cs typeface="黑体" panose="02010609060101010101" pitchFamily="2" charset="-122"/>
              </a:rPr>
              <a:t>   </a:t>
            </a:r>
            <a:r>
              <a:rPr lang="en-US" altLang="zh-CN" sz="2000" b="0">
                <a:latin typeface="黑体" panose="02010609060101010101" pitchFamily="2" charset="-122"/>
                <a:ea typeface="黑体" panose="02010609060101010101" pitchFamily="2" charset="-122"/>
                <a:cs typeface="黑体" panose="02010609060101010101" pitchFamily="2" charset="-122"/>
              </a:rPr>
              <a:t> 1</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a:latin typeface="黑体" panose="02010609060101010101" pitchFamily="2" charset="-122"/>
                <a:ea typeface="黑体" panose="02010609060101010101" pitchFamily="2" charset="-122"/>
                <a:cs typeface="黑体" panose="02010609060101010101" pitchFamily="2" charset="-122"/>
                <a:sym typeface="+mn-ea"/>
              </a:rPr>
              <a:t>进度控制的目的是通过控制以实现工程的进度目标。</a:t>
            </a:r>
            <a:endParaRPr lang="en-US" altLang="zh-CN" sz="2000" b="0">
              <a:latin typeface="黑体" panose="02010609060101010101" pitchFamily="2" charset="-122"/>
              <a:ea typeface="黑体" panose="02010609060101010101" pitchFamily="2" charset="-122"/>
              <a:cs typeface="黑体" panose="02010609060101010101" pitchFamily="2" charset="-122"/>
            </a:endParaRPr>
          </a:p>
          <a:p>
            <a:pPr marL="0" indent="0" eaLnBrk="1" hangingPunct="1">
              <a:lnSpc>
                <a:spcPct val="150000"/>
              </a:lnSpc>
              <a:spcBef>
                <a:spcPct val="0"/>
              </a:spcBef>
              <a:buNone/>
            </a:pPr>
            <a:r>
              <a:rPr lang="en-US" altLang="zh-CN" sz="2000" b="0">
                <a:latin typeface="黑体" panose="02010609060101010101" pitchFamily="2" charset="-122"/>
                <a:ea typeface="黑体" panose="02010609060101010101" pitchFamily="2" charset="-122"/>
                <a:cs typeface="黑体" panose="02010609060101010101" pitchFamily="2" charset="-122"/>
              </a:rPr>
              <a:t>    2</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b="0">
                <a:latin typeface="黑体" panose="02010609060101010101" pitchFamily="2" charset="-122"/>
                <a:ea typeface="黑体" panose="02010609060101010101" pitchFamily="2" charset="-122"/>
                <a:cs typeface="黑体" panose="02010609060101010101" pitchFamily="2" charset="-122"/>
              </a:rPr>
              <a:t>在工程施工实践中，必须树立和坚持一个最基本的工程管理原则，即在</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确保工程质量的前提</a:t>
            </a:r>
            <a:r>
              <a:rPr lang="zh-CN" altLang="zh-CN" sz="2000" b="0">
                <a:latin typeface="黑体" panose="02010609060101010101" pitchFamily="2" charset="-122"/>
                <a:ea typeface="黑体" panose="02010609060101010101" pitchFamily="2" charset="-122"/>
                <a:cs typeface="黑体" panose="02010609060101010101" pitchFamily="2" charset="-122"/>
              </a:rPr>
              <a:t>下，控制工程的进度。</a:t>
            </a:r>
          </a:p>
          <a:p>
            <a:pPr marL="0" indent="0" eaLnBrk="1" hangingPunct="1">
              <a:lnSpc>
                <a:spcPct val="150000"/>
              </a:lnSpc>
              <a:spcBef>
                <a:spcPct val="0"/>
              </a:spcBef>
              <a:buNone/>
            </a:pPr>
            <a:r>
              <a:rPr lang="zh-CN" altLang="zh-CN" sz="2000" b="0">
                <a:latin typeface="黑体" panose="02010609060101010101" pitchFamily="2" charset="-122"/>
                <a:ea typeface="黑体" panose="02010609060101010101" pitchFamily="2" charset="-122"/>
                <a:cs typeface="黑体" panose="02010609060101010101" pitchFamily="2" charset="-122"/>
              </a:rPr>
              <a:t>    </a:t>
            </a:r>
            <a:r>
              <a:rPr lang="en-US" altLang="zh-CN" sz="2000" b="0">
                <a:latin typeface="黑体" panose="02010609060101010101" pitchFamily="2" charset="-122"/>
                <a:ea typeface="黑体" panose="02010609060101010101" pitchFamily="2" charset="-122"/>
                <a:cs typeface="黑体" panose="02010609060101010101" pitchFamily="2" charset="-122"/>
              </a:rPr>
              <a:t>3</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b="0">
                <a:latin typeface="黑体" panose="02010609060101010101" pitchFamily="2" charset="-122"/>
                <a:ea typeface="黑体" panose="02010609060101010101" pitchFamily="2" charset="-122"/>
                <a:cs typeface="黑体" panose="02010609060101010101" pitchFamily="2" charset="-122"/>
              </a:rPr>
              <a:t>进度控制必须是一个</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动态</a:t>
            </a:r>
            <a:r>
              <a:rPr lang="zh-CN" altLang="zh-CN" sz="2000" b="0">
                <a:latin typeface="黑体" panose="02010609060101010101" pitchFamily="2" charset="-122"/>
                <a:ea typeface="黑体" panose="02010609060101010101" pitchFamily="2" charset="-122"/>
                <a:cs typeface="黑体" panose="02010609060101010101" pitchFamily="2" charset="-122"/>
              </a:rPr>
              <a:t>的管理过程。</a:t>
            </a:r>
            <a:r>
              <a:rPr lang="en-US" altLang="zh-CN" sz="2000" b="0">
                <a:latin typeface="黑体" panose="02010609060101010101" pitchFamily="2" charset="-122"/>
                <a:ea typeface="黑体" panose="02010609060101010101" pitchFamily="2" charset="-122"/>
                <a:cs typeface="黑体" panose="02010609060101010101" pitchFamily="2" charset="-122"/>
              </a:rPr>
              <a:t> </a:t>
            </a:r>
            <a:r>
              <a:rPr lang="en-US" altLang="zh-CN" sz="2400" b="0">
                <a:latin typeface="黑体" panose="02010609060101010101" pitchFamily="2" charset="-122"/>
                <a:ea typeface="黑体" panose="02010609060101010101" pitchFamily="2" charset="-122"/>
                <a:cs typeface="黑体" panose="02010609060101010101" pitchFamily="2" charset="-122"/>
              </a:rPr>
              <a:t> </a:t>
            </a:r>
            <a:endParaRPr lang="zh-CN" altLang="en-US" sz="2400" b="0">
              <a:solidFill>
                <a:schemeClr val="tx2">
                  <a:lumMod val="50000"/>
                </a:schemeClr>
              </a:solidFill>
              <a:latin typeface="黑体" panose="02010609060101010101" pitchFamily="2" charset="-122"/>
              <a:ea typeface="黑体" panose="02010609060101010101" pitchFamily="2" charset="-122"/>
              <a:cs typeface="黑体" panose="02010609060101010101" pitchFamily="2" charset="-122"/>
            </a:endParaRPr>
          </a:p>
        </p:txBody>
      </p:sp>
      <p:sp>
        <p:nvSpPr>
          <p:cNvPr id="2" name="文本占位符 1"/>
          <p:cNvSpPr>
            <a:spLocks noGrp="1"/>
          </p:cNvSpPr>
          <p:nvPr>
            <p:ph type="body" sz="quarter" idx="4294967295"/>
          </p:nvPr>
        </p:nvSpPr>
        <p:spPr>
          <a:xfrm>
            <a:off x="1257935" y="310515"/>
            <a:ext cx="6566535" cy="725805"/>
          </a:xfrm>
        </p:spPr>
        <p:txBody>
          <a:bodyPr/>
          <a:lstStyle/>
          <a:p>
            <a:pPr algn="l">
              <a:lnSpc>
                <a:spcPct val="150000"/>
              </a:lnSpc>
            </a:pPr>
            <a:r>
              <a:rPr lang="en-US" altLang="zh-CN" sz="2400" b="1">
                <a:solidFill>
                  <a:srgbClr val="FF0000"/>
                </a:solidFill>
                <a:latin typeface="微软雅黑" panose="020b0503020204020204" charset="-122"/>
                <a:ea typeface="微软雅黑" panose="020b0503020204020204" charset="-122"/>
              </a:rPr>
              <a:t> 1  </a:t>
            </a:r>
            <a:r>
              <a:rPr lang="zh-CN" altLang="zh-CN" sz="2400" b="1">
                <a:solidFill>
                  <a:srgbClr val="FF0000"/>
                </a:solidFill>
                <a:latin typeface="微软雅黑" panose="020b0503020204020204" charset="-122"/>
                <a:ea typeface="微软雅黑" panose="020b0503020204020204" charset="-122"/>
              </a:rPr>
              <a:t>建设工程项目进度控制与进度计划系统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4294967295"/>
          </p:nvPr>
        </p:nvSpPr>
        <p:spPr>
          <a:xfrm>
            <a:off x="1022350" y="1900555"/>
            <a:ext cx="7432675" cy="4127500"/>
          </a:xfrm>
        </p:spPr>
        <p:txBody>
          <a:bodyPr/>
          <a:lstStyle/>
          <a:p>
            <a:pPr>
              <a:lnSpc>
                <a:spcPct val="150000"/>
              </a:lnSpc>
              <a:spcBef>
                <a:spcPct val="0"/>
              </a:spcBef>
              <a:spcAft>
                <a:spcPct val="0"/>
              </a:spcAft>
            </a:pPr>
            <a:r>
              <a:rPr lang="zh-CN" altLang="en-US" sz="2000">
                <a:latin typeface="黑体" panose="02010609060101010101" pitchFamily="2" charset="-122"/>
                <a:ea typeface="黑体" panose="02010609060101010101" pitchFamily="2" charset="-122"/>
                <a:cs typeface="黑体" panose="02010609060101010101" pitchFamily="2" charset="-122"/>
              </a:rPr>
              <a:t>项目参建各方进度控制的目标和时间范畴并不相同。</a:t>
            </a:r>
          </a:p>
          <a:p>
            <a:pPr>
              <a:lnSpc>
                <a:spcPct val="150000"/>
              </a:lnSpc>
              <a:spcBef>
                <a:spcPct val="0"/>
              </a:spcBef>
              <a:spcAft>
                <a:spcPct val="0"/>
              </a:spcAft>
            </a:pPr>
            <a:r>
              <a:rPr lang="zh-CN" altLang="en-US" sz="2000">
                <a:latin typeface="黑体" panose="02010609060101010101" pitchFamily="2" charset="-122"/>
                <a:ea typeface="黑体" panose="02010609060101010101" pitchFamily="2" charset="-122"/>
                <a:cs typeface="黑体" panose="02010609060101010101" pitchFamily="2" charset="-122"/>
              </a:rPr>
              <a:t>    1.业主方进度控制的任务是控制整个项目实施阶段的进度。</a:t>
            </a:r>
          </a:p>
          <a:p>
            <a:pPr>
              <a:lnSpc>
                <a:spcPct val="150000"/>
              </a:lnSpc>
              <a:spcBef>
                <a:spcPct val="0"/>
              </a:spcBef>
              <a:spcAft>
                <a:spcPct val="0"/>
              </a:spcAft>
            </a:pPr>
            <a:r>
              <a:rPr lang="zh-CN" altLang="en-US" sz="2000">
                <a:latin typeface="黑体" panose="02010609060101010101" pitchFamily="2" charset="-122"/>
                <a:ea typeface="黑体" panose="02010609060101010101" pitchFamily="2" charset="-122"/>
                <a:cs typeface="黑体" panose="02010609060101010101" pitchFamily="2" charset="-122"/>
              </a:rPr>
              <a:t>　　2.设计方进度控制的任务是控制设计工作进度。在国际上，设计进度计划主要是出图计划。</a:t>
            </a:r>
          </a:p>
          <a:p>
            <a:pPr>
              <a:lnSpc>
                <a:spcPct val="150000"/>
              </a:lnSpc>
              <a:spcBef>
                <a:spcPct val="0"/>
              </a:spcBef>
              <a:spcAft>
                <a:spcPct val="0"/>
              </a:spcAft>
            </a:pPr>
            <a:r>
              <a:rPr lang="zh-CN" altLang="en-US" sz="2000">
                <a:latin typeface="黑体" panose="02010609060101010101" pitchFamily="2" charset="-122"/>
                <a:ea typeface="黑体" panose="02010609060101010101" pitchFamily="2" charset="-122"/>
                <a:cs typeface="黑体" panose="02010609060101010101" pitchFamily="2" charset="-122"/>
              </a:rPr>
              <a:t>　　3.施工方进度控制的任务是控制施工进度。施工方应根据需要编制不同的控制性、指导性和实施性施工的进度计划，以及按不同计划周期（年度、季度、月度和旬）的施工计划等。</a:t>
            </a:r>
          </a:p>
          <a:p>
            <a:pPr>
              <a:lnSpc>
                <a:spcPct val="150000"/>
              </a:lnSpc>
              <a:spcBef>
                <a:spcPct val="0"/>
              </a:spcBef>
              <a:spcAft>
                <a:spcPct val="0"/>
              </a:spcAft>
            </a:pPr>
            <a:r>
              <a:rPr lang="zh-CN" altLang="en-US" sz="2000">
                <a:latin typeface="黑体" panose="02010609060101010101" pitchFamily="2" charset="-122"/>
                <a:ea typeface="黑体" panose="02010609060101010101" pitchFamily="2" charset="-122"/>
                <a:cs typeface="黑体" panose="02010609060101010101" pitchFamily="2" charset="-122"/>
              </a:rPr>
              <a:t>　　4.供货方进度控制的任务是控制供货进度。</a:t>
            </a:r>
          </a:p>
        </p:txBody>
      </p:sp>
      <p:sp>
        <p:nvSpPr>
          <p:cNvPr id="3" name="文本框 2"/>
          <p:cNvSpPr txBox="1"/>
          <p:nvPr/>
        </p:nvSpPr>
        <p:spPr>
          <a:xfrm>
            <a:off x="1022350" y="1298575"/>
            <a:ext cx="2940050" cy="460375"/>
          </a:xfrm>
          <a:prstGeom prst="rect">
            <a:avLst/>
          </a:prstGeom>
          <a:noFill/>
        </p:spPr>
        <p:txBody>
          <a:bodyPr wrap="none" rtlCol="0"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1.2 </a:t>
            </a:r>
            <a:r>
              <a:rPr lang="zh-CN" altLang="en-US"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进度控制的任务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4294967295"/>
          </p:nvPr>
        </p:nvSpPr>
        <p:spPr>
          <a:xfrm>
            <a:off x="695325" y="1211580"/>
            <a:ext cx="7753350" cy="4791710"/>
          </a:xfrm>
        </p:spPr>
        <p:txBody>
          <a:bodyPr/>
          <a:lstStyle/>
          <a:p>
            <a:pPr>
              <a:lnSpc>
                <a:spcPct val="125000"/>
              </a:lnSpc>
              <a:spcBef>
                <a:spcPct val="0"/>
              </a:spcBef>
              <a:spcAft>
                <a:spcPts val="1000"/>
              </a:spcAft>
            </a:pPr>
            <a:r>
              <a:rPr lang="en-US" altLang="zh-CN" sz="2000" b="0">
                <a:solidFill>
                  <a:srgbClr val="FFFF00"/>
                </a:solidFill>
                <a:latin typeface="黑体" panose="02010609060101010101" pitchFamily="2" charset="-122"/>
                <a:ea typeface="黑体" panose="02010609060101010101" pitchFamily="2" charset="-122"/>
                <a:cs typeface="黑体" panose="02010609060101010101" pitchFamily="2" charset="-122"/>
              </a:rPr>
              <a:t>  </a:t>
            </a:r>
            <a:r>
              <a:rPr lang="en-US" sz="2000" b="0">
                <a:latin typeface="黑体" panose="02010609060101010101" pitchFamily="2" charset="-122"/>
                <a:ea typeface="黑体" panose="02010609060101010101" pitchFamily="2" charset="-122"/>
                <a:cs typeface="黑体" panose="02010609060101010101" pitchFamily="2" charset="-122"/>
              </a:rPr>
              <a:t>1</a:t>
            </a:r>
            <a:r>
              <a:rPr lang="zh-CN" altLang="en-US" sz="2000" b="0">
                <a:latin typeface="黑体" panose="02010609060101010101" pitchFamily="2" charset="-122"/>
                <a:ea typeface="黑体" panose="02010609060101010101" pitchFamily="2" charset="-122"/>
                <a:cs typeface="黑体" panose="02010609060101010101" pitchFamily="2" charset="-122"/>
              </a:rPr>
              <a:t>、</a:t>
            </a:r>
            <a:r>
              <a:rPr altLang="zh-CN" sz="2000" b="0">
                <a:latin typeface="黑体" panose="02010609060101010101" pitchFamily="2" charset="-122"/>
                <a:ea typeface="黑体" panose="02010609060101010101" pitchFamily="2" charset="-122"/>
                <a:cs typeface="黑体" panose="02010609060101010101" pitchFamily="2" charset="-122"/>
              </a:rPr>
              <a:t>项目进度计划系统是项目进度控制的依据。各种进度计划编制所需要的必要资料是在项目进展过程中</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逐步形成</a:t>
            </a:r>
            <a:r>
              <a:rPr altLang="zh-CN" sz="2000" b="0">
                <a:latin typeface="黑体" panose="02010609060101010101" pitchFamily="2" charset="-122"/>
                <a:ea typeface="黑体" panose="02010609060101010101" pitchFamily="2" charset="-122"/>
                <a:cs typeface="黑体" panose="02010609060101010101" pitchFamily="2" charset="-122"/>
              </a:rPr>
              <a:t>的。</a:t>
            </a:r>
          </a:p>
          <a:p>
            <a:pPr>
              <a:lnSpc>
                <a:spcPct val="125000"/>
              </a:lnSpc>
              <a:spcBef>
                <a:spcPct val="0"/>
              </a:spcBef>
              <a:spcAft>
                <a:spcPts val="1000"/>
              </a:spcAft>
            </a:pPr>
            <a:r>
              <a:rPr lang="en-US" sz="2000" b="0">
                <a:latin typeface="黑体" panose="02010609060101010101" pitchFamily="2" charset="-122"/>
                <a:ea typeface="黑体" panose="02010609060101010101" pitchFamily="2" charset="-122"/>
                <a:cs typeface="黑体" panose="02010609060101010101" pitchFamily="2" charset="-122"/>
              </a:rPr>
              <a:t>  2</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不同类型的建设工程项目进度计划系统</a:t>
            </a:r>
            <a:endParaRPr altLang="zh-CN" sz="2000" b="0">
              <a:solidFill>
                <a:srgbClr val="FFFF00"/>
              </a:solidFill>
              <a:latin typeface="黑体" panose="02010609060101010101" pitchFamily="2" charset="-122"/>
              <a:ea typeface="黑体" panose="02010609060101010101" pitchFamily="2" charset="-122"/>
              <a:cs typeface="黑体" panose="02010609060101010101" pitchFamily="2" charset="-122"/>
            </a:endParaRPr>
          </a:p>
          <a:p>
            <a:pPr>
              <a:lnSpc>
                <a:spcPct val="125000"/>
              </a:lnSpc>
              <a:spcBef>
                <a:spcPct val="0"/>
              </a:spcBef>
              <a:spcAft>
                <a:spcPts val="1000"/>
              </a:spcAft>
            </a:pPr>
            <a:r>
              <a:rPr altLang="zh-CN" sz="2000" b="0">
                <a:latin typeface="黑体" panose="02010609060101010101" pitchFamily="2" charset="-122"/>
                <a:ea typeface="黑体" panose="02010609060101010101" pitchFamily="2" charset="-122"/>
                <a:cs typeface="黑体" panose="02010609060101010101" pitchFamily="2" charset="-122"/>
              </a:rPr>
              <a:t>　</a:t>
            </a:r>
            <a:r>
              <a:rPr lang="zh-CN" sz="1800" b="0">
                <a:latin typeface="黑体" panose="02010609060101010101" pitchFamily="2" charset="-122"/>
                <a:ea typeface="黑体" panose="02010609060101010101" pitchFamily="2" charset="-122"/>
                <a:cs typeface="黑体" panose="02010609060101010101" pitchFamily="2" charset="-122"/>
              </a:rPr>
              <a:t>（</a:t>
            </a:r>
            <a:r>
              <a:rPr altLang="zh-CN" sz="1800" b="0">
                <a:latin typeface="黑体" panose="02010609060101010101" pitchFamily="2" charset="-122"/>
                <a:ea typeface="黑体" panose="02010609060101010101" pitchFamily="2" charset="-122"/>
                <a:cs typeface="黑体" panose="02010609060101010101" pitchFamily="2" charset="-122"/>
              </a:rPr>
              <a:t>1</a:t>
            </a:r>
            <a:r>
              <a:rPr lang="zh-CN" sz="1800" b="0">
                <a:latin typeface="黑体" panose="02010609060101010101" pitchFamily="2" charset="-122"/>
                <a:ea typeface="黑体" panose="02010609060101010101" pitchFamily="2" charset="-122"/>
                <a:cs typeface="黑体" panose="02010609060101010101" pitchFamily="2" charset="-122"/>
              </a:rPr>
              <a:t>）</a:t>
            </a:r>
            <a:r>
              <a:rPr altLang="zh-CN" sz="1800">
                <a:latin typeface="黑体" panose="02010609060101010101" pitchFamily="2" charset="-122"/>
                <a:ea typeface="黑体" panose="02010609060101010101" pitchFamily="2" charset="-122"/>
                <a:cs typeface="黑体" panose="02010609060101010101" pitchFamily="2" charset="-122"/>
                <a:sym typeface="+mn-ea"/>
              </a:rPr>
              <a:t>由</a:t>
            </a:r>
            <a:r>
              <a:rPr lang="zh-CN" altLang="en-US" sz="1800" b="0">
                <a:solidFill>
                  <a:schemeClr val="folHlink"/>
                </a:solidFill>
                <a:latin typeface="黑体" panose="02010609060101010101" pitchFamily="2" charset="-122"/>
                <a:ea typeface="黑体" panose="02010609060101010101" pitchFamily="2" charset="-122"/>
                <a:cs typeface="黑体" panose="02010609060101010101" pitchFamily="2" charset="-122"/>
              </a:rPr>
              <a:t>不同计划深度</a:t>
            </a:r>
            <a:r>
              <a:rPr altLang="zh-CN" sz="1800" b="0">
                <a:latin typeface="黑体" panose="02010609060101010101" pitchFamily="2" charset="-122"/>
                <a:ea typeface="黑体" panose="02010609060101010101" pitchFamily="2" charset="-122"/>
                <a:cs typeface="黑体" panose="02010609060101010101" pitchFamily="2" charset="-122"/>
              </a:rPr>
              <a:t>的进度计划组成的计划系统：总进度规划（计划）、项目子系统进度规划（计划）、项目子系统中的单项工程进度计划。</a:t>
            </a:r>
          </a:p>
          <a:p>
            <a:pPr>
              <a:lnSpc>
                <a:spcPct val="125000"/>
              </a:lnSpc>
              <a:spcBef>
                <a:spcPct val="0"/>
              </a:spcBef>
              <a:spcAft>
                <a:spcPts val="1000"/>
              </a:spcAft>
            </a:pPr>
            <a:r>
              <a:rPr altLang="zh-CN" sz="1800" b="0">
                <a:latin typeface="黑体" panose="02010609060101010101" pitchFamily="2" charset="-122"/>
                <a:ea typeface="黑体" panose="02010609060101010101" pitchFamily="2" charset="-122"/>
                <a:cs typeface="黑体" panose="02010609060101010101" pitchFamily="2" charset="-122"/>
              </a:rPr>
              <a:t>　</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lang="en-US" sz="1800">
                <a:latin typeface="黑体" panose="02010609060101010101" pitchFamily="2" charset="-122"/>
                <a:ea typeface="黑体" panose="02010609060101010101" pitchFamily="2" charset="-122"/>
                <a:cs typeface="黑体" panose="02010609060101010101" pitchFamily="2" charset="-122"/>
                <a:sym typeface="+mn-ea"/>
              </a:rPr>
              <a:t>2</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altLang="zh-CN" sz="1800" b="0">
                <a:latin typeface="黑体" panose="02010609060101010101" pitchFamily="2" charset="-122"/>
                <a:ea typeface="黑体" panose="02010609060101010101" pitchFamily="2" charset="-122"/>
                <a:cs typeface="黑体" panose="02010609060101010101" pitchFamily="2" charset="-122"/>
              </a:rPr>
              <a:t>由</a:t>
            </a:r>
            <a:r>
              <a:rPr lang="zh-CN" altLang="en-US" sz="1800" b="0">
                <a:solidFill>
                  <a:schemeClr val="folHlink"/>
                </a:solidFill>
                <a:latin typeface="黑体" panose="02010609060101010101" pitchFamily="2" charset="-122"/>
                <a:ea typeface="黑体" panose="02010609060101010101" pitchFamily="2" charset="-122"/>
                <a:cs typeface="黑体" panose="02010609060101010101" pitchFamily="2" charset="-122"/>
              </a:rPr>
              <a:t>不同计划功能</a:t>
            </a:r>
            <a:r>
              <a:rPr altLang="zh-CN" sz="1800" b="0">
                <a:latin typeface="黑体" panose="02010609060101010101" pitchFamily="2" charset="-122"/>
                <a:ea typeface="黑体" panose="02010609060101010101" pitchFamily="2" charset="-122"/>
                <a:cs typeface="黑体" panose="02010609060101010101" pitchFamily="2" charset="-122"/>
              </a:rPr>
              <a:t>的进度计划组成的计划系统：控制性、指导性进度规划（计划）和实施性（操作性）进度计划。</a:t>
            </a:r>
          </a:p>
          <a:p>
            <a:pPr>
              <a:lnSpc>
                <a:spcPct val="125000"/>
              </a:lnSpc>
              <a:spcBef>
                <a:spcPct val="0"/>
              </a:spcBef>
              <a:spcAft>
                <a:spcPts val="1000"/>
              </a:spcAft>
            </a:pPr>
            <a:r>
              <a:rPr altLang="zh-CN" sz="1800" b="0">
                <a:latin typeface="黑体" panose="02010609060101010101" pitchFamily="2" charset="-122"/>
                <a:ea typeface="黑体" panose="02010609060101010101" pitchFamily="2" charset="-122"/>
                <a:cs typeface="黑体" panose="02010609060101010101" pitchFamily="2" charset="-122"/>
              </a:rPr>
              <a:t>　</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lang="en-US" sz="1800">
                <a:latin typeface="黑体" panose="02010609060101010101" pitchFamily="2" charset="-122"/>
                <a:ea typeface="黑体" panose="02010609060101010101" pitchFamily="2" charset="-122"/>
                <a:cs typeface="黑体" panose="02010609060101010101" pitchFamily="2" charset="-122"/>
                <a:sym typeface="+mn-ea"/>
              </a:rPr>
              <a:t>3</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altLang="zh-CN" sz="1800" b="0">
                <a:latin typeface="黑体" panose="02010609060101010101" pitchFamily="2" charset="-122"/>
                <a:ea typeface="黑体" panose="02010609060101010101" pitchFamily="2" charset="-122"/>
                <a:cs typeface="黑体" panose="02010609060101010101" pitchFamily="2" charset="-122"/>
              </a:rPr>
              <a:t>由</a:t>
            </a:r>
            <a:r>
              <a:rPr lang="zh-CN" altLang="en-US" sz="1800" b="0">
                <a:solidFill>
                  <a:schemeClr val="folHlink"/>
                </a:solidFill>
                <a:latin typeface="黑体" panose="02010609060101010101" pitchFamily="2" charset="-122"/>
                <a:ea typeface="黑体" panose="02010609060101010101" pitchFamily="2" charset="-122"/>
                <a:cs typeface="黑体" panose="02010609060101010101" pitchFamily="2" charset="-122"/>
              </a:rPr>
              <a:t>不同项目参与方</a:t>
            </a:r>
            <a:r>
              <a:rPr altLang="zh-CN" sz="1800" b="0">
                <a:latin typeface="黑体" panose="02010609060101010101" pitchFamily="2" charset="-122"/>
                <a:ea typeface="黑体" panose="02010609060101010101" pitchFamily="2" charset="-122"/>
                <a:cs typeface="黑体" panose="02010609060101010101" pitchFamily="2" charset="-122"/>
              </a:rPr>
              <a:t>的进度计划组成的计划系统：业主方、设计方、施工和设备安装方、采购和供货方进度计划。</a:t>
            </a:r>
          </a:p>
          <a:p>
            <a:pPr>
              <a:lnSpc>
                <a:spcPct val="125000"/>
              </a:lnSpc>
              <a:spcBef>
                <a:spcPct val="0"/>
              </a:spcBef>
              <a:spcAft>
                <a:spcPts val="1000"/>
              </a:spcAft>
            </a:pPr>
            <a:r>
              <a:rPr altLang="zh-CN" sz="1800" b="0">
                <a:latin typeface="黑体" panose="02010609060101010101" pitchFamily="2" charset="-122"/>
                <a:ea typeface="黑体" panose="02010609060101010101" pitchFamily="2" charset="-122"/>
                <a:cs typeface="黑体" panose="02010609060101010101" pitchFamily="2" charset="-122"/>
              </a:rPr>
              <a:t>　</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lang="en-US" sz="1800">
                <a:latin typeface="黑体" panose="02010609060101010101" pitchFamily="2" charset="-122"/>
                <a:ea typeface="黑体" panose="02010609060101010101" pitchFamily="2" charset="-122"/>
                <a:cs typeface="黑体" panose="02010609060101010101" pitchFamily="2" charset="-122"/>
                <a:sym typeface="+mn-ea"/>
              </a:rPr>
              <a:t>4</a:t>
            </a:r>
            <a:r>
              <a:rPr lang="zh-CN" sz="1800">
                <a:latin typeface="黑体" panose="02010609060101010101" pitchFamily="2" charset="-122"/>
                <a:ea typeface="黑体" panose="02010609060101010101" pitchFamily="2" charset="-122"/>
                <a:cs typeface="黑体" panose="02010609060101010101" pitchFamily="2" charset="-122"/>
                <a:sym typeface="+mn-ea"/>
              </a:rPr>
              <a:t>）</a:t>
            </a:r>
            <a:r>
              <a:rPr altLang="zh-CN" sz="1800" b="0">
                <a:latin typeface="黑体" panose="02010609060101010101" pitchFamily="2" charset="-122"/>
                <a:ea typeface="黑体" panose="02010609060101010101" pitchFamily="2" charset="-122"/>
                <a:cs typeface="黑体" panose="02010609060101010101" pitchFamily="2" charset="-122"/>
              </a:rPr>
              <a:t>由</a:t>
            </a:r>
            <a:r>
              <a:rPr lang="zh-CN" altLang="en-US" sz="1800" b="0">
                <a:solidFill>
                  <a:schemeClr val="folHlink"/>
                </a:solidFill>
                <a:latin typeface="黑体" panose="02010609060101010101" pitchFamily="2" charset="-122"/>
                <a:ea typeface="黑体" panose="02010609060101010101" pitchFamily="2" charset="-122"/>
                <a:cs typeface="黑体" panose="02010609060101010101" pitchFamily="2" charset="-122"/>
              </a:rPr>
              <a:t>不同计划周期</a:t>
            </a:r>
            <a:r>
              <a:rPr altLang="zh-CN" sz="1800" b="0">
                <a:latin typeface="黑体" panose="02010609060101010101" pitchFamily="2" charset="-122"/>
                <a:ea typeface="黑体" panose="02010609060101010101" pitchFamily="2" charset="-122"/>
                <a:cs typeface="黑体" panose="02010609060101010101" pitchFamily="2" charset="-122"/>
              </a:rPr>
              <a:t>的进度计划组成的计划系统：5年建设进度计划和年度、季度、月度、旬计划。</a:t>
            </a:r>
            <a:endParaRPr altLang="zh-CN" sz="2000" b="0">
              <a:latin typeface="黑体" panose="02010609060101010101" pitchFamily="2" charset="-122"/>
              <a:ea typeface="黑体" panose="02010609060101010101" pitchFamily="2" charset="-122"/>
              <a:cs typeface="黑体" panose="02010609060101010101" pitchFamily="2" charset="-122"/>
            </a:endParaRPr>
          </a:p>
          <a:p>
            <a:pPr>
              <a:lnSpc>
                <a:spcPct val="125000"/>
              </a:lnSpc>
              <a:spcBef>
                <a:spcPct val="0"/>
              </a:spcBef>
              <a:spcAft>
                <a:spcPts val="1000"/>
              </a:spcAft>
            </a:pPr>
            <a:r>
              <a:rPr lang="en-US" sz="2000" b="0">
                <a:latin typeface="黑体" panose="02010609060101010101" pitchFamily="2" charset="-122"/>
                <a:ea typeface="黑体" panose="02010609060101010101" pitchFamily="2" charset="-122"/>
                <a:cs typeface="黑体" panose="02010609060101010101" pitchFamily="2" charset="-122"/>
              </a:rPr>
              <a:t>  3</a:t>
            </a:r>
            <a:r>
              <a:rPr lang="zh-CN" altLang="en-US" sz="2000" b="0">
                <a:latin typeface="黑体" panose="02010609060101010101" pitchFamily="2" charset="-122"/>
                <a:ea typeface="黑体" panose="02010609060101010101" pitchFamily="2" charset="-122"/>
                <a:cs typeface="黑体" panose="02010609060101010101" pitchFamily="2" charset="-122"/>
              </a:rPr>
              <a:t>、</a:t>
            </a:r>
            <a:r>
              <a:rPr altLang="zh-CN" sz="2000" b="0">
                <a:latin typeface="黑体" panose="02010609060101010101" pitchFamily="2" charset="-122"/>
                <a:ea typeface="黑体" panose="02010609060101010101" pitchFamily="2" charset="-122"/>
                <a:cs typeface="黑体" panose="02010609060101010101" pitchFamily="2" charset="-122"/>
              </a:rPr>
              <a:t>在各进度计划编制和调整时必须注意其相互间的联系和协调</a:t>
            </a:r>
            <a:r>
              <a:rPr lang="zh-CN" sz="2000" b="0">
                <a:latin typeface="黑体" panose="02010609060101010101" pitchFamily="2" charset="-122"/>
                <a:ea typeface="黑体" panose="02010609060101010101" pitchFamily="2" charset="-122"/>
                <a:cs typeface="黑体" panose="02010609060101010101" pitchFamily="2" charset="-122"/>
              </a:rPr>
              <a:t>。</a:t>
            </a:r>
          </a:p>
        </p:txBody>
      </p:sp>
      <p:sp>
        <p:nvSpPr>
          <p:cNvPr id="3" name="文本框 2"/>
          <p:cNvSpPr txBox="1"/>
          <p:nvPr/>
        </p:nvSpPr>
        <p:spPr>
          <a:xfrm>
            <a:off x="1358265" y="390525"/>
            <a:ext cx="4470400" cy="553085"/>
          </a:xfrm>
          <a:prstGeom prst="rect">
            <a:avLst/>
          </a:prstGeom>
          <a:noFill/>
        </p:spPr>
        <p:txBody>
          <a:bodyPr wrap="none" rtlCol="0"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25000"/>
              </a:lnSpc>
              <a:spcBef>
                <a:spcPts val="800"/>
              </a:spcBef>
              <a:spcAft>
                <a:spcPct val="0"/>
              </a:spcAft>
            </a:pPr>
            <a:r>
              <a:rPr lang="en-US" altLang="zh-CN"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1.3 </a:t>
            </a:r>
            <a:r>
              <a:rPr lang="zh-CN" altLang="en-US"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建设工程项目进度计划系统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4294967295"/>
          </p:nvPr>
        </p:nvSpPr>
        <p:spPr>
          <a:xfrm>
            <a:off x="1057910" y="2115820"/>
            <a:ext cx="6660515" cy="3498215"/>
          </a:xfrm>
        </p:spPr>
        <p:txBody>
          <a:bodyPr/>
          <a:lstStyle/>
          <a:p>
            <a:pPr>
              <a:lnSpc>
                <a:spcPct val="135000"/>
              </a:lnSpc>
              <a:spcBef>
                <a:spcPts val="20"/>
              </a:spcBef>
              <a:spcAft>
                <a:spcPts val="1000"/>
              </a:spcAft>
            </a:pPr>
            <a:r>
              <a:rPr lang="en-US" altLang="zh-CN" sz="2000" b="0">
                <a:latin typeface="黑体" panose="02010609060101010101" pitchFamily="2" charset="-122"/>
                <a:ea typeface="黑体" panose="02010609060101010101" pitchFamily="2" charset="-122"/>
                <a:cs typeface="黑体" panose="02010609060101010101" pitchFamily="2" charset="-122"/>
              </a:rPr>
              <a:t>  1</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b="0">
                <a:latin typeface="黑体" panose="02010609060101010101" pitchFamily="2" charset="-122"/>
                <a:ea typeface="黑体" panose="02010609060101010101" pitchFamily="2" charset="-122"/>
                <a:cs typeface="黑体" panose="02010609060101010101" pitchFamily="2" charset="-122"/>
              </a:rPr>
              <a:t>建设工程项目的总进度目标指整个项目的进度目标，它是在项目决策阶段项目定义时确定的。</a:t>
            </a:r>
          </a:p>
          <a:p>
            <a:pPr>
              <a:lnSpc>
                <a:spcPct val="135000"/>
              </a:lnSpc>
              <a:spcBef>
                <a:spcPts val="20"/>
              </a:spcBef>
              <a:spcAft>
                <a:spcPts val="1000"/>
              </a:spcAft>
            </a:pPr>
            <a:r>
              <a:rPr lang="en-US" altLang="zh-CN" sz="2000" b="0">
                <a:latin typeface="黑体" panose="02010609060101010101" pitchFamily="2" charset="-122"/>
                <a:ea typeface="黑体" panose="02010609060101010101" pitchFamily="2" charset="-122"/>
                <a:cs typeface="黑体" panose="02010609060101010101" pitchFamily="2" charset="-122"/>
              </a:rPr>
              <a:t>  2</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b="0">
                <a:latin typeface="黑体" panose="02010609060101010101" pitchFamily="2" charset="-122"/>
                <a:ea typeface="黑体" panose="02010609060101010101" pitchFamily="2" charset="-122"/>
                <a:cs typeface="黑体" panose="02010609060101010101" pitchFamily="2" charset="-122"/>
              </a:rPr>
              <a:t>建设工程项目总进度目标的控制是业主方项目管理的任务。</a:t>
            </a:r>
          </a:p>
          <a:p>
            <a:pPr>
              <a:lnSpc>
                <a:spcPct val="135000"/>
              </a:lnSpc>
              <a:spcBef>
                <a:spcPts val="20"/>
              </a:spcBef>
              <a:spcAft>
                <a:spcPts val="1000"/>
              </a:spcAft>
            </a:pPr>
            <a:r>
              <a:rPr lang="en-US" altLang="zh-CN" sz="2000" b="0">
                <a:latin typeface="黑体" panose="02010609060101010101" pitchFamily="2" charset="-122"/>
                <a:ea typeface="黑体" panose="02010609060101010101" pitchFamily="2" charset="-122"/>
                <a:cs typeface="黑体" panose="02010609060101010101" pitchFamily="2" charset="-122"/>
              </a:rPr>
              <a:t>  3</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zh-CN" sz="2000" b="0">
                <a:latin typeface="黑体" panose="02010609060101010101" pitchFamily="2" charset="-122"/>
                <a:ea typeface="黑体" panose="02010609060101010101" pitchFamily="2" charset="-122"/>
                <a:cs typeface="黑体" panose="02010609060101010101" pitchFamily="2" charset="-122"/>
              </a:rPr>
              <a:t>在进行建设工程项目总进度目标控制前，首先应分析和论证目标实现的可能性。</a:t>
            </a:r>
            <a:endParaRPr lang="zh-CN" altLang="en-US" sz="1740" b="0">
              <a:latin typeface="黑体" panose="02010609060101010101" pitchFamily="2" charset="-122"/>
              <a:ea typeface="黑体" panose="02010609060101010101" pitchFamily="2" charset="-122"/>
              <a:cs typeface="黑体" panose="02010609060101010101" pitchFamily="2" charset="-122"/>
            </a:endParaRPr>
          </a:p>
        </p:txBody>
      </p:sp>
      <p:sp>
        <p:nvSpPr>
          <p:cNvPr id="3" name="文本框 2"/>
          <p:cNvSpPr txBox="1"/>
          <p:nvPr/>
        </p:nvSpPr>
        <p:spPr>
          <a:xfrm>
            <a:off x="1057910" y="1375410"/>
            <a:ext cx="5082540" cy="460375"/>
          </a:xfrm>
          <a:prstGeom prst="rect">
            <a:avLst/>
          </a:prstGeom>
          <a:noFill/>
        </p:spPr>
        <p:txBody>
          <a:bodyPr wrap="none" rtlCol="0"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1.4 </a:t>
            </a:r>
            <a:r>
              <a:rPr lang="zh-CN" altLang="en-US" b="1">
                <a:solidFill>
                  <a:schemeClr val="folHlink"/>
                </a:solidFill>
                <a:latin typeface="黑体" panose="02010609060101010101" pitchFamily="2" charset="-122"/>
                <a:ea typeface="黑体" panose="02010609060101010101" pitchFamily="2" charset="-122"/>
                <a:cs typeface="黑体" panose="02010609060101010101" pitchFamily="2" charset="-122"/>
                <a:sym typeface="+mn-ea"/>
              </a:rPr>
              <a:t>建设工程项目总进度目标的论证</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79554" name="文本占位符 1"/>
          <p:cNvSpPr>
            <a:spLocks noGrp="1" noChangeArrowheads="1"/>
          </p:cNvSpPr>
          <p:nvPr>
            <p:ph sz="quarter" idx="4294967295"/>
          </p:nvPr>
        </p:nvSpPr>
        <p:spPr>
          <a:xfrm>
            <a:off x="989965" y="1200150"/>
            <a:ext cx="7164070" cy="4457700"/>
          </a:xfrm>
        </p:spPr>
        <p:txBody>
          <a:bodyPr/>
          <a:lstStyle/>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4</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en-US" altLang="zh-CN" sz="2000" b="0">
                <a:latin typeface="黑体" panose="02010609060101010101" pitchFamily="2" charset="-122"/>
                <a:ea typeface="黑体" panose="02010609060101010101" pitchFamily="2" charset="-122"/>
                <a:cs typeface="黑体" panose="02010609060101010101" pitchFamily="2" charset="-122"/>
              </a:rPr>
              <a:t> </a:t>
            </a:r>
            <a:r>
              <a:rPr lang="zh-CN" altLang="zh-CN" sz="2000" b="0">
                <a:latin typeface="黑体" panose="02010609060101010101" pitchFamily="2" charset="-122"/>
                <a:ea typeface="黑体" panose="02010609060101010101" pitchFamily="2" charset="-122"/>
                <a:cs typeface="黑体" panose="02010609060101010101" pitchFamily="2" charset="-122"/>
              </a:rPr>
              <a:t>在项目的实施阶段，项目总进度应包括：</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(1)</a:t>
            </a:r>
            <a:r>
              <a:rPr lang="zh-CN" altLang="zh-CN" sz="2000" b="0">
                <a:latin typeface="黑体" panose="02010609060101010101" pitchFamily="2" charset="-122"/>
                <a:ea typeface="黑体" panose="02010609060101010101" pitchFamily="2" charset="-122"/>
                <a:cs typeface="黑体" panose="02010609060101010101" pitchFamily="2" charset="-122"/>
              </a:rPr>
              <a:t>设计前准备阶段的工作进度；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(2)</a:t>
            </a:r>
            <a:r>
              <a:rPr lang="zh-CN" altLang="zh-CN" sz="2000" b="0">
                <a:latin typeface="黑体" panose="02010609060101010101" pitchFamily="2" charset="-122"/>
                <a:ea typeface="黑体" panose="02010609060101010101" pitchFamily="2" charset="-122"/>
                <a:cs typeface="黑体" panose="02010609060101010101" pitchFamily="2" charset="-122"/>
              </a:rPr>
              <a:t>设计工作进度；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(3)</a:t>
            </a:r>
            <a:r>
              <a:rPr lang="zh-CN" altLang="zh-CN" sz="2000" b="0">
                <a:latin typeface="黑体" panose="02010609060101010101" pitchFamily="2" charset="-122"/>
                <a:ea typeface="黑体" panose="02010609060101010101" pitchFamily="2" charset="-122"/>
                <a:cs typeface="黑体" panose="02010609060101010101" pitchFamily="2" charset="-122"/>
              </a:rPr>
              <a:t>招标工作进度；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(4)</a:t>
            </a:r>
            <a:r>
              <a:rPr lang="zh-CN" altLang="zh-CN" sz="2000" b="0">
                <a:latin typeface="黑体" panose="02010609060101010101" pitchFamily="2" charset="-122"/>
                <a:ea typeface="黑体" panose="02010609060101010101" pitchFamily="2" charset="-122"/>
                <a:cs typeface="黑体" panose="02010609060101010101" pitchFamily="2" charset="-122"/>
              </a:rPr>
              <a:t>施工前准备工作进度；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(5)</a:t>
            </a:r>
            <a:r>
              <a:rPr lang="zh-CN" altLang="zh-CN" sz="2000" b="0">
                <a:latin typeface="黑体" panose="02010609060101010101" pitchFamily="2" charset="-122"/>
                <a:ea typeface="黑体" panose="02010609060101010101" pitchFamily="2" charset="-122"/>
                <a:cs typeface="黑体" panose="02010609060101010101" pitchFamily="2" charset="-122"/>
              </a:rPr>
              <a:t>工程施工和设备安装进度；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(6)</a:t>
            </a:r>
            <a:r>
              <a:rPr lang="zh-CN" altLang="zh-CN" sz="2000" b="0">
                <a:latin typeface="黑体" panose="02010609060101010101" pitchFamily="2" charset="-122"/>
                <a:ea typeface="黑体" panose="02010609060101010101" pitchFamily="2" charset="-122"/>
                <a:cs typeface="黑体" panose="02010609060101010101" pitchFamily="2" charset="-122"/>
              </a:rPr>
              <a:t>工程物资采购工作进度；</a:t>
            </a:r>
          </a:p>
          <a:p>
            <a:pPr>
              <a:lnSpc>
                <a:spcPct val="150000"/>
              </a:lnSpc>
              <a:spcBef>
                <a:spcPct val="0"/>
              </a:spcBef>
              <a:spcAft>
                <a:spcPct val="0"/>
              </a:spcAft>
              <a:buNone/>
            </a:pPr>
            <a:r>
              <a:rPr lang="en-US" altLang="zh-CN" sz="2000" b="0">
                <a:latin typeface="黑体" panose="02010609060101010101" pitchFamily="2" charset="-122"/>
                <a:ea typeface="黑体" panose="02010609060101010101" pitchFamily="2" charset="-122"/>
                <a:cs typeface="黑体" panose="02010609060101010101" pitchFamily="2" charset="-122"/>
              </a:rPr>
              <a:t>    (7)</a:t>
            </a:r>
            <a:r>
              <a:rPr lang="zh-CN" altLang="zh-CN" sz="2000" b="0">
                <a:latin typeface="黑体" panose="02010609060101010101" pitchFamily="2" charset="-122"/>
                <a:ea typeface="黑体" panose="02010609060101010101" pitchFamily="2" charset="-122"/>
                <a:cs typeface="黑体" panose="02010609060101010101" pitchFamily="2" charset="-122"/>
              </a:rPr>
              <a:t>项目动用前的准备工作进度等。</a:t>
            </a:r>
          </a:p>
          <a:p>
            <a:pPr>
              <a:lnSpc>
                <a:spcPct val="150000"/>
              </a:lnSpc>
              <a:spcBef>
                <a:spcPct val="0"/>
              </a:spcBef>
              <a:spcAft>
                <a:spcPct val="0"/>
              </a:spcAft>
              <a:buNone/>
            </a:pPr>
            <a:r>
              <a:rPr lang="en-US" altLang="zh-CN" sz="2000" b="0">
                <a:solidFill>
                  <a:srgbClr val="25EDFF"/>
                </a:solidFill>
                <a:latin typeface="黑体" panose="02010609060101010101" pitchFamily="2" charset="-122"/>
                <a:ea typeface="黑体" panose="02010609060101010101" pitchFamily="2" charset="-122"/>
                <a:cs typeface="黑体" panose="02010609060101010101" pitchFamily="2" charset="-122"/>
              </a:rPr>
              <a:t>    </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建设工程项目总进度目标论证应分析和论证上述各项工作的进度，以及上述各项工作进展的相互关系。</a:t>
            </a:r>
            <a:endParaRPr lang="zh-CN" altLang="zh-CN" sz="2000" b="0">
              <a:solidFill>
                <a:srgbClr val="FFFF00"/>
              </a:solidFill>
              <a:latin typeface="黑体" panose="02010609060101010101" pitchFamily="2" charset="-122"/>
              <a:ea typeface="黑体" panose="02010609060101010101" pitchFamily="2" charset="-122"/>
              <a:cs typeface="黑体" panose="02010609060101010101" pitchFamily="2" charset="-122"/>
            </a:endParaRPr>
          </a:p>
          <a:p>
            <a:pPr marL="0" indent="0" hangingPunct="1">
              <a:lnSpc>
                <a:spcPts val="3000"/>
              </a:lnSpc>
              <a:buNone/>
            </a:pPr>
            <a:endParaRPr lang="zh-CN" altLang="zh-CN" sz="2000" b="0">
              <a:solidFill>
                <a:srgbClr val="FFFF00"/>
              </a:solidFill>
              <a:latin typeface="黑体" panose="02010609060101010101" pitchFamily="2" charset="-122"/>
              <a:ea typeface="黑体" panose="02010609060101010101" pitchFamily="2" charset="-122"/>
              <a:cs typeface="黑体" panose="0201060906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4294967295"/>
          </p:nvPr>
        </p:nvSpPr>
        <p:spPr>
          <a:xfrm>
            <a:off x="914400" y="1443355"/>
            <a:ext cx="6618605" cy="4127500"/>
          </a:xfrm>
        </p:spPr>
        <p:txBody>
          <a:bodyPr/>
          <a:lstStyle/>
          <a:p>
            <a:pPr>
              <a:lnSpc>
                <a:spcPct val="150000"/>
              </a:lnSpc>
              <a:spcBef>
                <a:spcPts val="20"/>
              </a:spcBef>
              <a:spcAft>
                <a:spcPct val="0"/>
              </a:spcAft>
            </a:pPr>
            <a:r>
              <a:rPr lang="en-US" altLang="zh-CN" sz="2000" b="0">
                <a:latin typeface="黑体" panose="02010609060101010101" pitchFamily="2" charset="-122"/>
                <a:ea typeface="黑体" panose="02010609060101010101" pitchFamily="2" charset="-122"/>
                <a:cs typeface="黑体" panose="02010609060101010101" pitchFamily="2" charset="-122"/>
              </a:rPr>
              <a:t>     5</a:t>
            </a:r>
            <a:r>
              <a:rPr lang="zh-CN" altLang="en-US" sz="2000" b="0">
                <a:latin typeface="黑体" panose="02010609060101010101" pitchFamily="2" charset="-122"/>
                <a:ea typeface="黑体" panose="02010609060101010101" pitchFamily="2" charset="-122"/>
                <a:cs typeface="黑体" panose="02010609060101010101" pitchFamily="2" charset="-122"/>
              </a:rPr>
              <a:t>、</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大型</a:t>
            </a:r>
            <a:r>
              <a:rPr lang="zh-CN" altLang="zh-CN" sz="2000" b="0">
                <a:latin typeface="黑体" panose="02010609060101010101" pitchFamily="2" charset="-122"/>
                <a:ea typeface="黑体" panose="02010609060101010101" pitchFamily="2" charset="-122"/>
                <a:cs typeface="黑体" panose="02010609060101010101" pitchFamily="2" charset="-122"/>
              </a:rPr>
              <a:t>建设工程项目总进度目标论证的</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核心</a:t>
            </a:r>
            <a:r>
              <a:rPr lang="zh-CN" altLang="zh-CN" sz="2000" b="0">
                <a:latin typeface="黑体" panose="02010609060101010101" pitchFamily="2" charset="-122"/>
                <a:ea typeface="黑体" panose="02010609060101010101" pitchFamily="2" charset="-122"/>
                <a:cs typeface="黑体" panose="02010609060101010101" pitchFamily="2" charset="-122"/>
              </a:rPr>
              <a:t>工作是通过编制</a:t>
            </a:r>
            <a:r>
              <a:rPr lang="zh-CN" altLang="en-US" sz="2000" b="0">
                <a:solidFill>
                  <a:schemeClr val="folHlink"/>
                </a:solidFill>
                <a:latin typeface="黑体" panose="02010609060101010101" pitchFamily="2" charset="-122"/>
                <a:ea typeface="黑体" panose="02010609060101010101" pitchFamily="2" charset="-122"/>
                <a:cs typeface="黑体" panose="02010609060101010101" pitchFamily="2" charset="-122"/>
              </a:rPr>
              <a:t>总进度纲要</a:t>
            </a:r>
            <a:r>
              <a:rPr lang="zh-CN" altLang="zh-CN" sz="2000" b="0">
                <a:latin typeface="黑体" panose="02010609060101010101" pitchFamily="2" charset="-122"/>
                <a:ea typeface="黑体" panose="02010609060101010101" pitchFamily="2" charset="-122"/>
                <a:cs typeface="黑体" panose="02010609060101010101" pitchFamily="2" charset="-122"/>
              </a:rPr>
              <a:t>论证总进度目标实现的可能性。</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总进度纲要的主要内容：</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（1）项目实施的总体部署；</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（2）总进度规划；</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（3）各子系统进度规划；</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（4）确定里程碑事件的计划进度目标；</a:t>
            </a:r>
          </a:p>
          <a:p>
            <a:pPr>
              <a:lnSpc>
                <a:spcPct val="150000"/>
              </a:lnSpc>
              <a:spcBef>
                <a:spcPts val="20"/>
              </a:spcBef>
              <a:spcAft>
                <a:spcPct val="0"/>
              </a:spcAft>
            </a:pPr>
            <a:r>
              <a:rPr lang="zh-CN" altLang="zh-CN" sz="2000" b="0">
                <a:latin typeface="黑体" panose="02010609060101010101" pitchFamily="2" charset="-122"/>
                <a:ea typeface="黑体" panose="02010609060101010101" pitchFamily="2" charset="-122"/>
                <a:cs typeface="黑体" panose="02010609060101010101" pitchFamily="2" charset="-122"/>
              </a:rPr>
              <a:t>　　（5）总进度目标实现的条件和应采取的措施等。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10242" name="图片 11266" descr="321"/>
          <p:cNvPicPr>
            <a:picLocks noChangeAspect="1"/>
          </p:cNvPicPr>
          <p:nvPr/>
        </p:nvPicPr>
        <p:blipFill>
          <a:blip r:embed="rId2"/>
          <a:srcRect l="3076" r="6900" b="5620"/>
          <a:stretch>
            <a:fillRect/>
          </a:stretch>
        </p:blipFill>
        <p:spPr>
          <a:xfrm>
            <a:off x="1605280" y="1279843"/>
            <a:ext cx="5213350" cy="2305050"/>
          </a:xfrm>
          <a:prstGeom prst="rect">
            <a:avLst/>
          </a:prstGeom>
          <a:noFill/>
          <a:ln w="9525">
            <a:noFill/>
          </a:ln>
        </p:spPr>
      </p:pic>
      <p:pic>
        <p:nvPicPr>
          <p:cNvPr id="21506" name="图片 18434" descr="25a"/>
          <p:cNvPicPr>
            <a:picLocks noChangeAspect="1"/>
          </p:cNvPicPr>
          <p:nvPr/>
        </p:nvPicPr>
        <p:blipFill>
          <a:blip r:embed="rId3"/>
          <a:srcRect l="908" t="558" r="10259" b="64021"/>
          <a:stretch>
            <a:fillRect/>
          </a:stretch>
        </p:blipFill>
        <p:spPr>
          <a:xfrm>
            <a:off x="819785" y="3763645"/>
            <a:ext cx="7503795" cy="2377440"/>
          </a:xfrm>
          <a:prstGeom prst="rect">
            <a:avLst/>
          </a:prstGeom>
          <a:noFill/>
          <a:ln w="9525">
            <a:noFill/>
          </a:ln>
        </p:spPr>
      </p:pic>
      <p:sp>
        <p:nvSpPr>
          <p:cNvPr id="2" name="文本框 1"/>
          <p:cNvSpPr txBox="1"/>
          <p:nvPr/>
        </p:nvSpPr>
        <p:spPr>
          <a:xfrm>
            <a:off x="1377315" y="450215"/>
            <a:ext cx="3738880" cy="521970"/>
          </a:xfrm>
          <a:prstGeom prst="rect">
            <a:avLst/>
          </a:prstGeom>
          <a:noFill/>
        </p:spPr>
        <p:txBody>
          <a:bodyPr wrap="none" rtlCol="0"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FF0000"/>
                </a:solidFill>
                <a:latin typeface="微软雅黑" panose="020b0503020204020204" charset="-122"/>
                <a:ea typeface="微软雅黑" panose="020b0503020204020204" charset="-122"/>
                <a:sym typeface="+mn-ea"/>
              </a:rPr>
              <a:t>建设工程项目进度计划</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3" name="文本占位符 5121"/>
          <p:cNvSpPr>
            <a:spLocks noGrp="1"/>
          </p:cNvSpPr>
          <p:nvPr>
            <p:ph idx="1"/>
          </p:nvPr>
        </p:nvSpPr>
        <p:spPr>
          <a:xfrm>
            <a:off x="1148080" y="2564130"/>
            <a:ext cx="6847840" cy="1495425"/>
          </a:xfrm>
        </p:spPr>
        <p:txBody>
          <a:bodyPr anchor="t"/>
          <a:lstStyle/>
          <a:p>
            <a:pPr>
              <a:lnSpc>
                <a:spcPct val="150000"/>
              </a:lnSpc>
            </a:pPr>
            <a:r>
              <a:rPr lang="en-US" altLang="zh-CN" sz="2400"/>
              <a:t>    </a:t>
            </a:r>
            <a:r>
              <a:rPr lang="en-US" altLang="zh-CN" sz="2400">
                <a:solidFill>
                  <a:schemeClr val="tx1"/>
                </a:solidFill>
                <a:latin typeface="宋体" panose="02010600030101010101" pitchFamily="2" charset="-122"/>
                <a:ea typeface="宋体" panose="02010600030101010101" pitchFamily="2" charset="-122"/>
              </a:rPr>
              <a:t>※ </a:t>
            </a:r>
            <a:r>
              <a:rPr lang="zh-CN" altLang="en-US" sz="2400">
                <a:solidFill>
                  <a:schemeClr val="tx1"/>
                </a:solidFill>
              </a:rPr>
              <a:t>依次施工</a:t>
            </a:r>
          </a:p>
          <a:p>
            <a:pPr>
              <a:lnSpc>
                <a:spcPct val="150000"/>
              </a:lnSpc>
            </a:pPr>
            <a:r>
              <a:rPr lang="en-US" altLang="zh-CN" sz="2400">
                <a:solidFill>
                  <a:schemeClr val="tx1"/>
                </a:solidFill>
                <a:latin typeface="宋体" panose="02010600030101010101" pitchFamily="2" charset="-122"/>
                <a:ea typeface="宋体" panose="02010600030101010101" pitchFamily="2" charset="-122"/>
                <a:sym typeface="+mn-ea"/>
              </a:rPr>
              <a:t>    ※ </a:t>
            </a:r>
            <a:r>
              <a:rPr lang="zh-CN" altLang="en-US" sz="2400">
                <a:solidFill>
                  <a:schemeClr val="tx1"/>
                </a:solidFill>
              </a:rPr>
              <a:t>平行施工</a:t>
            </a:r>
          </a:p>
          <a:p>
            <a:pPr>
              <a:lnSpc>
                <a:spcPct val="150000"/>
              </a:lnSpc>
            </a:pPr>
            <a:r>
              <a:rPr lang="en-US" altLang="zh-CN" sz="2400">
                <a:solidFill>
                  <a:schemeClr val="tx1"/>
                </a:solidFill>
                <a:latin typeface="宋体" panose="02010600030101010101" pitchFamily="2" charset="-122"/>
                <a:ea typeface="宋体" panose="02010600030101010101" pitchFamily="2" charset="-122"/>
                <a:sym typeface="+mn-ea"/>
              </a:rPr>
              <a:t>    ※ </a:t>
            </a:r>
            <a:r>
              <a:rPr lang="zh-CN" altLang="en-US" sz="2400">
                <a:solidFill>
                  <a:schemeClr val="tx1"/>
                </a:solidFill>
              </a:rPr>
              <a:t>流水施工</a:t>
            </a:r>
          </a:p>
          <a:p>
            <a:pPr>
              <a:lnSpc>
                <a:spcPct val="150000"/>
              </a:lnSpc>
            </a:pPr>
            <a:r>
              <a:rPr lang="zh-CN" altLang="en-US" sz="2400"/>
              <a:t>       </a:t>
            </a:r>
          </a:p>
        </p:txBody>
      </p:sp>
      <p:sp>
        <p:nvSpPr>
          <p:cNvPr id="2" name="矩形 5122"/>
          <p:cNvSpPr/>
          <p:nvPr/>
        </p:nvSpPr>
        <p:spPr>
          <a:xfrm>
            <a:off x="1476375" y="1535430"/>
            <a:ext cx="5473700" cy="755650"/>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marL="987425" indent="-987425"/>
            <a:r>
              <a:rPr lang="en-US" altLang="zh-CN" sz="2800" b="1">
                <a:solidFill>
                  <a:schemeClr val="folHlink"/>
                </a:solidFill>
                <a:latin typeface="Times New Roman" panose="02020603050405020304" pitchFamily="2" charset="0"/>
                <a:ea typeface="楷体_GB2312" pitchFamily="1" charset="-122"/>
              </a:rPr>
              <a:t>2.1  </a:t>
            </a:r>
            <a:r>
              <a:rPr lang="zh-CN" altLang="en-US" sz="2800" b="1">
                <a:solidFill>
                  <a:schemeClr val="folHlink"/>
                </a:solidFill>
                <a:latin typeface="Times New Roman" panose="02020603050405020304" pitchFamily="2" charset="0"/>
                <a:ea typeface="楷体_GB2312" pitchFamily="1" charset="-122"/>
              </a:rPr>
              <a:t>组织施工的三种方式</a:t>
            </a:r>
          </a:p>
        </p:txBody>
      </p:sp>
      <p:sp>
        <p:nvSpPr>
          <p:cNvPr id="8195" name="标题 5123"/>
          <p:cNvSpPr>
            <a:spLocks noGrp="1"/>
          </p:cNvSpPr>
          <p:nvPr>
            <p:ph type="title"/>
          </p:nvPr>
        </p:nvSpPr>
        <p:spPr>
          <a:xfrm>
            <a:off x="1476375" y="188913"/>
            <a:ext cx="4824413" cy="754062"/>
          </a:xfrm>
        </p:spPr>
        <p:txBody>
          <a:bodyPr wrap="square" anchor="b"/>
          <a:lstStyle/>
          <a:p>
            <a:r>
              <a:rPr lang="en-US" altLang="zh-CN" b="1">
                <a:latin typeface="Times New Roman" panose="02020603050405020304" pitchFamily="2" charset="0"/>
              </a:rPr>
              <a:t>2  </a:t>
            </a:r>
            <a:r>
              <a:rPr lang="zh-CN" altLang="en-US" b="1">
                <a:latin typeface="Times New Roman" panose="02020603050405020304" pitchFamily="2" charset="0"/>
              </a:rPr>
              <a:t>横道图进度计划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9217" name="文本占位符 6145"/>
          <p:cNvSpPr>
            <a:spLocks noGrp="1"/>
          </p:cNvSpPr>
          <p:nvPr>
            <p:ph idx="1"/>
          </p:nvPr>
        </p:nvSpPr>
        <p:spPr>
          <a:xfrm>
            <a:off x="971550" y="1268413"/>
            <a:ext cx="7416800" cy="4968875"/>
          </a:xfrm>
        </p:spPr>
        <p:txBody>
          <a:bodyPr anchor="t"/>
          <a:lstStyle/>
          <a:p>
            <a:pPr algn="just">
              <a:lnSpc>
                <a:spcPct val="140000"/>
              </a:lnSpc>
            </a:pPr>
            <a:r>
              <a:rPr lang="en-US" altLang="zh-CN" sz="2400">
                <a:solidFill>
                  <a:schemeClr val="hlink"/>
                </a:solidFill>
                <a:latin typeface="Times New Roman" panose="02020603050405020304" pitchFamily="2" charset="0"/>
              </a:rPr>
              <a:t>【</a:t>
            </a:r>
            <a:r>
              <a:rPr lang="zh-CN" altLang="en-US" sz="2400">
                <a:solidFill>
                  <a:schemeClr val="hlink"/>
                </a:solidFill>
                <a:latin typeface="Times New Roman" panose="02020603050405020304" pitchFamily="2" charset="0"/>
              </a:rPr>
              <a:t>例</a:t>
            </a:r>
            <a:r>
              <a:rPr lang="en-US" altLang="zh-CN" sz="2400">
                <a:solidFill>
                  <a:schemeClr val="hlink"/>
                </a:solidFill>
                <a:latin typeface="Times New Roman" panose="02020603050405020304" pitchFamily="2" charset="0"/>
              </a:rPr>
              <a:t>】</a:t>
            </a:r>
            <a:r>
              <a:rPr lang="zh-CN" altLang="en-US" sz="2400">
                <a:latin typeface="Times New Roman" panose="02020603050405020304" pitchFamily="2" charset="0"/>
              </a:rPr>
              <a:t>现有三幢同类型房屋进行同样的装饰装修，按一幢为一个施工段。已知每幢房屋装饰装修都大致分为顶棚、墙面、地面、踢脚线四个部分。各部分所花时间为</a:t>
            </a:r>
            <a:r>
              <a:rPr lang="en-US" altLang="zh-CN" sz="2400">
                <a:latin typeface="Times New Roman" panose="02020603050405020304" pitchFamily="2" charset="0"/>
              </a:rPr>
              <a:t>4</a:t>
            </a:r>
            <a:r>
              <a:rPr lang="zh-CN" altLang="en-US" sz="2400">
                <a:latin typeface="Times New Roman" panose="02020603050405020304" pitchFamily="2" charset="0"/>
              </a:rPr>
              <a:t>周、1周、</a:t>
            </a:r>
            <a:r>
              <a:rPr lang="en-US" altLang="zh-CN" sz="2400">
                <a:latin typeface="Times New Roman" panose="02020603050405020304" pitchFamily="2" charset="0"/>
              </a:rPr>
              <a:t>3</a:t>
            </a:r>
            <a:r>
              <a:rPr lang="zh-CN" altLang="en-US" sz="2400">
                <a:latin typeface="Times New Roman" panose="02020603050405020304" pitchFamily="2" charset="0"/>
              </a:rPr>
              <a:t>周、</a:t>
            </a:r>
            <a:r>
              <a:rPr lang="en-US" altLang="zh-CN" sz="2400">
                <a:latin typeface="Times New Roman" panose="02020603050405020304" pitchFamily="2" charset="0"/>
              </a:rPr>
              <a:t>2</a:t>
            </a:r>
            <a:r>
              <a:rPr lang="zh-CN" altLang="en-US" sz="2400">
                <a:latin typeface="Times New Roman" panose="02020603050405020304" pitchFamily="2" charset="0"/>
              </a:rPr>
              <a:t>周，顶棚施工班组的人数为</a:t>
            </a:r>
            <a:r>
              <a:rPr lang="en-US" altLang="zh-CN" sz="2400">
                <a:latin typeface="Times New Roman" panose="02020603050405020304" pitchFamily="2" charset="0"/>
              </a:rPr>
              <a:t>10</a:t>
            </a:r>
            <a:r>
              <a:rPr lang="zh-CN" altLang="en-US" sz="2400">
                <a:latin typeface="Times New Roman" panose="02020603050405020304" pitchFamily="2" charset="0"/>
              </a:rPr>
              <a:t>人，墙面施工班组的人数为</a:t>
            </a:r>
            <a:r>
              <a:rPr lang="en-US" altLang="zh-CN" sz="2400">
                <a:latin typeface="Times New Roman" panose="02020603050405020304" pitchFamily="2" charset="0"/>
              </a:rPr>
              <a:t>15</a:t>
            </a:r>
            <a:r>
              <a:rPr lang="zh-CN" altLang="en-US" sz="2400">
                <a:latin typeface="Times New Roman" panose="02020603050405020304" pitchFamily="2" charset="0"/>
              </a:rPr>
              <a:t>人，地面施工班组的人数为</a:t>
            </a:r>
            <a:r>
              <a:rPr lang="en-US" altLang="zh-CN" sz="2400">
                <a:latin typeface="Times New Roman" panose="02020603050405020304" pitchFamily="2" charset="0"/>
              </a:rPr>
              <a:t>10</a:t>
            </a:r>
            <a:r>
              <a:rPr lang="zh-CN" altLang="en-US" sz="2400">
                <a:latin typeface="Times New Roman" panose="02020603050405020304" pitchFamily="2" charset="0"/>
              </a:rPr>
              <a:t>人，踢脚线施工班组的人数为</a:t>
            </a:r>
            <a:r>
              <a:rPr lang="en-US" altLang="zh-CN" sz="2400">
                <a:latin typeface="Times New Roman" panose="02020603050405020304" pitchFamily="2" charset="0"/>
              </a:rPr>
              <a:t>5</a:t>
            </a:r>
            <a:r>
              <a:rPr lang="zh-CN" altLang="en-US" sz="2400">
                <a:latin typeface="Times New Roman" panose="02020603050405020304" pitchFamily="2" charset="0"/>
              </a:rPr>
              <a:t>人。要求分别采用依次、平行、流水的施工方式对其组织施工，分析各种施工方式的特点。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241" name="文本占位符 7169"/>
          <p:cNvSpPr>
            <a:spLocks noGrp="1"/>
          </p:cNvSpPr>
          <p:nvPr>
            <p:ph idx="1"/>
          </p:nvPr>
        </p:nvSpPr>
        <p:spPr>
          <a:xfrm>
            <a:off x="755650" y="1341438"/>
            <a:ext cx="7772400" cy="4608512"/>
          </a:xfrm>
        </p:spPr>
        <p:txBody>
          <a:bodyPr anchor="t"/>
          <a:lstStyle/>
          <a:p>
            <a:pPr>
              <a:lnSpc>
                <a:spcPct val="120000"/>
              </a:lnSpc>
              <a:spcBef>
                <a:spcPct val="40000"/>
              </a:spcBef>
            </a:pPr>
            <a:r>
              <a:rPr lang="zh-CN" altLang="en-US" sz="2400"/>
              <a:t>    </a:t>
            </a:r>
            <a:r>
              <a:rPr lang="zh-CN" altLang="en-US" sz="2400">
                <a:solidFill>
                  <a:schemeClr val="hlink"/>
                </a:solidFill>
                <a:latin typeface="宋体" panose="02010600030101010101" pitchFamily="2" charset="-122"/>
              </a:rPr>
              <a:t>依次施工</a:t>
            </a:r>
            <a:r>
              <a:rPr lang="zh-CN" altLang="en-US" sz="2400">
                <a:latin typeface="宋体" panose="02010600030101010101" pitchFamily="2" charset="-122"/>
              </a:rPr>
              <a:t>也叫顺序施工，是各施工段或是各施工过程依次开工、依次完工的一种组织施工的方式。</a:t>
            </a:r>
          </a:p>
          <a:p>
            <a:pPr>
              <a:lnSpc>
                <a:spcPct val="120000"/>
              </a:lnSpc>
              <a:spcBef>
                <a:spcPct val="40000"/>
              </a:spcBef>
            </a:pPr>
            <a:r>
              <a:rPr lang="en-US" altLang="zh-CN" sz="2400">
                <a:solidFill>
                  <a:schemeClr val="hlink"/>
                </a:solidFill>
                <a:latin typeface="宋体" panose="02010600030101010101" pitchFamily="2" charset="-122"/>
              </a:rPr>
              <a:t>(1)</a:t>
            </a:r>
            <a:r>
              <a:rPr lang="zh-CN" altLang="en-US" sz="2400">
                <a:solidFill>
                  <a:schemeClr val="folHlink"/>
                </a:solidFill>
                <a:latin typeface="宋体" panose="02010600030101010101" pitchFamily="2" charset="-122"/>
              </a:rPr>
              <a:t>按施工段依次施工</a:t>
            </a:r>
          </a:p>
          <a:p>
            <a:pPr>
              <a:lnSpc>
                <a:spcPct val="120000"/>
              </a:lnSpc>
              <a:spcBef>
                <a:spcPct val="40000"/>
              </a:spcBef>
            </a:pPr>
            <a:r>
              <a:rPr lang="en-US" altLang="zh-CN" sz="2400">
                <a:solidFill>
                  <a:schemeClr val="folHlink"/>
                </a:solidFill>
                <a:latin typeface="宋体" panose="02010600030101010101" pitchFamily="2" charset="-122"/>
              </a:rPr>
              <a:t>  A.</a:t>
            </a:r>
            <a:r>
              <a:rPr lang="zh-CN" altLang="en-US" sz="2400">
                <a:latin typeface="宋体" panose="02010600030101010101" pitchFamily="2" charset="-122"/>
              </a:rPr>
              <a:t>按施工段依次施工的定义</a:t>
            </a:r>
          </a:p>
          <a:p>
            <a:pPr>
              <a:lnSpc>
                <a:spcPct val="120000"/>
              </a:lnSpc>
              <a:spcBef>
                <a:spcPct val="40000"/>
              </a:spcBef>
            </a:pPr>
            <a:r>
              <a:rPr lang="zh-CN" altLang="en-US" sz="2400">
                <a:latin typeface="宋体" panose="02010600030101010101" pitchFamily="2" charset="-122"/>
              </a:rPr>
              <a:t>    </a:t>
            </a:r>
            <a:r>
              <a:rPr lang="zh-CN" altLang="en-US" sz="2400">
                <a:solidFill>
                  <a:schemeClr val="folHlink"/>
                </a:solidFill>
                <a:latin typeface="宋体" panose="02010600030101010101" pitchFamily="2" charset="-122"/>
              </a:rPr>
              <a:t>按施工段依次施工</a:t>
            </a:r>
            <a:r>
              <a:rPr lang="zh-CN" altLang="en-US" sz="2400">
                <a:latin typeface="宋体" panose="02010600030101010101" pitchFamily="2" charset="-122"/>
              </a:rPr>
              <a:t>是指</a:t>
            </a:r>
            <a:r>
              <a:rPr lang="zh-CN" altLang="en-US" sz="2400">
                <a:latin typeface="Times New Roman" panose="02020603050405020304" pitchFamily="2" charset="0"/>
              </a:rPr>
              <a:t>同一施工段的若干个施工过程全部施工完毕后，</a:t>
            </a:r>
            <a:r>
              <a:rPr lang="zh-CN" altLang="en-US" sz="2400">
                <a:latin typeface="宋体" panose="02010600030101010101" pitchFamily="2" charset="-122"/>
              </a:rPr>
              <a:t>再进行第二个施工段的施工，依次类推的一种组织施工的方式。</a:t>
            </a:r>
            <a:r>
              <a:rPr lang="zh-CN" altLang="en-US" sz="2400">
                <a:solidFill>
                  <a:schemeClr val="hlink"/>
                </a:solidFill>
                <a:latin typeface="宋体" panose="02010600030101010101" pitchFamily="2" charset="-122"/>
                <a:hlinkClick action="ppaction://noaction"/>
              </a:rPr>
              <a:t>如图</a:t>
            </a:r>
            <a:r>
              <a:rPr lang="en-US" altLang="zh-CN" sz="2400">
                <a:solidFill>
                  <a:schemeClr val="hlink"/>
                </a:solidFill>
                <a:latin typeface="宋体" panose="02010600030101010101" pitchFamily="2" charset="-122"/>
                <a:hlinkClick action="ppaction://noaction"/>
              </a:rPr>
              <a:t>2.2</a:t>
            </a:r>
            <a:r>
              <a:rPr lang="zh-CN" altLang="en-US" sz="2400">
                <a:solidFill>
                  <a:schemeClr val="hlink"/>
                </a:solidFill>
                <a:latin typeface="宋体" panose="02010600030101010101" pitchFamily="2" charset="-122"/>
                <a:hlinkClick action="ppaction://noaction"/>
              </a:rPr>
              <a:t>所示</a:t>
            </a:r>
            <a:endParaRPr lang="zh-CN" altLang="en-US" sz="2400">
              <a:solidFill>
                <a:schemeClr val="hlink"/>
              </a:solidFill>
              <a:latin typeface="宋体" panose="02010600030101010101" pitchFamily="2" charset="-122"/>
            </a:endParaRPr>
          </a:p>
        </p:txBody>
      </p:sp>
      <p:sp>
        <p:nvSpPr>
          <p:cNvPr id="10242" name="矩形 7170"/>
          <p:cNvSpPr/>
          <p:nvPr/>
        </p:nvSpPr>
        <p:spPr>
          <a:xfrm>
            <a:off x="1692275" y="260350"/>
            <a:ext cx="29527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1  </a:t>
            </a:r>
            <a:r>
              <a:rPr lang="zh-CN" altLang="en-US" sz="2800" b="1">
                <a:solidFill>
                  <a:srgbClr val="9966FF"/>
                </a:solidFill>
                <a:latin typeface="Times New Roman" panose="02020603050405020304" pitchFamily="2" charset="0"/>
                <a:ea typeface="楷体_GB2312" pitchFamily="1" charset="-122"/>
              </a:rPr>
              <a:t>依次施工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1265" name="文本框 11265"/>
          <p:cNvSpPr txBox="1"/>
          <p:nvPr/>
        </p:nvSpPr>
        <p:spPr>
          <a:xfrm>
            <a:off x="3268504" y="6092825"/>
            <a:ext cx="2697480" cy="368300"/>
          </a:xfrm>
          <a:prstGeom prst="rect">
            <a:avLst/>
          </a:prstGeom>
          <a:noFill/>
          <a:ln w="9525">
            <a:noFill/>
          </a:ln>
        </p:spPr>
        <p:txBody>
          <a:bodyPr wrap="non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lgn="ctr"/>
            <a:r>
              <a:rPr lang="zh-CN" altLang="en-US" sz="1800">
                <a:latin typeface="黑体" panose="02010609060101010101" pitchFamily="2" charset="-122"/>
                <a:ea typeface="黑体" panose="02010609060101010101" pitchFamily="2" charset="-122"/>
              </a:rPr>
              <a:t>图</a:t>
            </a:r>
            <a:r>
              <a:rPr lang="en-US" altLang="zh-CN" sz="1800">
                <a:latin typeface="黑体" panose="02010609060101010101" pitchFamily="2" charset="-122"/>
                <a:ea typeface="黑体" panose="02010609060101010101" pitchFamily="2" charset="-122"/>
              </a:rPr>
              <a:t>2.2 </a:t>
            </a:r>
            <a:r>
              <a:rPr lang="zh-CN" altLang="en-US" sz="1800">
                <a:latin typeface="黑体" panose="02010609060101010101" pitchFamily="2" charset="-122"/>
                <a:ea typeface="黑体" panose="02010609060101010101" pitchFamily="2" charset="-122"/>
              </a:rPr>
              <a:t>按施工段依次施工</a:t>
            </a:r>
          </a:p>
        </p:txBody>
      </p:sp>
      <p:pic>
        <p:nvPicPr>
          <p:cNvPr id="11266" name="图片 11266" descr="23"/>
          <p:cNvPicPr>
            <a:picLocks noChangeAspect="1"/>
          </p:cNvPicPr>
          <p:nvPr/>
        </p:nvPicPr>
        <p:blipFill>
          <a:blip r:embed="rId2"/>
          <a:stretch>
            <a:fillRect/>
          </a:stretch>
        </p:blipFill>
        <p:spPr>
          <a:xfrm>
            <a:off x="684213" y="1268413"/>
            <a:ext cx="7943850" cy="4537075"/>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2289" name="文本占位符 9217"/>
          <p:cNvSpPr>
            <a:spLocks noGrp="1"/>
          </p:cNvSpPr>
          <p:nvPr>
            <p:ph idx="1"/>
          </p:nvPr>
        </p:nvSpPr>
        <p:spPr>
          <a:xfrm>
            <a:off x="1007745" y="1364615"/>
            <a:ext cx="7129145" cy="3737610"/>
          </a:xfrm>
        </p:spPr>
        <p:txBody>
          <a:bodyPr anchor="t"/>
          <a:lstStyle/>
          <a:p>
            <a:pPr marL="711200" indent="-711200">
              <a:lnSpc>
                <a:spcPct val="150000"/>
              </a:lnSpc>
            </a:pPr>
            <a:r>
              <a:rPr lang="en-US" altLang="zh-CN" sz="2400">
                <a:solidFill>
                  <a:schemeClr val="folHlink"/>
                </a:solidFill>
                <a:latin typeface="Times New Roman" panose="02020603050405020304" pitchFamily="2" charset="0"/>
              </a:rPr>
              <a:t>  B.</a:t>
            </a:r>
            <a:r>
              <a:rPr lang="zh-CN" altLang="en-US" sz="2400">
                <a:latin typeface="Times New Roman" panose="02020603050405020304" pitchFamily="2" charset="0"/>
              </a:rPr>
              <a:t>按施工段依次施工的工期</a:t>
            </a:r>
          </a:p>
          <a:p>
            <a:pPr marL="711200" indent="-711200" algn="ctr">
              <a:lnSpc>
                <a:spcPct val="150000"/>
              </a:lnSpc>
            </a:pPr>
            <a:r>
              <a:rPr lang="en-US" altLang="zh-CN" sz="3200" b="1" i="1">
                <a:solidFill>
                  <a:srgbClr val="FF33CC"/>
                </a:solidFill>
                <a:latin typeface="Times New Roman" panose="02020603050405020304" pitchFamily="2" charset="0"/>
              </a:rPr>
              <a:t>T</a:t>
            </a:r>
            <a:r>
              <a:rPr lang="zh-CN" altLang="en-US" sz="3200" b="1" i="1">
                <a:solidFill>
                  <a:srgbClr val="FF33CC"/>
                </a:solidFill>
                <a:latin typeface="Times New Roman" panose="02020603050405020304" pitchFamily="2" charset="0"/>
              </a:rPr>
              <a:t>＝</a:t>
            </a:r>
            <a:r>
              <a:rPr lang="en-US" altLang="zh-CN" sz="3200" b="1" i="1">
                <a:solidFill>
                  <a:srgbClr val="FF33CC"/>
                </a:solidFill>
                <a:latin typeface="Times New Roman" panose="02020603050405020304" pitchFamily="2" charset="0"/>
              </a:rPr>
              <a:t>M ∑t</a:t>
            </a:r>
            <a:r>
              <a:rPr lang="en-US" altLang="zh-CN" sz="3200" b="1" i="1" baseline="-25000">
                <a:solidFill>
                  <a:srgbClr val="FF33CC"/>
                </a:solidFill>
                <a:latin typeface="Times New Roman" panose="02020603050405020304" pitchFamily="2" charset="0"/>
              </a:rPr>
              <a:t>i</a:t>
            </a:r>
            <a:r>
              <a:rPr lang="en-US" altLang="zh-CN" sz="3200">
                <a:latin typeface="Times New Roman" panose="02020603050405020304" pitchFamily="2" charset="0"/>
              </a:rPr>
              <a:t> </a:t>
            </a:r>
            <a:r>
              <a:rPr lang="en-US" altLang="zh-CN" sz="2400">
                <a:latin typeface="Times New Roman" panose="02020603050405020304" pitchFamily="2" charset="0"/>
              </a:rPr>
              <a:t>                        </a:t>
            </a:r>
            <a:endParaRPr lang="en-US" altLang="zh-CN" sz="2400">
              <a:solidFill>
                <a:srgbClr val="FF33CC"/>
              </a:solidFill>
              <a:latin typeface="Times New Roman" panose="02020603050405020304" pitchFamily="2" charset="0"/>
            </a:endParaRPr>
          </a:p>
          <a:p>
            <a:pPr marL="711200" indent="-711200">
              <a:lnSpc>
                <a:spcPct val="150000"/>
              </a:lnSpc>
            </a:pPr>
            <a:r>
              <a:rPr lang="en-US" altLang="zh-CN" sz="2400" i="1">
                <a:latin typeface="Times New Roman" panose="02020603050405020304" pitchFamily="2" charset="0"/>
              </a:rPr>
              <a:t>M</a:t>
            </a:r>
            <a:r>
              <a:rPr lang="en-US" altLang="zh-CN" sz="2400">
                <a:latin typeface="Times New Roman" panose="02020603050405020304" pitchFamily="2" charset="0"/>
              </a:rPr>
              <a:t>----</a:t>
            </a:r>
            <a:r>
              <a:rPr lang="zh-CN" altLang="en-US" sz="2400">
                <a:latin typeface="Times New Roman" panose="02020603050405020304" pitchFamily="2" charset="0"/>
              </a:rPr>
              <a:t>表示施工段数或房屋幢数</a:t>
            </a:r>
          </a:p>
          <a:p>
            <a:pPr marL="711200" indent="-711200">
              <a:lnSpc>
                <a:spcPct val="150000"/>
              </a:lnSpc>
            </a:pPr>
            <a:r>
              <a:rPr lang="en-US" altLang="zh-CN" sz="2400" i="1">
                <a:latin typeface="Times New Roman" panose="02020603050405020304" pitchFamily="2" charset="0"/>
              </a:rPr>
              <a:t>t</a:t>
            </a:r>
            <a:r>
              <a:rPr lang="en-US" altLang="zh-CN" sz="2400" i="1" baseline="-25000">
                <a:latin typeface="Times New Roman" panose="02020603050405020304" pitchFamily="2" charset="0"/>
              </a:rPr>
              <a:t>i</a:t>
            </a:r>
            <a:r>
              <a:rPr lang="en-US" altLang="zh-CN" sz="2400">
                <a:latin typeface="Times New Roman" panose="02020603050405020304" pitchFamily="2" charset="0"/>
              </a:rPr>
              <a:t>----</a:t>
            </a:r>
            <a:r>
              <a:rPr lang="zh-CN" altLang="en-US" sz="2400">
                <a:latin typeface="Times New Roman" panose="02020603050405020304" pitchFamily="2" charset="0"/>
              </a:rPr>
              <a:t>各施工过程在一个段上完成施工任务所需时间</a:t>
            </a:r>
          </a:p>
          <a:p>
            <a:pPr marL="711200" indent="-711200">
              <a:lnSpc>
                <a:spcPct val="150000"/>
              </a:lnSpc>
            </a:pPr>
            <a:r>
              <a:rPr lang="en-US" altLang="zh-CN" sz="2400" i="1">
                <a:latin typeface="Times New Roman" panose="02020603050405020304" pitchFamily="2" charset="0"/>
              </a:rPr>
              <a:t>T</a:t>
            </a:r>
            <a:r>
              <a:rPr lang="en-US" altLang="zh-CN" sz="2400">
                <a:latin typeface="Times New Roman" panose="02020603050405020304" pitchFamily="2" charset="0"/>
              </a:rPr>
              <a:t>----</a:t>
            </a:r>
            <a:r>
              <a:rPr lang="zh-CN" altLang="en-US" sz="2400">
                <a:latin typeface="Times New Roman" panose="02020603050405020304" pitchFamily="2" charset="0"/>
              </a:rPr>
              <a:t>表示完成该工程所需总工期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3313" name="文本占位符 10241"/>
          <p:cNvSpPr>
            <a:spLocks noGrp="1"/>
          </p:cNvSpPr>
          <p:nvPr>
            <p:ph idx="1"/>
          </p:nvPr>
        </p:nvSpPr>
        <p:spPr>
          <a:xfrm>
            <a:off x="949325" y="1370330"/>
            <a:ext cx="7425690" cy="4117340"/>
          </a:xfrm>
        </p:spPr>
        <p:txBody>
          <a:bodyPr anchor="t"/>
          <a:lstStyle/>
          <a:p>
            <a:pPr>
              <a:lnSpc>
                <a:spcPct val="150000"/>
              </a:lnSpc>
            </a:pPr>
            <a:r>
              <a:rPr lang="en-US" altLang="zh-CN" sz="2400">
                <a:solidFill>
                  <a:schemeClr val="hlink"/>
                </a:solidFill>
                <a:latin typeface="Times New Roman" panose="02020603050405020304" pitchFamily="2" charset="0"/>
              </a:rPr>
              <a:t>(2)</a:t>
            </a:r>
            <a:r>
              <a:rPr lang="zh-CN" altLang="en-US" sz="2400">
                <a:solidFill>
                  <a:schemeClr val="folHlink"/>
                </a:solidFill>
                <a:latin typeface="Times New Roman" panose="02020603050405020304" pitchFamily="2" charset="0"/>
              </a:rPr>
              <a:t>按施工过程依次施工</a:t>
            </a:r>
          </a:p>
          <a:p>
            <a:pPr>
              <a:lnSpc>
                <a:spcPct val="150000"/>
              </a:lnSpc>
            </a:pPr>
            <a:r>
              <a:rPr lang="en-US" altLang="zh-CN" sz="2400">
                <a:solidFill>
                  <a:schemeClr val="folHlink"/>
                </a:solidFill>
                <a:latin typeface="Times New Roman" panose="02020603050405020304" pitchFamily="2" charset="0"/>
              </a:rPr>
              <a:t> </a:t>
            </a:r>
            <a:r>
              <a:rPr lang="zh-CN" altLang="en-US" sz="2400">
                <a:solidFill>
                  <a:schemeClr val="folHlink"/>
                </a:solidFill>
                <a:latin typeface="Times New Roman" panose="02020603050405020304" pitchFamily="2" charset="0"/>
              </a:rPr>
              <a:t>       按施工过程依次施工</a:t>
            </a:r>
            <a:r>
              <a:rPr lang="zh-CN" altLang="en-US" sz="2400">
                <a:latin typeface="Times New Roman" panose="02020603050405020304" pitchFamily="2" charset="0"/>
              </a:rPr>
              <a:t>是指同一施工过程的若干个施工段全部施工完毕后，再开始第二个施工过程的施工，依次类推的一种组织施工的方式。按施过程依次施工的进度安排</a:t>
            </a:r>
            <a:r>
              <a:rPr lang="zh-CN" altLang="en-US" sz="2400">
                <a:solidFill>
                  <a:schemeClr val="hlink"/>
                </a:solidFill>
                <a:latin typeface="Times New Roman" panose="02020603050405020304" pitchFamily="2" charset="0"/>
                <a:hlinkClick action="ppaction://noaction"/>
              </a:rPr>
              <a:t>如图</a:t>
            </a:r>
            <a:r>
              <a:rPr lang="en-US" altLang="zh-CN" sz="2400">
                <a:solidFill>
                  <a:schemeClr val="hlink"/>
                </a:solidFill>
                <a:latin typeface="Times New Roman" panose="02020603050405020304" pitchFamily="2" charset="0"/>
                <a:hlinkClick action="ppaction://noaction"/>
              </a:rPr>
              <a:t>2.3</a:t>
            </a:r>
            <a:r>
              <a:rPr lang="zh-CN" altLang="en-US" sz="2400">
                <a:solidFill>
                  <a:schemeClr val="hlink"/>
                </a:solidFill>
                <a:latin typeface="Times New Roman" panose="02020603050405020304" pitchFamily="2" charset="0"/>
                <a:hlinkClick action="ppaction://noaction"/>
              </a:rPr>
              <a:t>所示</a:t>
            </a:r>
            <a:r>
              <a:rPr lang="zh-CN" altLang="en-US" sz="2400">
                <a:latin typeface="Times New Roman" panose="02020603050405020304" pitchFamily="2" charset="0"/>
              </a:rPr>
              <a:t>。</a:t>
            </a:r>
          </a:p>
          <a:p>
            <a:pPr>
              <a:lnSpc>
                <a:spcPct val="150000"/>
              </a:lnSpc>
            </a:pPr>
            <a:r>
              <a:rPr lang="zh-CN" altLang="en-US" sz="2400">
                <a:solidFill>
                  <a:schemeClr val="folHlink"/>
                </a:solidFill>
                <a:latin typeface="Times New Roman" panose="02020603050405020304" pitchFamily="2" charset="0"/>
              </a:rPr>
              <a:t>        工期计算</a:t>
            </a:r>
            <a:r>
              <a:rPr lang="zh-CN" altLang="en-US" sz="2400">
                <a:latin typeface="Times New Roman" panose="02020603050405020304" pitchFamily="2" charset="0"/>
              </a:rPr>
              <a:t>：   </a:t>
            </a:r>
            <a:r>
              <a:rPr lang="en-US" altLang="zh-CN" sz="3200" b="1" i="1">
                <a:solidFill>
                  <a:srgbClr val="FF33CC"/>
                </a:solidFill>
                <a:latin typeface="Times New Roman" panose="02020603050405020304" pitchFamily="2" charset="0"/>
              </a:rPr>
              <a:t>T</a:t>
            </a:r>
            <a:r>
              <a:rPr lang="zh-CN" altLang="en-US" sz="3200" b="1" i="1">
                <a:solidFill>
                  <a:srgbClr val="FF33CC"/>
                </a:solidFill>
                <a:latin typeface="Times New Roman" panose="02020603050405020304" pitchFamily="2" charset="0"/>
              </a:rPr>
              <a:t>＝</a:t>
            </a:r>
            <a:r>
              <a:rPr lang="en-US" altLang="zh-CN" sz="3200" b="1" i="1">
                <a:solidFill>
                  <a:srgbClr val="FF33CC"/>
                </a:solidFill>
                <a:latin typeface="Times New Roman" panose="02020603050405020304" pitchFamily="2" charset="0"/>
              </a:rPr>
              <a:t>M ∑t</a:t>
            </a:r>
            <a:r>
              <a:rPr lang="en-US" altLang="zh-CN" sz="3200" b="1" i="1" baseline="-25000">
                <a:solidFill>
                  <a:srgbClr val="FF33CC"/>
                </a:solidFill>
                <a:latin typeface="Times New Roman" panose="02020603050405020304" pitchFamily="2" charset="0"/>
              </a:rPr>
              <a:t>i</a:t>
            </a:r>
            <a:r>
              <a:rPr lang="en-US" altLang="zh-CN" sz="3200">
                <a:latin typeface="Times New Roman" panose="02020603050405020304" pitchFamily="2" charset="0"/>
              </a:rPr>
              <a:t> </a:t>
            </a:r>
            <a:r>
              <a:rPr lang="en-US" altLang="zh-CN" sz="2400">
                <a:latin typeface="Times New Roman" panose="02020603050405020304" pitchFamily="2" charset="0"/>
              </a:rPr>
              <a:t>        </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4337" name="图片 8193" descr="22"/>
          <p:cNvPicPr>
            <a:picLocks noChangeAspect="1"/>
          </p:cNvPicPr>
          <p:nvPr/>
        </p:nvPicPr>
        <p:blipFill>
          <a:blip r:embed="rId2"/>
          <a:stretch>
            <a:fillRect/>
          </a:stretch>
        </p:blipFill>
        <p:spPr>
          <a:xfrm>
            <a:off x="768350" y="1226820"/>
            <a:ext cx="7902575" cy="4589463"/>
          </a:xfrm>
          <a:prstGeom prst="rect">
            <a:avLst/>
          </a:prstGeom>
          <a:noFill/>
          <a:ln w="9525">
            <a:noFill/>
          </a:ln>
        </p:spPr>
      </p:pic>
      <p:sp>
        <p:nvSpPr>
          <p:cNvPr id="14338" name="文本框 8194"/>
          <p:cNvSpPr txBox="1"/>
          <p:nvPr/>
        </p:nvSpPr>
        <p:spPr>
          <a:xfrm>
            <a:off x="3060700" y="6092825"/>
            <a:ext cx="2926080" cy="368300"/>
          </a:xfrm>
          <a:prstGeom prst="rect">
            <a:avLst/>
          </a:prstGeom>
          <a:noFill/>
          <a:ln w="9525">
            <a:noFill/>
          </a:ln>
        </p:spPr>
        <p:txBody>
          <a:bodyPr wrap="non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1800">
                <a:latin typeface="黑体" panose="02010609060101010101" pitchFamily="2" charset="-122"/>
                <a:ea typeface="黑体" panose="02010609060101010101" pitchFamily="2" charset="-122"/>
              </a:rPr>
              <a:t>图</a:t>
            </a:r>
            <a:r>
              <a:rPr lang="en-US" altLang="zh-CN" sz="1800">
                <a:latin typeface="黑体" panose="02010609060101010101" pitchFamily="2" charset="-122"/>
                <a:ea typeface="黑体" panose="02010609060101010101" pitchFamily="2" charset="-122"/>
              </a:rPr>
              <a:t>2.3 </a:t>
            </a:r>
            <a:r>
              <a:rPr lang="zh-CN" altLang="en-US" sz="1800">
                <a:latin typeface="黑体" panose="02010609060101010101" pitchFamily="2" charset="-122"/>
                <a:ea typeface="黑体" panose="02010609060101010101" pitchFamily="2" charset="-122"/>
              </a:rPr>
              <a:t>按施工过程依次施工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15361" name="图片 12289" descr="22"/>
          <p:cNvPicPr>
            <a:picLocks noChangeAspect="1"/>
          </p:cNvPicPr>
          <p:nvPr/>
        </p:nvPicPr>
        <p:blipFill>
          <a:blip r:embed="rId2"/>
          <a:srcRect b="56725"/>
          <a:stretch>
            <a:fillRect/>
          </a:stretch>
        </p:blipFill>
        <p:spPr>
          <a:xfrm>
            <a:off x="333375" y="153988"/>
            <a:ext cx="7494588" cy="1882775"/>
          </a:xfrm>
          <a:prstGeom prst="rect">
            <a:avLst/>
          </a:prstGeom>
          <a:noFill/>
          <a:ln w="9525">
            <a:noFill/>
          </a:ln>
        </p:spPr>
      </p:pic>
      <p:pic>
        <p:nvPicPr>
          <p:cNvPr id="15362" name="图片 12290" descr="22"/>
          <p:cNvPicPr>
            <a:picLocks noChangeAspect="1"/>
          </p:cNvPicPr>
          <p:nvPr/>
        </p:nvPicPr>
        <p:blipFill>
          <a:blip r:embed="rId2"/>
          <a:srcRect t="75983"/>
          <a:stretch>
            <a:fillRect/>
          </a:stretch>
        </p:blipFill>
        <p:spPr>
          <a:xfrm>
            <a:off x="331788" y="2097088"/>
            <a:ext cx="7494587" cy="1044575"/>
          </a:xfrm>
          <a:prstGeom prst="rect">
            <a:avLst/>
          </a:prstGeom>
          <a:noFill/>
          <a:ln w="9525">
            <a:noFill/>
          </a:ln>
        </p:spPr>
      </p:pic>
      <p:pic>
        <p:nvPicPr>
          <p:cNvPr id="15363" name="图片 12291" descr="23"/>
          <p:cNvPicPr>
            <a:picLocks noChangeAspect="1"/>
          </p:cNvPicPr>
          <p:nvPr/>
        </p:nvPicPr>
        <p:blipFill>
          <a:blip r:embed="rId3"/>
          <a:srcRect b="58405"/>
          <a:stretch>
            <a:fillRect/>
          </a:stretch>
        </p:blipFill>
        <p:spPr>
          <a:xfrm>
            <a:off x="1304925" y="3602038"/>
            <a:ext cx="7532688" cy="1790700"/>
          </a:xfrm>
          <a:prstGeom prst="rect">
            <a:avLst/>
          </a:prstGeom>
          <a:noFill/>
          <a:ln w="9525">
            <a:noFill/>
          </a:ln>
        </p:spPr>
      </p:pic>
      <p:pic>
        <p:nvPicPr>
          <p:cNvPr id="15364" name="图片 12292" descr="23"/>
          <p:cNvPicPr>
            <a:picLocks noChangeAspect="1"/>
          </p:cNvPicPr>
          <p:nvPr/>
        </p:nvPicPr>
        <p:blipFill>
          <a:blip r:embed="rId3"/>
          <a:srcRect t="71896"/>
          <a:stretch>
            <a:fillRect/>
          </a:stretch>
        </p:blipFill>
        <p:spPr>
          <a:xfrm>
            <a:off x="1304925" y="5443538"/>
            <a:ext cx="7532688" cy="1209675"/>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6385" name="文本占位符 13313"/>
          <p:cNvSpPr>
            <a:spLocks noGrp="1"/>
          </p:cNvSpPr>
          <p:nvPr>
            <p:ph idx="1"/>
          </p:nvPr>
        </p:nvSpPr>
        <p:spPr>
          <a:xfrm>
            <a:off x="1019175" y="1332230"/>
            <a:ext cx="7105015" cy="4193540"/>
          </a:xfrm>
        </p:spPr>
        <p:txBody>
          <a:bodyPr anchor="t"/>
          <a:lstStyle/>
          <a:p>
            <a:pPr>
              <a:lnSpc>
                <a:spcPct val="150000"/>
              </a:lnSpc>
              <a:spcBef>
                <a:spcPts val="20"/>
              </a:spcBef>
              <a:spcAft>
                <a:spcPts val="1500"/>
              </a:spcAft>
            </a:pPr>
            <a:r>
              <a:rPr lang="en-US" altLang="zh-CN" sz="2000">
                <a:cs typeface="黑体" panose="02010609060101010101" pitchFamily="2" charset="-122"/>
              </a:rPr>
              <a:t> （3）</a:t>
            </a:r>
            <a:r>
              <a:rPr lang="zh-CN" altLang="en-US" sz="2000">
                <a:solidFill>
                  <a:schemeClr val="folHlink"/>
                </a:solidFill>
                <a:cs typeface="黑体" panose="02010609060101010101" pitchFamily="2" charset="-122"/>
              </a:rPr>
              <a:t>依次施工的特点</a:t>
            </a:r>
          </a:p>
          <a:p>
            <a:pPr>
              <a:lnSpc>
                <a:spcPct val="150000"/>
              </a:lnSpc>
              <a:spcBef>
                <a:spcPts val="20"/>
              </a:spcBef>
              <a:spcAft>
                <a:spcPts val="1500"/>
              </a:spcAft>
            </a:pPr>
            <a:r>
              <a:rPr lang="zh-CN" altLang="en-US" sz="2000">
                <a:cs typeface="黑体" panose="02010609060101010101" pitchFamily="2" charset="-122"/>
              </a:rPr>
              <a:t>　</a:t>
            </a:r>
            <a:r>
              <a:rPr lang="zh-CN" altLang="en-US" sz="2000">
                <a:solidFill>
                  <a:schemeClr val="folHlink"/>
                </a:solidFill>
                <a:cs typeface="黑体" panose="02010609060101010101" pitchFamily="2" charset="-122"/>
              </a:rPr>
              <a:t>优点</a:t>
            </a:r>
            <a:r>
              <a:rPr lang="zh-CN" altLang="en-US" sz="2000">
                <a:cs typeface="黑体" panose="02010609060101010101" pitchFamily="2" charset="-122"/>
              </a:rPr>
              <a:t>：每天投入劳动量少，机具使用不集中（可调配），材料供应单一，便于组织安排，便于成品保护，施工管理简单。</a:t>
            </a:r>
          </a:p>
          <a:p>
            <a:pPr>
              <a:lnSpc>
                <a:spcPct val="150000"/>
              </a:lnSpc>
              <a:spcBef>
                <a:spcPts val="20"/>
              </a:spcBef>
              <a:spcAft>
                <a:spcPts val="1500"/>
              </a:spcAft>
            </a:pPr>
            <a:r>
              <a:rPr lang="zh-CN" altLang="en-US" sz="2000">
                <a:cs typeface="黑体" panose="02010609060101010101" pitchFamily="2" charset="-122"/>
              </a:rPr>
              <a:t>  </a:t>
            </a:r>
            <a:r>
              <a:rPr lang="zh-CN" altLang="en-US" sz="2000">
                <a:solidFill>
                  <a:schemeClr val="folHlink"/>
                </a:solidFill>
                <a:cs typeface="黑体" panose="02010609060101010101" pitchFamily="2" charset="-122"/>
              </a:rPr>
              <a:t>缺点</a:t>
            </a:r>
            <a:r>
              <a:rPr lang="zh-CN" altLang="en-US" sz="2000">
                <a:cs typeface="黑体" panose="02010609060101010101" pitchFamily="2" charset="-122"/>
              </a:rPr>
              <a:t>：窝工，施工面闲置，工期长，间接费高。</a:t>
            </a:r>
          </a:p>
          <a:p>
            <a:pPr>
              <a:lnSpc>
                <a:spcPct val="150000"/>
              </a:lnSpc>
              <a:spcBef>
                <a:spcPts val="20"/>
              </a:spcBef>
              <a:spcAft>
                <a:spcPts val="1500"/>
              </a:spcAft>
            </a:pPr>
            <a:r>
              <a:rPr lang="zh-CN" altLang="en-US" sz="2000">
                <a:cs typeface="黑体" panose="02010609060101010101" pitchFamily="2" charset="-122"/>
              </a:rPr>
              <a:t>  </a:t>
            </a:r>
            <a:r>
              <a:rPr lang="zh-CN" altLang="en-US" sz="2000">
                <a:solidFill>
                  <a:schemeClr val="folHlink"/>
                </a:solidFill>
                <a:cs typeface="黑体" panose="02010609060101010101" pitchFamily="2" charset="-122"/>
              </a:rPr>
              <a:t>适用范围</a:t>
            </a:r>
            <a:r>
              <a:rPr lang="zh-CN" altLang="en-US" sz="2000">
                <a:cs typeface="黑体" panose="02010609060101010101" pitchFamily="2" charset="-122"/>
              </a:rPr>
              <a:t>：工程规模小，工期要求不高，材料供应不上，工艺要求高，施工间歇长。</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7409" name="文本占位符 14337"/>
          <p:cNvSpPr>
            <a:spLocks noGrp="1"/>
          </p:cNvSpPr>
          <p:nvPr>
            <p:ph idx="1"/>
          </p:nvPr>
        </p:nvSpPr>
        <p:spPr>
          <a:xfrm>
            <a:off x="1082040" y="1428115"/>
            <a:ext cx="6979920" cy="3744595"/>
          </a:xfrm>
        </p:spPr>
        <p:txBody>
          <a:bodyPr anchor="t"/>
          <a:lstStyle/>
          <a:p>
            <a:pPr>
              <a:lnSpc>
                <a:spcPct val="150000"/>
              </a:lnSpc>
            </a:pPr>
            <a:r>
              <a:rPr lang="en-US" altLang="zh-CN" sz="2400">
                <a:solidFill>
                  <a:schemeClr val="hlink"/>
                </a:solidFill>
                <a:cs typeface="黑体" panose="02010609060101010101" pitchFamily="2" charset="-122"/>
              </a:rPr>
              <a:t>(1)</a:t>
            </a:r>
            <a:r>
              <a:rPr lang="zh-CN" altLang="en-US" sz="2400">
                <a:solidFill>
                  <a:schemeClr val="folHlink"/>
                </a:solidFill>
                <a:cs typeface="黑体" panose="02010609060101010101" pitchFamily="2" charset="-122"/>
              </a:rPr>
              <a:t>平行施工的定义及计算公式</a:t>
            </a:r>
          </a:p>
          <a:p>
            <a:pPr>
              <a:lnSpc>
                <a:spcPct val="150000"/>
              </a:lnSpc>
            </a:pPr>
            <a:r>
              <a:rPr lang="zh-CN" altLang="en-US" sz="2400">
                <a:cs typeface="黑体" panose="02010609060101010101" pitchFamily="2" charset="-122"/>
              </a:rPr>
              <a:t>    </a:t>
            </a:r>
            <a:r>
              <a:rPr lang="zh-CN" altLang="en-US" sz="2400">
                <a:solidFill>
                  <a:schemeClr val="hlink"/>
                </a:solidFill>
                <a:cs typeface="黑体" panose="02010609060101010101" pitchFamily="2" charset="-122"/>
              </a:rPr>
              <a:t>平行施工</a:t>
            </a:r>
            <a:r>
              <a:rPr lang="zh-CN" altLang="en-US" sz="2400">
                <a:cs typeface="黑体" panose="02010609060101010101" pitchFamily="2" charset="-122"/>
              </a:rPr>
              <a:t>是指所有的施工过程的各个施工段同时开工，同时结束的一种施工组织方式。将上述四幢房屋装修采用平行施工组织方式，进度计划</a:t>
            </a:r>
            <a:r>
              <a:rPr lang="zh-CN" altLang="en-US" sz="2400">
                <a:solidFill>
                  <a:schemeClr val="hlink"/>
                </a:solidFill>
                <a:cs typeface="黑体" panose="02010609060101010101" pitchFamily="2" charset="-122"/>
              </a:rPr>
              <a:t>如图</a:t>
            </a:r>
            <a:r>
              <a:rPr lang="en-US" altLang="zh-CN" sz="2400">
                <a:solidFill>
                  <a:schemeClr val="hlink"/>
                </a:solidFill>
                <a:cs typeface="黑体" panose="02010609060101010101" pitchFamily="2" charset="-122"/>
              </a:rPr>
              <a:t>2.4</a:t>
            </a:r>
            <a:r>
              <a:rPr lang="zh-CN" altLang="en-US" sz="2400">
                <a:solidFill>
                  <a:schemeClr val="hlink"/>
                </a:solidFill>
                <a:cs typeface="黑体" panose="02010609060101010101" pitchFamily="2" charset="-122"/>
              </a:rPr>
              <a:t>所示</a:t>
            </a:r>
            <a:r>
              <a:rPr lang="zh-CN" altLang="en-US" sz="2400">
                <a:cs typeface="黑体" panose="02010609060101010101" pitchFamily="2" charset="-122"/>
              </a:rPr>
              <a:t>。</a:t>
            </a:r>
          </a:p>
          <a:p>
            <a:pPr>
              <a:lnSpc>
                <a:spcPct val="150000"/>
              </a:lnSpc>
            </a:pPr>
            <a:r>
              <a:rPr lang="zh-CN" altLang="en-US" sz="2400">
                <a:cs typeface="黑体" panose="02010609060101010101" pitchFamily="2" charset="-122"/>
              </a:rPr>
              <a:t>　　由图</a:t>
            </a:r>
            <a:r>
              <a:rPr lang="en-US" altLang="zh-CN" sz="2400">
                <a:cs typeface="黑体" panose="02010609060101010101" pitchFamily="2" charset="-122"/>
              </a:rPr>
              <a:t>2.4</a:t>
            </a:r>
            <a:r>
              <a:rPr lang="zh-CN" altLang="en-US" sz="2400">
                <a:cs typeface="黑体" panose="02010609060101010101" pitchFamily="2" charset="-122"/>
              </a:rPr>
              <a:t>可知</a:t>
            </a:r>
            <a:r>
              <a:rPr lang="en-US" altLang="zh-CN" sz="2400">
                <a:cs typeface="黑体" panose="02010609060101010101" pitchFamily="2" charset="-122"/>
              </a:rPr>
              <a:t>,</a:t>
            </a:r>
            <a:r>
              <a:rPr lang="zh-CN" altLang="en-US" sz="2400">
                <a:cs typeface="黑体" panose="02010609060101010101" pitchFamily="2" charset="-122"/>
              </a:rPr>
              <a:t>平行施工的工期表达式为</a:t>
            </a:r>
            <a:r>
              <a:rPr lang="en-US" altLang="zh-CN" sz="2400">
                <a:cs typeface="黑体" panose="02010609060101010101" pitchFamily="2" charset="-122"/>
              </a:rPr>
              <a:t>:</a:t>
            </a:r>
          </a:p>
          <a:p>
            <a:pPr algn="ctr">
              <a:lnSpc>
                <a:spcPct val="150000"/>
              </a:lnSpc>
            </a:pPr>
            <a:r>
              <a:rPr lang="en-US" altLang="zh-CN" b="1" i="1">
                <a:solidFill>
                  <a:srgbClr val="FF33CC"/>
                </a:solidFill>
                <a:latin typeface="Times New Roman" panose="02020603050405020304" pitchFamily="2" charset="0"/>
                <a:sym typeface="+mn-ea"/>
              </a:rPr>
              <a:t>T</a:t>
            </a:r>
            <a:r>
              <a:rPr lang="zh-CN" altLang="en-US" b="1" i="1">
                <a:solidFill>
                  <a:srgbClr val="FF33CC"/>
                </a:solidFill>
                <a:latin typeface="Times New Roman" panose="02020603050405020304" pitchFamily="2" charset="0"/>
                <a:sym typeface="+mn-ea"/>
              </a:rPr>
              <a:t>＝</a:t>
            </a:r>
            <a:r>
              <a:rPr lang="en-US" altLang="zh-CN" b="1" i="1">
                <a:solidFill>
                  <a:srgbClr val="FF33CC"/>
                </a:solidFill>
                <a:latin typeface="Times New Roman" panose="02020603050405020304" pitchFamily="2" charset="0"/>
                <a:sym typeface="+mn-ea"/>
              </a:rPr>
              <a:t>∑t</a:t>
            </a:r>
            <a:r>
              <a:rPr lang="en-US" altLang="zh-CN" b="1" i="1" baseline="-25000">
                <a:solidFill>
                  <a:srgbClr val="FF33CC"/>
                </a:solidFill>
                <a:latin typeface="Times New Roman" panose="02020603050405020304" pitchFamily="2" charset="0"/>
                <a:sym typeface="+mn-ea"/>
              </a:rPr>
              <a:t>i</a:t>
            </a:r>
            <a:r>
              <a:rPr lang="en-US" altLang="zh-CN" sz="2400">
                <a:solidFill>
                  <a:srgbClr val="FF33CC"/>
                </a:solidFill>
                <a:cs typeface="黑体" panose="02010609060101010101" pitchFamily="2" charset="-122"/>
              </a:rPr>
              <a:t>                    </a:t>
            </a:r>
            <a:endParaRPr lang="zh-CN" altLang="en-US" sz="2400">
              <a:solidFill>
                <a:srgbClr val="FF33CC"/>
              </a:solidFill>
              <a:cs typeface="黑体" panose="02010609060101010101" pitchFamily="2" charset="-122"/>
            </a:endParaRPr>
          </a:p>
        </p:txBody>
      </p:sp>
      <p:sp>
        <p:nvSpPr>
          <p:cNvPr id="17410" name="矩形 14338"/>
          <p:cNvSpPr/>
          <p:nvPr/>
        </p:nvSpPr>
        <p:spPr>
          <a:xfrm>
            <a:off x="1547813" y="260350"/>
            <a:ext cx="29527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2  </a:t>
            </a:r>
            <a:r>
              <a:rPr lang="zh-CN" altLang="en-US" sz="2800" b="1">
                <a:solidFill>
                  <a:srgbClr val="9966FF"/>
                </a:solidFill>
                <a:latin typeface="Times New Roman" panose="02020603050405020304" pitchFamily="2" charset="0"/>
                <a:ea typeface="楷体_GB2312" pitchFamily="1" charset="-122"/>
              </a:rPr>
              <a:t>平行施工</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8433" name="文本框 15361"/>
          <p:cNvSpPr txBox="1"/>
          <p:nvPr/>
        </p:nvSpPr>
        <p:spPr>
          <a:xfrm>
            <a:off x="2987675" y="6237605"/>
            <a:ext cx="2791460" cy="368300"/>
          </a:xfrm>
          <a:prstGeom prst="rect">
            <a:avLst/>
          </a:prstGeom>
          <a:noFill/>
          <a:ln w="9525">
            <a:noFill/>
          </a:ln>
        </p:spPr>
        <p:txBody>
          <a:bodyPr wrap="squar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1800">
                <a:latin typeface="黑体" panose="02010609060101010101" pitchFamily="2" charset="-122"/>
                <a:ea typeface="黑体" panose="02010609060101010101" pitchFamily="2" charset="-122"/>
              </a:rPr>
              <a:t>图</a:t>
            </a:r>
            <a:r>
              <a:rPr lang="en-US" altLang="zh-CN" sz="1800">
                <a:latin typeface="黑体" panose="02010609060101010101" pitchFamily="2" charset="-122"/>
                <a:ea typeface="黑体" panose="02010609060101010101" pitchFamily="2" charset="-122"/>
              </a:rPr>
              <a:t>2.4 </a:t>
            </a:r>
            <a:r>
              <a:rPr lang="zh-CN" altLang="en-US" sz="1800">
                <a:latin typeface="黑体" panose="02010609060101010101" pitchFamily="2" charset="-122"/>
                <a:ea typeface="黑体" panose="02010609060101010101" pitchFamily="2" charset="-122"/>
              </a:rPr>
              <a:t>平行施工进度安排</a:t>
            </a:r>
          </a:p>
        </p:txBody>
      </p:sp>
      <p:pic>
        <p:nvPicPr>
          <p:cNvPr id="18434" name="图片 15362" descr="24"/>
          <p:cNvPicPr>
            <a:picLocks noChangeAspect="1"/>
          </p:cNvPicPr>
          <p:nvPr/>
        </p:nvPicPr>
        <p:blipFill>
          <a:blip r:embed="rId2"/>
          <a:srcRect t="546" b="915"/>
          <a:stretch>
            <a:fillRect/>
          </a:stretch>
        </p:blipFill>
        <p:spPr>
          <a:xfrm>
            <a:off x="982980" y="1141095"/>
            <a:ext cx="7505700" cy="5096510"/>
          </a:xfrm>
          <a:prstGeom prst="rect">
            <a:avLst/>
          </a:prstGeom>
          <a:noFill/>
          <a:ln w="9525">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9457" name="文本占位符 16385"/>
          <p:cNvSpPr>
            <a:spLocks noGrp="1"/>
          </p:cNvSpPr>
          <p:nvPr>
            <p:ph idx="1"/>
          </p:nvPr>
        </p:nvSpPr>
        <p:spPr>
          <a:xfrm>
            <a:off x="801370" y="1434465"/>
            <a:ext cx="7541260" cy="4251960"/>
          </a:xfrm>
        </p:spPr>
        <p:txBody>
          <a:bodyPr anchor="t"/>
          <a:lstStyle/>
          <a:p>
            <a:pPr defTabSz="914400">
              <a:lnSpc>
                <a:spcPct val="125000"/>
              </a:lnSpc>
              <a:spcBef>
                <a:spcPts val="50"/>
              </a:spcBef>
              <a:spcAft>
                <a:spcPts val="1000"/>
              </a:spcAft>
              <a:tabLst>
                <a:tab pos="0"/>
              </a:tabLst>
            </a:pPr>
            <a:r>
              <a:rPr lang="en-US" altLang="zh-CN" sz="2000">
                <a:solidFill>
                  <a:schemeClr val="hlink"/>
                </a:solidFill>
                <a:cs typeface="黑体" panose="02010609060101010101" pitchFamily="2" charset="-122"/>
              </a:rPr>
              <a:t>(2)</a:t>
            </a:r>
            <a:r>
              <a:rPr lang="zh-CN" altLang="en-US" sz="2000">
                <a:solidFill>
                  <a:schemeClr val="folHlink"/>
                </a:solidFill>
                <a:cs typeface="黑体" panose="02010609060101010101" pitchFamily="2" charset="-122"/>
              </a:rPr>
              <a:t>平行施工的特点</a:t>
            </a:r>
          </a:p>
          <a:p>
            <a:pPr defTabSz="914400">
              <a:lnSpc>
                <a:spcPct val="125000"/>
              </a:lnSpc>
              <a:spcBef>
                <a:spcPts val="50"/>
              </a:spcBef>
              <a:spcAft>
                <a:spcPts val="1000"/>
              </a:spcAft>
              <a:tabLst>
                <a:tab pos="0"/>
              </a:tabLst>
            </a:pPr>
            <a:r>
              <a:rPr lang="zh-CN" altLang="en-US" sz="2000">
                <a:solidFill>
                  <a:schemeClr val="folHlink"/>
                </a:solidFill>
                <a:cs typeface="黑体" panose="02010609060101010101" pitchFamily="2" charset="-122"/>
              </a:rPr>
              <a:t>　优点：</a:t>
            </a:r>
            <a:r>
              <a:rPr lang="en-US" altLang="zh-CN" sz="2000">
                <a:cs typeface="黑体" panose="02010609060101010101" pitchFamily="2" charset="-122"/>
              </a:rPr>
              <a:t>a</a:t>
            </a:r>
            <a:r>
              <a:rPr lang="en-US" altLang="zh-CN" sz="2000" b="1">
                <a:cs typeface="黑体" panose="02010609060101010101" pitchFamily="2" charset="-122"/>
              </a:rPr>
              <a:t>.</a:t>
            </a:r>
            <a:r>
              <a:rPr lang="zh-CN" altLang="en-US" sz="2000">
                <a:cs typeface="黑体" panose="02010609060101010101" pitchFamily="2" charset="-122"/>
              </a:rPr>
              <a:t>各过程工作面充分利用；</a:t>
            </a:r>
          </a:p>
          <a:p>
            <a:pPr defTabSz="914400">
              <a:lnSpc>
                <a:spcPct val="125000"/>
              </a:lnSpc>
              <a:spcBef>
                <a:spcPts val="50"/>
              </a:spcBef>
              <a:spcAft>
                <a:spcPts val="1000"/>
              </a:spcAft>
              <a:tabLst>
                <a:tab pos="0"/>
              </a:tabLst>
            </a:pPr>
            <a:r>
              <a:rPr lang="zh-CN" altLang="en-US" sz="2000">
                <a:cs typeface="黑体" panose="02010609060101010101" pitchFamily="2" charset="-122"/>
              </a:rPr>
              <a:t>        </a:t>
            </a:r>
            <a:r>
              <a:rPr lang="en-US" altLang="zh-CN" sz="2000">
                <a:cs typeface="黑体" panose="02010609060101010101" pitchFamily="2" charset="-122"/>
              </a:rPr>
              <a:t>b.</a:t>
            </a:r>
            <a:r>
              <a:rPr lang="zh-CN" altLang="en-US" sz="2000">
                <a:cs typeface="黑体" panose="02010609060101010101" pitchFamily="2" charset="-122"/>
              </a:rPr>
              <a:t>工期短。</a:t>
            </a:r>
          </a:p>
          <a:p>
            <a:pPr defTabSz="914400">
              <a:lnSpc>
                <a:spcPct val="125000"/>
              </a:lnSpc>
              <a:spcBef>
                <a:spcPts val="50"/>
              </a:spcBef>
              <a:spcAft>
                <a:spcPts val="1000"/>
              </a:spcAft>
              <a:tabLst>
                <a:tab pos="0"/>
              </a:tabLst>
            </a:pPr>
            <a:r>
              <a:rPr lang="zh-CN" altLang="en-US" sz="2000">
                <a:solidFill>
                  <a:schemeClr val="folHlink"/>
                </a:solidFill>
                <a:cs typeface="黑体" panose="02010609060101010101" pitchFamily="2" charset="-122"/>
              </a:rPr>
              <a:t>　缺点：</a:t>
            </a:r>
          </a:p>
          <a:p>
            <a:pPr defTabSz="914400">
              <a:lnSpc>
                <a:spcPct val="125000"/>
              </a:lnSpc>
              <a:spcBef>
                <a:spcPts val="50"/>
              </a:spcBef>
              <a:spcAft>
                <a:spcPts val="1000"/>
              </a:spcAft>
              <a:tabLst>
                <a:tab pos="0"/>
              </a:tabLst>
            </a:pPr>
            <a:r>
              <a:rPr lang="zh-CN" altLang="en-US" sz="2000">
                <a:cs typeface="黑体" panose="02010609060101010101" pitchFamily="2" charset="-122"/>
              </a:rPr>
              <a:t>　　</a:t>
            </a:r>
            <a:r>
              <a:rPr lang="en-US" altLang="zh-CN" sz="2000">
                <a:cs typeface="黑体" panose="02010609060101010101" pitchFamily="2" charset="-122"/>
              </a:rPr>
              <a:t>a.</a:t>
            </a:r>
            <a:r>
              <a:rPr lang="zh-CN" altLang="en-US" sz="2000">
                <a:cs typeface="黑体" panose="02010609060101010101" pitchFamily="2" charset="-122"/>
              </a:rPr>
              <a:t>施工班组成倍增加，机具设备也相应增加，材料供应集中，临时设施设备也需增加，造成组织安排和施工现场管理困难，增加施工管理费用；</a:t>
            </a:r>
          </a:p>
          <a:p>
            <a:pPr defTabSz="914400">
              <a:lnSpc>
                <a:spcPct val="125000"/>
              </a:lnSpc>
              <a:spcBef>
                <a:spcPts val="50"/>
              </a:spcBef>
              <a:spcAft>
                <a:spcPts val="1000"/>
              </a:spcAft>
              <a:tabLst>
                <a:tab pos="0"/>
              </a:tabLst>
            </a:pPr>
            <a:r>
              <a:rPr lang="en-US" altLang="zh-CN" sz="2000">
                <a:cs typeface="黑体" panose="02010609060101010101" pitchFamily="2" charset="-122"/>
              </a:rPr>
              <a:t>    b.</a:t>
            </a:r>
            <a:r>
              <a:rPr lang="zh-CN" altLang="en-US" sz="2000">
                <a:cs typeface="黑体" panose="02010609060101010101" pitchFamily="2" charset="-122"/>
              </a:rPr>
              <a:t>施工班组不存在连续或不连续施工情况，仅在一个段上施工。如果工程结束后，再无其它工程，则可能出现窝工。 </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0481" name="文本占位符 17409"/>
          <p:cNvSpPr>
            <a:spLocks noGrp="1"/>
          </p:cNvSpPr>
          <p:nvPr>
            <p:ph idx="1"/>
          </p:nvPr>
        </p:nvSpPr>
        <p:spPr>
          <a:xfrm>
            <a:off x="755650" y="1412875"/>
            <a:ext cx="7772400" cy="4105275"/>
          </a:xfrm>
        </p:spPr>
        <p:txBody>
          <a:bodyPr anchor="t"/>
          <a:lstStyle/>
          <a:p>
            <a:pPr>
              <a:lnSpc>
                <a:spcPct val="150000"/>
              </a:lnSpc>
              <a:spcBef>
                <a:spcPct val="50000"/>
              </a:spcBef>
            </a:pPr>
            <a:r>
              <a:rPr lang="en-US" altLang="zh-CN" sz="2400">
                <a:solidFill>
                  <a:schemeClr val="hlink"/>
                </a:solidFill>
                <a:cs typeface="黑体" panose="02010609060101010101" pitchFamily="2" charset="-122"/>
              </a:rPr>
              <a:t>(1)</a:t>
            </a:r>
            <a:r>
              <a:rPr lang="zh-CN" altLang="en-US" sz="2400">
                <a:solidFill>
                  <a:schemeClr val="folHlink"/>
                </a:solidFill>
                <a:cs typeface="黑体" panose="02010609060101010101" pitchFamily="2" charset="-122"/>
              </a:rPr>
              <a:t>流水施工基本概念及计算公式</a:t>
            </a:r>
            <a:endParaRPr lang="zh-CN" altLang="en-US" sz="2000">
              <a:solidFill>
                <a:schemeClr val="folHlink"/>
              </a:solidFill>
              <a:cs typeface="黑体" panose="02010609060101010101" pitchFamily="2" charset="-122"/>
            </a:endParaRPr>
          </a:p>
          <a:p>
            <a:pPr>
              <a:lnSpc>
                <a:spcPct val="150000"/>
              </a:lnSpc>
              <a:spcBef>
                <a:spcPct val="50000"/>
              </a:spcBef>
            </a:pPr>
            <a:r>
              <a:rPr lang="zh-CN" altLang="en-US" sz="2000">
                <a:solidFill>
                  <a:schemeClr val="hlink"/>
                </a:solidFill>
                <a:cs typeface="黑体" panose="02010609060101010101" pitchFamily="2" charset="-122"/>
              </a:rPr>
              <a:t>    流水施工</a:t>
            </a:r>
            <a:r>
              <a:rPr lang="zh-CN" altLang="en-US" sz="2000">
                <a:cs typeface="黑体" panose="02010609060101010101" pitchFamily="2" charset="-122"/>
              </a:rPr>
              <a:t>是指所有的施工过程均按一定的时间间隔投入施工，各个施工过程陆续开工、陆续竣工，使同一施工过程的施工班组保持连续均衡地施工，不同施工过程尽可能平行搭接施工的组织方式。</a:t>
            </a:r>
          </a:p>
          <a:p>
            <a:pPr>
              <a:lnSpc>
                <a:spcPct val="150000"/>
              </a:lnSpc>
              <a:spcBef>
                <a:spcPct val="50000"/>
              </a:spcBef>
            </a:pPr>
            <a:r>
              <a:rPr lang="zh-CN" altLang="en-US" sz="2000">
                <a:cs typeface="黑体" panose="02010609060101010101" pitchFamily="2" charset="-122"/>
              </a:rPr>
              <a:t>　　例题</a:t>
            </a:r>
            <a:r>
              <a:rPr lang="en-US" altLang="zh-CN" sz="2000">
                <a:cs typeface="黑体" panose="02010609060101010101" pitchFamily="2" charset="-122"/>
              </a:rPr>
              <a:t>2.1</a:t>
            </a:r>
            <a:r>
              <a:rPr lang="zh-CN" altLang="en-US" sz="2000">
                <a:cs typeface="黑体" panose="02010609060101010101" pitchFamily="2" charset="-122"/>
              </a:rPr>
              <a:t>如果按照流水施工组织，则进度计划见</a:t>
            </a:r>
            <a:r>
              <a:rPr lang="zh-CN" altLang="en-US" sz="2000">
                <a:solidFill>
                  <a:schemeClr val="hlink"/>
                </a:solidFill>
                <a:cs typeface="黑体" panose="02010609060101010101" pitchFamily="2" charset="-122"/>
                <a:hlinkClick r:id="rId2" action="ppaction://hlinksldjump?num=1"/>
              </a:rPr>
              <a:t>图</a:t>
            </a:r>
            <a:r>
              <a:rPr lang="en-US" altLang="zh-CN" sz="2000">
                <a:solidFill>
                  <a:schemeClr val="hlink"/>
                </a:solidFill>
                <a:cs typeface="黑体" panose="02010609060101010101" pitchFamily="2" charset="-122"/>
                <a:hlinkClick r:id="rId2" action="ppaction://hlinksldjump?num=1"/>
              </a:rPr>
              <a:t>2.5(a)</a:t>
            </a:r>
            <a:r>
              <a:rPr lang="zh-CN" altLang="en-US" sz="2000">
                <a:solidFill>
                  <a:schemeClr val="hlink"/>
                </a:solidFill>
                <a:cs typeface="黑体" panose="02010609060101010101" pitchFamily="2" charset="-122"/>
                <a:hlinkClick r:id="rId2" action="ppaction://hlinksldjump?num=1"/>
              </a:rPr>
              <a:t>所示</a:t>
            </a:r>
            <a:r>
              <a:rPr lang="zh-CN" altLang="en-US" sz="2000">
                <a:cs typeface="黑体" panose="02010609060101010101" pitchFamily="2" charset="-122"/>
              </a:rPr>
              <a:t>。</a:t>
            </a:r>
          </a:p>
        </p:txBody>
      </p:sp>
      <p:sp>
        <p:nvSpPr>
          <p:cNvPr id="20482" name="矩形 17410"/>
          <p:cNvSpPr/>
          <p:nvPr/>
        </p:nvSpPr>
        <p:spPr>
          <a:xfrm>
            <a:off x="1547813" y="260350"/>
            <a:ext cx="29527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黑体" panose="02010609060101010101" pitchFamily="2" charset="-122"/>
                <a:ea typeface="黑体" panose="02010609060101010101" pitchFamily="2" charset="-122"/>
                <a:cs typeface="黑体" panose="02010609060101010101" pitchFamily="2" charset="-122"/>
              </a:rPr>
              <a:t>3  </a:t>
            </a:r>
            <a:r>
              <a:rPr lang="zh-CN" altLang="en-US" sz="2800" b="1">
                <a:solidFill>
                  <a:srgbClr val="9966FF"/>
                </a:solidFill>
                <a:latin typeface="黑体" panose="02010609060101010101" pitchFamily="2" charset="-122"/>
                <a:ea typeface="黑体" panose="02010609060101010101" pitchFamily="2" charset="-122"/>
                <a:cs typeface="黑体" panose="02010609060101010101" pitchFamily="2" charset="-122"/>
              </a:rPr>
              <a:t>流水施工</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1505" name="文本框 18433"/>
          <p:cNvSpPr txBox="1"/>
          <p:nvPr/>
        </p:nvSpPr>
        <p:spPr>
          <a:xfrm>
            <a:off x="3111500" y="6308725"/>
            <a:ext cx="3154680" cy="368300"/>
          </a:xfrm>
          <a:prstGeom prst="rect">
            <a:avLst/>
          </a:prstGeom>
          <a:noFill/>
          <a:ln w="9525">
            <a:noFill/>
          </a:ln>
        </p:spPr>
        <p:txBody>
          <a:bodyPr wrap="non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1800">
                <a:latin typeface="黑体" panose="02010609060101010101" pitchFamily="2" charset="-122"/>
                <a:ea typeface="黑体" panose="02010609060101010101" pitchFamily="2" charset="-122"/>
              </a:rPr>
              <a:t>图</a:t>
            </a:r>
            <a:r>
              <a:rPr lang="en-US" altLang="zh-CN" sz="1800">
                <a:latin typeface="黑体" panose="02010609060101010101" pitchFamily="2" charset="-122"/>
                <a:ea typeface="黑体" panose="02010609060101010101" pitchFamily="2" charset="-122"/>
              </a:rPr>
              <a:t>2.5(a)  </a:t>
            </a:r>
            <a:r>
              <a:rPr lang="zh-CN" altLang="en-US" sz="1800">
                <a:latin typeface="黑体" panose="02010609060101010101" pitchFamily="2" charset="-122"/>
                <a:ea typeface="黑体" panose="02010609060101010101" pitchFamily="2" charset="-122"/>
              </a:rPr>
              <a:t>流水施工进度计划</a:t>
            </a:r>
            <a:endParaRPr lang="en-US" altLang="zh-CN" sz="1800">
              <a:latin typeface="黑体" panose="02010609060101010101" pitchFamily="2" charset="-122"/>
              <a:ea typeface="黑体" panose="02010609060101010101" pitchFamily="2" charset="-122"/>
            </a:endParaRPr>
          </a:p>
        </p:txBody>
      </p:sp>
      <p:pic>
        <p:nvPicPr>
          <p:cNvPr id="21506" name="图片 18434" descr="25a"/>
          <p:cNvPicPr>
            <a:picLocks noChangeAspect="1"/>
          </p:cNvPicPr>
          <p:nvPr/>
        </p:nvPicPr>
        <p:blipFill>
          <a:blip r:embed="rId2"/>
          <a:srcRect r="7120" b="5396"/>
          <a:stretch>
            <a:fillRect/>
          </a:stretch>
        </p:blipFill>
        <p:spPr>
          <a:xfrm>
            <a:off x="1404938" y="1055688"/>
            <a:ext cx="6567487" cy="5253037"/>
          </a:xfrm>
          <a:prstGeom prst="rect">
            <a:avLst/>
          </a:prstGeom>
          <a:noFill/>
          <a:ln w="9525">
            <a:noFill/>
          </a:ln>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2529" name="文本框 19457"/>
          <p:cNvSpPr txBox="1"/>
          <p:nvPr/>
        </p:nvSpPr>
        <p:spPr>
          <a:xfrm>
            <a:off x="3232150" y="6314440"/>
            <a:ext cx="3154680" cy="368300"/>
          </a:xfrm>
          <a:prstGeom prst="rect">
            <a:avLst/>
          </a:prstGeom>
          <a:noFill/>
          <a:ln w="9525">
            <a:noFill/>
          </a:ln>
        </p:spPr>
        <p:txBody>
          <a:bodyPr wrap="non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1800">
                <a:latin typeface="黑体" panose="02010609060101010101" pitchFamily="2" charset="-122"/>
                <a:ea typeface="黑体" panose="02010609060101010101" pitchFamily="2" charset="-122"/>
              </a:rPr>
              <a:t>图</a:t>
            </a:r>
            <a:r>
              <a:rPr lang="en-US" altLang="zh-CN" sz="1800">
                <a:latin typeface="黑体" panose="02010609060101010101" pitchFamily="2" charset="-122"/>
                <a:ea typeface="黑体" panose="02010609060101010101" pitchFamily="2" charset="-122"/>
              </a:rPr>
              <a:t>2.5(b)  </a:t>
            </a:r>
            <a:r>
              <a:rPr lang="zh-CN" altLang="en-US" sz="1800">
                <a:latin typeface="黑体" panose="02010609060101010101" pitchFamily="2" charset="-122"/>
                <a:ea typeface="黑体" panose="02010609060101010101" pitchFamily="2" charset="-122"/>
              </a:rPr>
              <a:t>流水施工进度计划</a:t>
            </a:r>
            <a:endParaRPr lang="en-US" altLang="zh-CN" sz="1800">
              <a:latin typeface="黑体" panose="02010609060101010101" pitchFamily="2" charset="-122"/>
              <a:ea typeface="黑体" panose="02010609060101010101" pitchFamily="2" charset="-122"/>
            </a:endParaRPr>
          </a:p>
        </p:txBody>
      </p:sp>
      <p:pic>
        <p:nvPicPr>
          <p:cNvPr id="22530" name="图片 19458" descr="25b"/>
          <p:cNvPicPr>
            <a:picLocks noChangeAspect="1"/>
          </p:cNvPicPr>
          <p:nvPr/>
        </p:nvPicPr>
        <p:blipFill>
          <a:blip r:embed="rId2"/>
          <a:srcRect b="1436"/>
          <a:stretch>
            <a:fillRect/>
          </a:stretch>
        </p:blipFill>
        <p:spPr>
          <a:xfrm>
            <a:off x="1116013" y="1057275"/>
            <a:ext cx="7129462" cy="5180013"/>
          </a:xfrm>
          <a:prstGeom prst="rect">
            <a:avLst/>
          </a:prstGeom>
          <a:noFill/>
          <a:ln w="9525">
            <a:noFill/>
          </a:ln>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a:effectLst/>
      </p:bgPr>
    </p:bg>
    <p:spTree>
      <p:nvGrpSpPr>
        <p:cNvPr id="1" name=""/>
        <p:cNvGrpSpPr/>
        <p:nvPr/>
      </p:nvGrpSpPr>
      <p:grpSpPr>
        <a:xfrm>
          <a:off x="0" y="0"/>
          <a:ext cx="0" cy="0"/>
        </a:xfrm>
      </p:grpSpPr>
      <p:sp>
        <p:nvSpPr>
          <p:cNvPr id="23553" name="文本占位符 20481"/>
          <p:cNvSpPr>
            <a:spLocks noGrp="1"/>
          </p:cNvSpPr>
          <p:nvPr>
            <p:ph type="body" sz="half" idx="1"/>
          </p:nvPr>
        </p:nvSpPr>
        <p:spPr>
          <a:xfrm>
            <a:off x="957580" y="1163320"/>
            <a:ext cx="7229475" cy="4531995"/>
          </a:xfrm>
        </p:spPr>
        <p:txBody>
          <a:bodyPr anchor="t"/>
          <a:lstStyle/>
          <a:p>
            <a:pPr>
              <a:lnSpc>
                <a:spcPct val="150000"/>
              </a:lnSpc>
              <a:spcBef>
                <a:spcPct val="5000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    从图</a:t>
            </a:r>
            <a:r>
              <a:rPr lang="en-US" altLang="zh-CN" sz="2000">
                <a:latin typeface="黑体" panose="02010609060101010101" pitchFamily="2" charset="-122"/>
                <a:ea typeface="黑体" panose="02010609060101010101" pitchFamily="2" charset="-122"/>
                <a:cs typeface="黑体" panose="02010609060101010101" pitchFamily="2" charset="-122"/>
              </a:rPr>
              <a:t>2.5(a)</a:t>
            </a:r>
            <a:r>
              <a:rPr lang="zh-CN" altLang="en-US" sz="2000">
                <a:latin typeface="黑体" panose="02010609060101010101" pitchFamily="2" charset="-122"/>
                <a:ea typeface="黑体" panose="02010609060101010101" pitchFamily="2" charset="-122"/>
                <a:cs typeface="黑体" panose="02010609060101010101" pitchFamily="2" charset="-122"/>
              </a:rPr>
              <a:t>可知，流水施工的工期计算公式可以表达为：</a:t>
            </a:r>
          </a:p>
          <a:p>
            <a:pPr>
              <a:lnSpc>
                <a:spcPct val="150000"/>
              </a:lnSpc>
              <a:spcBef>
                <a:spcPct val="50000"/>
              </a:spcBef>
              <a:buClr>
                <a:schemeClr val="hlink"/>
              </a:buClr>
              <a:buSzPct val="60000"/>
              <a:buFont typeface="Wingdings" panose="05000000000000000000" pitchFamily="2" charset="2"/>
            </a:pPr>
            <a:r>
              <a:rPr lang="en-US" altLang="zh-CN" sz="2000">
                <a:latin typeface="黑体" panose="02010609060101010101" pitchFamily="2" charset="-122"/>
                <a:ea typeface="黑体" panose="02010609060101010101" pitchFamily="2" charset="-122"/>
                <a:cs typeface="黑体" panose="02010609060101010101" pitchFamily="2" charset="-122"/>
              </a:rPr>
              <a:t>                                       </a:t>
            </a:r>
          </a:p>
          <a:p>
            <a:pPr>
              <a:lnSpc>
                <a:spcPct val="150000"/>
              </a:lnSpc>
              <a:spcBef>
                <a:spcPct val="50000"/>
              </a:spcBef>
              <a:buClr>
                <a:schemeClr val="hlink"/>
              </a:buClr>
              <a:buSzPct val="60000"/>
              <a:buFont typeface="Wingdings" panose="05000000000000000000" pitchFamily="2" charset="2"/>
            </a:pPr>
            <a:r>
              <a:rPr lang="en-US" altLang="zh-CN" sz="2000">
                <a:latin typeface="黑体" panose="02010609060101010101" pitchFamily="2" charset="-122"/>
                <a:ea typeface="黑体" panose="02010609060101010101" pitchFamily="2" charset="-122"/>
                <a:cs typeface="黑体" panose="02010609060101010101" pitchFamily="2" charset="-122"/>
              </a:rPr>
              <a:t>                               </a:t>
            </a:r>
            <a:endParaRPr lang="en-US" altLang="zh-CN" sz="2000">
              <a:solidFill>
                <a:srgbClr val="FF33CC"/>
              </a:solidFill>
              <a:latin typeface="黑体" panose="02010609060101010101" pitchFamily="2" charset="-122"/>
              <a:ea typeface="黑体" panose="02010609060101010101" pitchFamily="2" charset="-122"/>
              <a:cs typeface="黑体" panose="02010609060101010101" pitchFamily="2" charset="-122"/>
            </a:endParaRPr>
          </a:p>
          <a:p>
            <a:pPr>
              <a:lnSpc>
                <a:spcPct val="150000"/>
              </a:lnSpc>
              <a:spcBef>
                <a:spcPct val="50000"/>
              </a:spcBef>
              <a:buClr>
                <a:schemeClr val="hlink"/>
              </a:buClr>
              <a:buSzPct val="60000"/>
              <a:buFont typeface="Wingdings" panose="05000000000000000000" pitchFamily="2" charset="2"/>
            </a:pPr>
            <a:r>
              <a:rPr lang="zh-CN" altLang="en-US" sz="2000" i="1">
                <a:latin typeface="黑体" panose="02010609060101010101" pitchFamily="2" charset="-122"/>
                <a:ea typeface="黑体" panose="02010609060101010101" pitchFamily="2" charset="-122"/>
                <a:cs typeface="黑体" panose="02010609060101010101" pitchFamily="2" charset="-122"/>
              </a:rPr>
              <a:t>　　Ｋ</a:t>
            </a:r>
            <a:r>
              <a:rPr lang="en-US" altLang="zh-CN" sz="2000" i="1" baseline="-25000">
                <a:latin typeface="黑体" panose="02010609060101010101" pitchFamily="2" charset="-122"/>
                <a:ea typeface="黑体" panose="02010609060101010101" pitchFamily="2" charset="-122"/>
                <a:cs typeface="黑体" panose="02010609060101010101" pitchFamily="2" charset="-122"/>
              </a:rPr>
              <a:t>i</a:t>
            </a:r>
            <a:r>
              <a:rPr lang="zh-CN" altLang="en-US" sz="2000" i="1" baseline="-25000">
                <a:latin typeface="黑体" panose="02010609060101010101" pitchFamily="2" charset="-122"/>
                <a:ea typeface="黑体" panose="02010609060101010101" pitchFamily="2" charset="-122"/>
                <a:cs typeface="黑体" panose="02010609060101010101" pitchFamily="2" charset="-122"/>
              </a:rPr>
              <a:t>，</a:t>
            </a:r>
            <a:r>
              <a:rPr lang="en-US" altLang="zh-CN" sz="2000" i="1" baseline="-25000">
                <a:latin typeface="黑体" panose="02010609060101010101" pitchFamily="2" charset="-122"/>
                <a:ea typeface="黑体" panose="02010609060101010101" pitchFamily="2" charset="-122"/>
                <a:cs typeface="黑体" panose="02010609060101010101" pitchFamily="2" charset="-122"/>
              </a:rPr>
              <a:t>i+1</a:t>
            </a:r>
            <a:r>
              <a:rPr lang="zh-CN" altLang="en-US" sz="2000" i="1" baseline="-25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a:t>
            </a:r>
            <a:r>
              <a:rPr lang="zh-CN" altLang="en-US" sz="2000">
                <a:latin typeface="黑体" panose="02010609060101010101" pitchFamily="2" charset="-122"/>
                <a:ea typeface="黑体" panose="02010609060101010101" pitchFamily="2" charset="-122"/>
                <a:cs typeface="黑体" panose="02010609060101010101" pitchFamily="2" charset="-122"/>
              </a:rPr>
              <a:t>- 相邻两个施工过程的施工班组开始投入施工的时间间隔</a:t>
            </a:r>
          </a:p>
          <a:p>
            <a:pPr>
              <a:lnSpc>
                <a:spcPct val="150000"/>
              </a:lnSpc>
              <a:spcBef>
                <a:spcPct val="50000"/>
              </a:spcBef>
              <a:buClr>
                <a:schemeClr val="hlink"/>
              </a:buClr>
              <a:buSzPct val="60000"/>
              <a:buFont typeface="Wingdings" panose="05000000000000000000" pitchFamily="2" charset="2"/>
            </a:pPr>
            <a:r>
              <a:rPr lang="zh-CN" altLang="en-US" sz="2000" i="1">
                <a:latin typeface="黑体" panose="02010609060101010101" pitchFamily="2" charset="-122"/>
                <a:ea typeface="黑体" panose="02010609060101010101" pitchFamily="2" charset="-122"/>
                <a:cs typeface="黑体" panose="02010609060101010101" pitchFamily="2" charset="-122"/>
              </a:rPr>
              <a:t>　　</a:t>
            </a:r>
            <a:r>
              <a:rPr lang="en-US" altLang="zh-CN" sz="2000" i="1">
                <a:latin typeface="黑体" panose="02010609060101010101" pitchFamily="2" charset="-122"/>
                <a:ea typeface="黑体" panose="02010609060101010101" pitchFamily="2" charset="-122"/>
                <a:cs typeface="黑体" panose="02010609060101010101" pitchFamily="2" charset="-122"/>
              </a:rPr>
              <a:t>T</a:t>
            </a:r>
            <a:r>
              <a:rPr lang="en-US" altLang="zh-CN" sz="2000" i="1" baseline="-25000">
                <a:latin typeface="黑体" panose="02010609060101010101" pitchFamily="2" charset="-122"/>
                <a:ea typeface="黑体" panose="02010609060101010101" pitchFamily="2" charset="-122"/>
                <a:cs typeface="黑体" panose="02010609060101010101" pitchFamily="2" charset="-122"/>
              </a:rPr>
              <a:t>N</a:t>
            </a:r>
            <a:r>
              <a:rPr lang="zh-CN" altLang="en-US" sz="2000" i="1" baseline="-25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a:t>
            </a:r>
            <a:r>
              <a:rPr lang="zh-CN" altLang="en-US" sz="2000">
                <a:latin typeface="黑体" panose="02010609060101010101" pitchFamily="2" charset="-122"/>
                <a:ea typeface="黑体" panose="02010609060101010101" pitchFamily="2" charset="-122"/>
                <a:cs typeface="黑体" panose="02010609060101010101" pitchFamily="2" charset="-122"/>
              </a:rPr>
              <a:t>- 最后一个施工过程的施工班组完成全部施工任务所花的时间</a:t>
            </a:r>
            <a:endParaRPr lang="zh-CN" altLang="en-US" sz="2000" i="1">
              <a:latin typeface="黑体" panose="02010609060101010101" pitchFamily="2" charset="-122"/>
              <a:ea typeface="黑体" panose="02010609060101010101" pitchFamily="2" charset="-122"/>
              <a:cs typeface="黑体" panose="02010609060101010101" pitchFamily="2" charset="-122"/>
            </a:endParaRPr>
          </a:p>
          <a:p>
            <a:pPr>
              <a:lnSpc>
                <a:spcPct val="150000"/>
              </a:lnSpc>
              <a:spcBef>
                <a:spcPct val="50000"/>
              </a:spcBef>
              <a:buClr>
                <a:schemeClr val="hlink"/>
              </a:buClr>
              <a:buSzPct val="60000"/>
              <a:buFont typeface="Wingdings" panose="05000000000000000000" pitchFamily="2" charset="2"/>
            </a:pPr>
            <a:r>
              <a:rPr lang="zh-CN" altLang="en-US" sz="2000" i="1">
                <a:latin typeface="黑体" panose="02010609060101010101" pitchFamily="2" charset="-122"/>
                <a:ea typeface="黑体" panose="02010609060101010101" pitchFamily="2" charset="-122"/>
                <a:cs typeface="黑体" panose="02010609060101010101" pitchFamily="2" charset="-122"/>
              </a:rPr>
              <a:t>　　∑Ｋ</a:t>
            </a:r>
            <a:r>
              <a:rPr lang="en-US" altLang="zh-CN" sz="2000" i="1" baseline="-25000">
                <a:latin typeface="黑体" panose="02010609060101010101" pitchFamily="2" charset="-122"/>
                <a:ea typeface="黑体" panose="02010609060101010101" pitchFamily="2" charset="-122"/>
                <a:cs typeface="黑体" panose="02010609060101010101" pitchFamily="2" charset="-122"/>
              </a:rPr>
              <a:t>i</a:t>
            </a:r>
            <a:r>
              <a:rPr lang="zh-CN" altLang="en-US" sz="2000" i="1" baseline="-25000">
                <a:latin typeface="黑体" panose="02010609060101010101" pitchFamily="2" charset="-122"/>
                <a:ea typeface="黑体" panose="02010609060101010101" pitchFamily="2" charset="-122"/>
                <a:cs typeface="黑体" panose="02010609060101010101" pitchFamily="2" charset="-122"/>
              </a:rPr>
              <a:t>，</a:t>
            </a:r>
            <a:r>
              <a:rPr lang="en-US" altLang="zh-CN" sz="2000" i="1" baseline="-25000">
                <a:latin typeface="黑体" panose="02010609060101010101" pitchFamily="2" charset="-122"/>
                <a:ea typeface="黑体" panose="02010609060101010101" pitchFamily="2" charset="-122"/>
                <a:cs typeface="黑体" panose="02010609060101010101" pitchFamily="2" charset="-122"/>
              </a:rPr>
              <a:t>i+1</a:t>
            </a:r>
            <a:r>
              <a:rPr lang="zh-CN" altLang="en-US" sz="2000" i="1" baseline="-25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a:t>
            </a:r>
            <a:r>
              <a:rPr lang="zh-CN" altLang="en-US" sz="2000">
                <a:latin typeface="黑体" panose="02010609060101010101" pitchFamily="2" charset="-122"/>
                <a:ea typeface="黑体" panose="02010609060101010101" pitchFamily="2" charset="-122"/>
                <a:cs typeface="黑体" panose="02010609060101010101" pitchFamily="2" charset="-122"/>
              </a:rPr>
              <a:t>-  所有相邻施工过程开始投入施工的时间间隔之和 </a:t>
            </a:r>
          </a:p>
        </p:txBody>
      </p:sp>
      <p:graphicFrame>
        <p:nvGraphicFramePr>
          <p:cNvPr id="23554" name="内容占位符 20482"/>
          <p:cNvGraphicFramePr>
            <a:graphicFrameLocks noGrp="1" noChangeAspect="1"/>
          </p:cNvGraphicFramePr>
          <p:nvPr>
            <p:ph sz="half" idx="2"/>
          </p:nvPr>
        </p:nvGraphicFramePr>
        <p:xfrm>
          <a:off x="2784475" y="2123440"/>
          <a:ext cx="2736850" cy="701675"/>
        </p:xfrm>
        <a:graphic>
          <a:graphicData uri="http://schemas.openxmlformats.org/presentationml/2006/ole">
            <mc:AlternateContent>
              <mc:Choice xmlns:v="urn:schemas-microsoft-com:vml" Requires="v">
                <p:oleObj spid="_x0000_s1038" r:id="rId2" imgW="1045210" imgH="267335" progId="Equation.DSMT4">
                  <p:embed/>
                </p:oleObj>
              </mc:Choice>
              <mc:Fallback>
                <p:oleObj r:id="rId2" imgW="1045210" imgH="267335" progId="Equation.DSMT4">
                  <p:embed/>
                  <p:pic>
                    <p:nvPicPr>
                      <p:cNvPr id="0" name="OLE substitute image"/>
                      <p:cNvPicPr/>
                      <p:nvPr/>
                    </p:nvPicPr>
                    <p:blipFill>
                      <a:blip r:embed="rId3"/>
                      <a:stretch>
                        <a:fillRect/>
                      </a:stretch>
                    </p:blipFill>
                    <p:spPr>
                      <a:xfrm>
                        <a:off x="2784475" y="2123440"/>
                        <a:ext cx="2736850" cy="701675"/>
                      </a:xfrm>
                      <a:prstGeom prst="rect">
                        <a:avLst/>
                      </a:prstGeom>
                      <a:noFill/>
                      <a:ln w="38100">
                        <a:miter/>
                      </a:ln>
                    </p:spPr>
                  </p:pic>
                </p:oleObj>
              </mc:Fallback>
            </mc:AlternateContent>
          </a:graphicData>
        </a:graphic>
      </p:graphicFrame>
      <p:graphicFrame>
        <p:nvGraphicFramePr>
          <p:cNvPr id="2" name="对象 1">
            <a:hlinkClick action="ppaction://ole?verb=0"/>
          </p:cNvPr>
          <p:cNvGraphicFramePr>
            <a:graphicFrameLocks noChangeAspect="1"/>
          </p:cNvGraphicFramePr>
          <p:nvPr/>
        </p:nvGraphicFramePr>
        <p:xfrm>
          <a:off x="4113530" y="3320415"/>
          <a:ext cx="916940" cy="216535"/>
        </p:xfrm>
        <a:graphic>
          <a:graphicData uri="http://schemas.openxmlformats.org/presentationml/2006/ole">
            <mc:AlternateContent>
              <mc:Choice xmlns:v="urn:schemas-microsoft-com:vml" Requires="v">
                <p:oleObj spid="_x0000_s1039" r:id="rId4" imgW="916940" imgH="216535" progId="Equation.KSEE3">
                  <p:embed/>
                </p:oleObj>
              </mc:Choice>
              <mc:Fallback>
                <p:oleObj r:id="rId4" imgW="916940" imgH="216535" progId="Equation.KSEE3">
                  <p:embed/>
                  <p:pic>
                    <p:nvPicPr>
                      <p:cNvPr id="0" name="OLE substitute image"/>
                      <p:cNvPicPr/>
                      <p:nvPr/>
                    </p:nvPicPr>
                    <p:blipFill>
                      <a:blip r:embed="rId5"/>
                      <a:stretch>
                        <a:fillRect/>
                      </a:stretch>
                    </p:blipFill>
                    <p:spPr>
                      <a:xfrm>
                        <a:off x="4113530" y="3320415"/>
                        <a:ext cx="916940" cy="216535"/>
                      </a:xfrm>
                      <a:prstGeom prst="rect">
                        <a:avLst/>
                      </a:prstGeom>
                    </p:spPr>
                  </p:pic>
                </p:oleObj>
              </mc:Fallback>
            </mc:AlternateContent>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4577" name="文本占位符 21505"/>
          <p:cNvSpPr>
            <a:spLocks noGrp="1"/>
          </p:cNvSpPr>
          <p:nvPr>
            <p:ph idx="1"/>
          </p:nvPr>
        </p:nvSpPr>
        <p:spPr>
          <a:xfrm>
            <a:off x="685800" y="1149350"/>
            <a:ext cx="7772400" cy="5040313"/>
          </a:xfrm>
        </p:spPr>
        <p:txBody>
          <a:bodyPr anchor="t"/>
          <a:lstStyle/>
          <a:p>
            <a:pPr algn="just">
              <a:lnSpc>
                <a:spcPct val="120000"/>
              </a:lnSpc>
              <a:spcBef>
                <a:spcPct val="50000"/>
              </a:spcBef>
            </a:pPr>
            <a:r>
              <a:rPr lang="zh-CN" altLang="en-US" sz="2000">
                <a:solidFill>
                  <a:schemeClr val="folHlink"/>
                </a:solidFill>
                <a:latin typeface="宋体" panose="02010600030101010101" pitchFamily="2" charset="-122"/>
              </a:rPr>
              <a:t>　　</a:t>
            </a:r>
            <a:r>
              <a:rPr lang="en-US" altLang="zh-CN" sz="2400">
                <a:solidFill>
                  <a:schemeClr val="hlink"/>
                </a:solidFill>
                <a:latin typeface="宋体" panose="02010600030101010101" pitchFamily="2" charset="-122"/>
              </a:rPr>
              <a:t>(</a:t>
            </a:r>
            <a:r>
              <a:rPr lang="zh-CN" altLang="en-US" sz="2400">
                <a:solidFill>
                  <a:schemeClr val="hlink"/>
                </a:solidFill>
                <a:latin typeface="宋体" panose="02010600030101010101" pitchFamily="2" charset="-122"/>
              </a:rPr>
              <a:t>2</a:t>
            </a:r>
            <a:r>
              <a:rPr lang="en-US" altLang="zh-CN" sz="2400">
                <a:solidFill>
                  <a:schemeClr val="hlink"/>
                </a:solidFill>
                <a:latin typeface="宋体" panose="02010600030101010101" pitchFamily="2" charset="-122"/>
              </a:rPr>
              <a:t>)</a:t>
            </a:r>
            <a:r>
              <a:rPr lang="zh-CN" altLang="en-US" sz="2400">
                <a:solidFill>
                  <a:schemeClr val="folHlink"/>
                </a:solidFill>
                <a:latin typeface="宋体" panose="02010600030101010101" pitchFamily="2" charset="-122"/>
              </a:rPr>
              <a:t>流水施工的特点</a:t>
            </a:r>
          </a:p>
          <a:p>
            <a:pPr algn="just">
              <a:lnSpc>
                <a:spcPct val="120000"/>
              </a:lnSpc>
              <a:spcBef>
                <a:spcPct val="50000"/>
              </a:spcBef>
            </a:pPr>
            <a:r>
              <a:rPr lang="zh-CN" altLang="en-US" sz="2000">
                <a:solidFill>
                  <a:schemeClr val="folHlink"/>
                </a:solidFill>
                <a:latin typeface="宋体" panose="02010600030101010101" pitchFamily="2" charset="-122"/>
              </a:rPr>
              <a:t>①</a:t>
            </a:r>
            <a:r>
              <a:rPr lang="zh-CN" altLang="en-US" sz="2000">
                <a:latin typeface="宋体" panose="02010600030101010101" pitchFamily="2" charset="-122"/>
              </a:rPr>
              <a:t>流水施工中，各施工过程的施工班组都尽可能的连续均衡地施工，且各班组专业化程度较高，因此，不仅提高了工人的技术水平和熟练程度，而且，有利于提高企业管理水平和经济效益；</a:t>
            </a:r>
          </a:p>
          <a:p>
            <a:pPr algn="just">
              <a:lnSpc>
                <a:spcPct val="120000"/>
              </a:lnSpc>
              <a:spcBef>
                <a:spcPct val="50000"/>
              </a:spcBef>
            </a:pPr>
            <a:r>
              <a:rPr lang="zh-CN" altLang="en-US" sz="2000">
                <a:solidFill>
                  <a:schemeClr val="folHlink"/>
                </a:solidFill>
                <a:latin typeface="宋体" panose="02010600030101010101" pitchFamily="2" charset="-122"/>
              </a:rPr>
              <a:t>②</a:t>
            </a:r>
            <a:r>
              <a:rPr lang="zh-CN" altLang="en-US" sz="2000">
                <a:latin typeface="宋体" panose="02010600030101010101" pitchFamily="2" charset="-122"/>
              </a:rPr>
              <a:t>流水施工能够最大限度地充分利用工作面，因此，在不增加施工人数的基础上，合理地缩短了工期。</a:t>
            </a:r>
          </a:p>
          <a:p>
            <a:pPr algn="just">
              <a:lnSpc>
                <a:spcPct val="120000"/>
              </a:lnSpc>
              <a:spcBef>
                <a:spcPct val="50000"/>
              </a:spcBef>
            </a:pPr>
            <a:r>
              <a:rPr lang="zh-CN" altLang="en-US" sz="2000">
                <a:solidFill>
                  <a:schemeClr val="folHlink"/>
                </a:solidFill>
                <a:latin typeface="宋体" panose="02010600030101010101" pitchFamily="2" charset="-122"/>
              </a:rPr>
              <a:t>③</a:t>
            </a:r>
            <a:r>
              <a:rPr lang="zh-CN" altLang="en-US" sz="2000">
                <a:latin typeface="宋体" panose="02010600030101010101" pitchFamily="2" charset="-122"/>
              </a:rPr>
              <a:t>流水施工既有利于机械设备的充分利用，又有利于物资资源的均衡利用，便于施工现场的管理。</a:t>
            </a:r>
          </a:p>
          <a:p>
            <a:pPr>
              <a:lnSpc>
                <a:spcPct val="120000"/>
              </a:lnSpc>
              <a:spcBef>
                <a:spcPct val="50000"/>
              </a:spcBef>
            </a:pPr>
            <a:r>
              <a:rPr lang="zh-CN" altLang="en-US" sz="2000">
                <a:solidFill>
                  <a:schemeClr val="folHlink"/>
                </a:solidFill>
                <a:latin typeface="宋体" panose="02010600030101010101" pitchFamily="2" charset="-122"/>
              </a:rPr>
              <a:t>④</a:t>
            </a:r>
            <a:r>
              <a:rPr lang="zh-CN" altLang="en-US" sz="2000">
                <a:latin typeface="宋体" panose="02010600030101010101" pitchFamily="2" charset="-122"/>
              </a:rPr>
              <a:t>流水施工工期较为合理。首先，流水施工的工期虽然比平行施工的工期长，但是，却没有成倍增加班组数；其次，流水施工的工期比同样的施工班组情况下的依次施工工期却短的多，因此，流水施工工期较为合理。</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5601" name="文本占位符 22529"/>
          <p:cNvSpPr>
            <a:spLocks noGrp="1"/>
          </p:cNvSpPr>
          <p:nvPr>
            <p:ph idx="1"/>
          </p:nvPr>
        </p:nvSpPr>
        <p:spPr>
          <a:xfrm>
            <a:off x="1038860" y="1067435"/>
            <a:ext cx="5702935" cy="2735580"/>
          </a:xfrm>
        </p:spPr>
        <p:txBody>
          <a:bodyPr anchor="t"/>
          <a:lstStyle/>
          <a:p>
            <a:pPr>
              <a:lnSpc>
                <a:spcPct val="150000"/>
              </a:lnSpc>
              <a:spcBef>
                <a:spcPts val="50"/>
              </a:spcBef>
              <a:spcAft>
                <a:spcPct val="0"/>
              </a:spcAft>
            </a:pPr>
            <a:r>
              <a:rPr lang="en-US" altLang="zh-CN" sz="2400">
                <a:solidFill>
                  <a:schemeClr val="hlink"/>
                </a:solidFill>
                <a:latin typeface="Arial" pitchFamily="34" charset="0"/>
                <a:ea typeface="宋体" panose="02010600030101010101" pitchFamily="2" charset="-122"/>
                <a:cs typeface="黑体" panose="02010609060101010101" pitchFamily="2" charset="-122"/>
                <a:sym typeface="+mn-ea"/>
              </a:rPr>
              <a:t>(3)</a:t>
            </a:r>
            <a:r>
              <a:rPr lang="zh-CN" altLang="en-US" sz="2400">
                <a:solidFill>
                  <a:schemeClr val="folHlink"/>
                </a:solidFill>
                <a:cs typeface="黑体" panose="02010609060101010101" pitchFamily="2" charset="-122"/>
              </a:rPr>
              <a:t>流水施工的组织要点</a:t>
            </a:r>
          </a:p>
          <a:p>
            <a:pPr>
              <a:lnSpc>
                <a:spcPct val="150000"/>
              </a:lnSpc>
              <a:spcBef>
                <a:spcPts val="50"/>
              </a:spcBef>
              <a:spcAft>
                <a:spcPct val="0"/>
              </a:spcAft>
            </a:pPr>
            <a:r>
              <a:rPr lang="en-US" altLang="zh-CN" sz="2000">
                <a:solidFill>
                  <a:schemeClr val="hlink"/>
                </a:solidFill>
                <a:cs typeface="黑体" panose="02010609060101010101" pitchFamily="2" charset="-122"/>
              </a:rPr>
              <a:t>  ①</a:t>
            </a:r>
            <a:r>
              <a:rPr lang="zh-CN" altLang="en-US" sz="2000">
                <a:cs typeface="黑体" panose="02010609060101010101" pitchFamily="2" charset="-122"/>
              </a:rPr>
              <a:t>划分分部分项工程 </a:t>
            </a:r>
          </a:p>
          <a:p>
            <a:pPr>
              <a:lnSpc>
                <a:spcPct val="150000"/>
              </a:lnSpc>
              <a:spcBef>
                <a:spcPts val="50"/>
              </a:spcBef>
              <a:spcAft>
                <a:spcPct val="0"/>
              </a:spcAft>
            </a:pPr>
            <a:r>
              <a:rPr lang="en-US" altLang="zh-CN" sz="2000">
                <a:solidFill>
                  <a:schemeClr val="hlink"/>
                </a:solidFill>
                <a:cs typeface="黑体" panose="02010609060101010101" pitchFamily="2" charset="-122"/>
                <a:sym typeface="+mn-ea"/>
              </a:rPr>
              <a:t>  ②</a:t>
            </a:r>
            <a:r>
              <a:rPr lang="zh-CN" altLang="en-US" sz="2000">
                <a:cs typeface="黑体" panose="02010609060101010101" pitchFamily="2" charset="-122"/>
              </a:rPr>
              <a:t>划分施工段</a:t>
            </a:r>
          </a:p>
          <a:p>
            <a:pPr>
              <a:lnSpc>
                <a:spcPct val="150000"/>
              </a:lnSpc>
              <a:spcBef>
                <a:spcPts val="50"/>
              </a:spcBef>
              <a:spcAft>
                <a:spcPct val="0"/>
              </a:spcAft>
            </a:pPr>
            <a:r>
              <a:rPr lang="en-US" altLang="zh-CN" sz="2000">
                <a:solidFill>
                  <a:schemeClr val="hlink"/>
                </a:solidFill>
                <a:cs typeface="黑体" panose="02010609060101010101" pitchFamily="2" charset="-122"/>
                <a:sym typeface="+mn-ea"/>
              </a:rPr>
              <a:t>  ③</a:t>
            </a:r>
            <a:r>
              <a:rPr lang="zh-CN" altLang="en-US" sz="2000">
                <a:cs typeface="黑体" panose="02010609060101010101" pitchFamily="2" charset="-122"/>
              </a:rPr>
              <a:t>每个施工过程组织独立的施工班组</a:t>
            </a:r>
            <a:r>
              <a:rPr lang="zh-CN" altLang="en-US" sz="2000">
                <a:solidFill>
                  <a:schemeClr val="folHlink"/>
                </a:solidFill>
                <a:cs typeface="黑体" panose="02010609060101010101" pitchFamily="2" charset="-122"/>
              </a:rPr>
              <a:t> </a:t>
            </a:r>
          </a:p>
          <a:p>
            <a:pPr>
              <a:lnSpc>
                <a:spcPct val="150000"/>
              </a:lnSpc>
              <a:spcBef>
                <a:spcPts val="50"/>
              </a:spcBef>
              <a:spcAft>
                <a:spcPct val="0"/>
              </a:spcAft>
            </a:pPr>
            <a:r>
              <a:rPr lang="en-US" altLang="zh-CN" sz="2000">
                <a:solidFill>
                  <a:schemeClr val="hlink"/>
                </a:solidFill>
                <a:cs typeface="黑体" panose="02010609060101010101" pitchFamily="2" charset="-122"/>
                <a:sym typeface="+mn-ea"/>
              </a:rPr>
              <a:t>  ④</a:t>
            </a:r>
            <a:r>
              <a:rPr lang="zh-CN" altLang="en-US" sz="2000">
                <a:solidFill>
                  <a:srgbClr val="FF0000"/>
                </a:solidFill>
                <a:cs typeface="黑体" panose="02010609060101010101" pitchFamily="2" charset="-122"/>
              </a:rPr>
              <a:t>主要施工过程必须连续、均衡地施工</a:t>
            </a:r>
            <a:r>
              <a:rPr lang="zh-CN" altLang="en-US" sz="2000">
                <a:solidFill>
                  <a:schemeClr val="folHlink"/>
                </a:solidFill>
                <a:cs typeface="黑体" panose="02010609060101010101" pitchFamily="2" charset="-122"/>
              </a:rPr>
              <a:t> </a:t>
            </a:r>
          </a:p>
          <a:p>
            <a:pPr>
              <a:lnSpc>
                <a:spcPct val="150000"/>
              </a:lnSpc>
              <a:spcBef>
                <a:spcPts val="50"/>
              </a:spcBef>
              <a:spcAft>
                <a:spcPct val="0"/>
              </a:spcAft>
            </a:pPr>
            <a:r>
              <a:rPr lang="en-US" altLang="zh-CN" sz="2000">
                <a:solidFill>
                  <a:schemeClr val="hlink"/>
                </a:solidFill>
                <a:cs typeface="黑体" panose="02010609060101010101" pitchFamily="2" charset="-122"/>
                <a:sym typeface="+mn-ea"/>
              </a:rPr>
              <a:t>  ⑤</a:t>
            </a:r>
            <a:r>
              <a:rPr lang="zh-CN" altLang="en-US" sz="2000">
                <a:cs typeface="黑体" panose="02010609060101010101" pitchFamily="2" charset="-122"/>
              </a:rPr>
              <a:t>不同施工过程尽可能组织平行搭接施工</a:t>
            </a:r>
          </a:p>
          <a:p>
            <a:endParaRPr lang="zh-CN" altLang="en-US" sz="2000">
              <a:cs typeface="黑体" panose="02010609060101010101" pitchFamily="2" charset="-122"/>
            </a:endParaRPr>
          </a:p>
        </p:txBody>
      </p:sp>
      <p:sp>
        <p:nvSpPr>
          <p:cNvPr id="25602" name="矩形 22530"/>
          <p:cNvSpPr/>
          <p:nvPr/>
        </p:nvSpPr>
        <p:spPr>
          <a:xfrm>
            <a:off x="1459230" y="456248"/>
            <a:ext cx="5184775" cy="611187"/>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marL="987425" indent="-987425"/>
            <a:endParaRPr lang="zh-CN" altLang="en-US" sz="3200" b="1">
              <a:solidFill>
                <a:schemeClr val="folHlink"/>
              </a:solidFill>
              <a:latin typeface="Times New Roman" panose="02020603050405020304" pitchFamily="2" charset="0"/>
              <a:ea typeface="楷体_GB2312" pitchFamily="1" charset="-122"/>
            </a:endParaRPr>
          </a:p>
        </p:txBody>
      </p:sp>
      <p:sp>
        <p:nvSpPr>
          <p:cNvPr id="22533" name="矩形 22532"/>
          <p:cNvSpPr>
            <a:spLocks noGrp="1"/>
          </p:cNvSpPr>
          <p:nvPr/>
        </p:nvSpPr>
        <p:spPr>
          <a:xfrm>
            <a:off x="1038860" y="4128135"/>
            <a:ext cx="7458075" cy="2045335"/>
          </a:xfrm>
          <a:prstGeom prst="rect">
            <a:avLst/>
          </a:prstGeom>
          <a:noFill/>
          <a:ln w="9525">
            <a:noFill/>
          </a:ln>
        </p:spPr>
        <p:txBody>
          <a:bodyPr wrap="square" anchor="t"/>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50000"/>
              </a:lnSpc>
              <a:spcBef>
                <a:spcPts val="50"/>
              </a:spcBef>
              <a:spcAft>
                <a:spcPct val="0"/>
              </a:spcAft>
              <a:buClr>
                <a:schemeClr val="hlink"/>
              </a:buClr>
              <a:buSzPct val="60000"/>
              <a:buFont typeface="Wingdings" panose="05000000000000000000" pitchFamily="2" charset="2"/>
            </a:pPr>
            <a:r>
              <a:rPr lang="en-US" altLang="zh-CN">
                <a:solidFill>
                  <a:schemeClr val="hlink"/>
                </a:solidFill>
                <a:cs typeface="黑体" panose="02010609060101010101" pitchFamily="2" charset="-122"/>
                <a:sym typeface="+mn-ea"/>
              </a:rPr>
              <a:t>(4)</a:t>
            </a:r>
            <a:r>
              <a:rPr lang="en-US" altLang="zh-CN">
                <a:solidFill>
                  <a:schemeClr val="folHlink"/>
                </a:solidFill>
                <a:latin typeface="Times New Roman" panose="02020603050405020304" pitchFamily="2" charset="0"/>
                <a:ea typeface="楷体_GB2312" pitchFamily="1" charset="-122"/>
                <a:sym typeface="+mn-ea"/>
              </a:rPr>
              <a:t> </a:t>
            </a:r>
            <a:r>
              <a:rPr lang="zh-CN" altLang="en-US">
                <a:solidFill>
                  <a:schemeClr val="folHlink"/>
                </a:solidFill>
                <a:latin typeface="黑体" panose="02010609060101010101" pitchFamily="2" charset="-122"/>
                <a:ea typeface="黑体" panose="02010609060101010101" pitchFamily="2" charset="-122"/>
                <a:cs typeface="黑体" panose="02010609060101010101" pitchFamily="2" charset="-122"/>
              </a:rPr>
              <a:t>组织流水施工的条件</a:t>
            </a:r>
          </a:p>
          <a:p>
            <a:pPr>
              <a:lnSpc>
                <a:spcPct val="150000"/>
              </a:lnSpc>
              <a:spcBef>
                <a:spcPts val="50"/>
              </a:spcBef>
              <a:spcAft>
                <a:spcPct val="0"/>
              </a:spcAft>
              <a:buClr>
                <a:schemeClr val="hlink"/>
              </a:buClr>
              <a:buSzPct val="60000"/>
              <a:buFont typeface="Wingdings" panose="05000000000000000000" pitchFamily="2" charset="2"/>
            </a:pPr>
            <a:r>
              <a:rPr lang="en-US" altLang="zh-CN" sz="2000">
                <a:solidFill>
                  <a:schemeClr val="hlink"/>
                </a:solidFill>
                <a:cs typeface="黑体" panose="02010609060101010101" pitchFamily="2" charset="-122"/>
                <a:sym typeface="+mn-ea"/>
              </a:rPr>
              <a:t>  ①</a:t>
            </a:r>
            <a:r>
              <a:rPr lang="zh-CN" altLang="en-US" sz="2000">
                <a:latin typeface="黑体" panose="02010609060101010101" pitchFamily="2" charset="-122"/>
                <a:ea typeface="黑体" panose="02010609060101010101" pitchFamily="2" charset="-122"/>
                <a:cs typeface="黑体" panose="02010609060101010101" pitchFamily="2" charset="-122"/>
              </a:rPr>
              <a:t>该装饰装修工程可以划分为若干个施工过程；</a:t>
            </a:r>
          </a:p>
          <a:p>
            <a:pPr>
              <a:lnSpc>
                <a:spcPct val="150000"/>
              </a:lnSpc>
              <a:spcBef>
                <a:spcPts val="50"/>
              </a:spcBef>
              <a:spcAft>
                <a:spcPct val="0"/>
              </a:spcAft>
              <a:buClr>
                <a:schemeClr val="hlink"/>
              </a:buClr>
              <a:buSzPct val="60000"/>
              <a:buFont typeface="Wingdings" panose="05000000000000000000" pitchFamily="2" charset="2"/>
            </a:pPr>
            <a:r>
              <a:rPr lang="en-US" altLang="zh-CN" sz="2000">
                <a:solidFill>
                  <a:schemeClr val="hlink"/>
                </a:solidFill>
                <a:cs typeface="黑体" panose="02010609060101010101" pitchFamily="2" charset="-122"/>
                <a:sym typeface="+mn-ea"/>
              </a:rPr>
              <a:t>  ②</a:t>
            </a:r>
            <a:r>
              <a:rPr lang="zh-CN" altLang="en-US" sz="2000">
                <a:latin typeface="黑体" panose="02010609060101010101" pitchFamily="2" charset="-122"/>
                <a:ea typeface="黑体" panose="02010609060101010101" pitchFamily="2" charset="-122"/>
                <a:cs typeface="黑体" panose="02010609060101010101" pitchFamily="2" charset="-122"/>
              </a:rPr>
              <a:t>该装饰装修工程可以划分为</a:t>
            </a:r>
            <a:r>
              <a:rPr lang="zh-CN" altLang="en-US" sz="2000">
                <a:solidFill>
                  <a:srgbClr val="FF0000"/>
                </a:solidFill>
                <a:latin typeface="黑体" panose="02010609060101010101" pitchFamily="2" charset="-122"/>
                <a:ea typeface="黑体" panose="02010609060101010101" pitchFamily="2" charset="-122"/>
                <a:cs typeface="黑体" panose="02010609060101010101" pitchFamily="2" charset="-122"/>
              </a:rPr>
              <a:t>工程量大致相等的若干个施工段</a:t>
            </a:r>
            <a:r>
              <a:rPr lang="zh-CN" altLang="en-US" sz="2000">
                <a:latin typeface="黑体" panose="02010609060101010101" pitchFamily="2" charset="-122"/>
                <a:ea typeface="黑体" panose="02010609060101010101" pitchFamily="2" charset="-122"/>
                <a:cs typeface="黑体" panose="02010609060101010101" pitchFamily="2" charset="-122"/>
              </a:rPr>
              <a:t>；</a:t>
            </a:r>
          </a:p>
          <a:p>
            <a:pPr>
              <a:lnSpc>
                <a:spcPct val="150000"/>
              </a:lnSpc>
              <a:spcBef>
                <a:spcPts val="50"/>
              </a:spcBef>
              <a:spcAft>
                <a:spcPct val="0"/>
              </a:spcAft>
              <a:buClr>
                <a:schemeClr val="hlink"/>
              </a:buClr>
              <a:buSzPct val="60000"/>
              <a:buFont typeface="Wingdings" panose="05000000000000000000" pitchFamily="2" charset="2"/>
            </a:pPr>
            <a:r>
              <a:rPr lang="en-US" altLang="zh-CN" sz="2000">
                <a:solidFill>
                  <a:schemeClr val="hlink"/>
                </a:solidFill>
                <a:cs typeface="黑体" panose="02010609060101010101" pitchFamily="2" charset="-122"/>
                <a:sym typeface="+mn-ea"/>
              </a:rPr>
              <a:t>  ③</a:t>
            </a:r>
            <a:r>
              <a:rPr lang="zh-CN" altLang="en-US" sz="2000">
                <a:latin typeface="黑体" panose="02010609060101010101" pitchFamily="2" charset="-122"/>
                <a:ea typeface="黑体" panose="02010609060101010101" pitchFamily="2" charset="-122"/>
                <a:cs typeface="黑体" panose="02010609060101010101" pitchFamily="2" charset="-122"/>
              </a:rPr>
              <a:t>每个施工过程可以组织独立的施工班组。</a:t>
            </a:r>
          </a:p>
          <a:p>
            <a:pPr>
              <a:lnSpc>
                <a:spcPct val="110000"/>
              </a:lnSpc>
              <a:spcBef>
                <a:spcPct val="20000"/>
              </a:spcBef>
              <a:buClr>
                <a:schemeClr val="hlink"/>
              </a:buClr>
              <a:buSzPct val="60000"/>
              <a:buFont typeface="Wingdings" panose="05000000000000000000" pitchFamily="2" charset="2"/>
            </a:pPr>
            <a:endParaRPr lang="zh-CN" altLang="en-US" sz="2000">
              <a:latin typeface="黑体" panose="02010609060101010101" pitchFamily="2" charset="-122"/>
              <a:ea typeface="黑体" panose="02010609060101010101" pitchFamily="2" charset="-122"/>
              <a:cs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2533"/>
                                        </p:tgtEl>
                                        <p:attrNameLst>
                                          <p:attrName>style.visibility</p:attrName>
                                        </p:attrNameLst>
                                      </p:cBhvr>
                                      <p:to>
                                        <p:strVal val="visible"/>
                                      </p:to>
                                    </p:set>
                                    <p:animEffect transition="in" filter="blinds(horizontal)">
                                      <p:cBhvr>
                                        <p:cTn id="7" dur="500"/>
                                        <p:tgtEl>
                                          <p:spTgt spid="22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6625" name="文本占位符 23553"/>
          <p:cNvSpPr>
            <a:spLocks noGrp="1"/>
          </p:cNvSpPr>
          <p:nvPr>
            <p:ph idx="1"/>
          </p:nvPr>
        </p:nvSpPr>
        <p:spPr>
          <a:xfrm>
            <a:off x="828675" y="1196975"/>
            <a:ext cx="7772400" cy="3455988"/>
          </a:xfrm>
        </p:spPr>
        <p:txBody>
          <a:bodyPr anchor="t"/>
          <a:lstStyle/>
          <a:p>
            <a:pPr>
              <a:lnSpc>
                <a:spcPct val="130000"/>
              </a:lnSpc>
              <a:spcBef>
                <a:spcPts val="30"/>
              </a:spcBef>
              <a:spcAft>
                <a:spcPct val="0"/>
              </a:spcAft>
            </a:pPr>
            <a:r>
              <a:rPr lang="zh-CN" altLang="en-US" sz="2000">
                <a:solidFill>
                  <a:schemeClr val="folHlink"/>
                </a:solidFill>
              </a:rPr>
              <a:t>背景</a:t>
            </a:r>
            <a:r>
              <a:rPr lang="zh-CN" altLang="en-US" sz="2000"/>
              <a:t>：某二室一厅住宅装修工程施工任务被划分为两个施工过程：钉地龙骨、铺木地板，施工区域包括主卧（第Ⅰ施工段）和次卧（第Ⅱ施工段），指定a专业队负责钉地龙骨施工；指定b专业队负责铺木地板施工，每天一班工作制，组织流水施工。专业队作业时间参数如下： </a:t>
            </a:r>
          </a:p>
          <a:p>
            <a:pPr>
              <a:lnSpc>
                <a:spcPct val="130000"/>
              </a:lnSpc>
              <a:spcBef>
                <a:spcPct val="30000"/>
              </a:spcBef>
            </a:pPr>
            <a:r>
              <a:rPr lang="zh-CN" altLang="en-US" sz="2000"/>
              <a:t>　　           作业开始时间     作业持续时间 </a:t>
            </a:r>
          </a:p>
          <a:p>
            <a:pPr>
              <a:lnSpc>
                <a:spcPct val="130000"/>
              </a:lnSpc>
              <a:spcBef>
                <a:spcPct val="30000"/>
              </a:spcBef>
            </a:pPr>
            <a:r>
              <a:rPr lang="zh-CN" altLang="en-US" sz="2000"/>
              <a:t>　　a专业队   第1天上班时刻          4天</a:t>
            </a:r>
          </a:p>
          <a:p>
            <a:pPr>
              <a:lnSpc>
                <a:spcPct val="130000"/>
              </a:lnSpc>
              <a:spcBef>
                <a:spcPct val="30000"/>
              </a:spcBef>
            </a:pPr>
            <a:r>
              <a:rPr lang="zh-CN" altLang="en-US" sz="2000"/>
              <a:t>　　b专业队   第3天上班时刻          4天</a:t>
            </a:r>
          </a:p>
          <a:p>
            <a:pPr>
              <a:lnSpc>
                <a:spcPct val="130000"/>
              </a:lnSpc>
              <a:spcBef>
                <a:spcPct val="30000"/>
              </a:spcBef>
            </a:pPr>
            <a:r>
              <a:rPr lang="zh-CN" altLang="en-US" sz="2000"/>
              <a:t>　　其中a专业队前2天在主卧作业；后2天在次卧作业； b专业队前2天在主卧作业；后2天在次卧作业。</a:t>
            </a:r>
          </a:p>
          <a:p>
            <a:pPr>
              <a:lnSpc>
                <a:spcPct val="130000"/>
              </a:lnSpc>
              <a:spcBef>
                <a:spcPct val="30000"/>
              </a:spcBef>
            </a:pPr>
            <a:r>
              <a:rPr lang="zh-CN" altLang="en-US" sz="2000"/>
              <a:t>　　</a:t>
            </a:r>
            <a:r>
              <a:rPr lang="zh-CN" altLang="en-US" sz="2000">
                <a:solidFill>
                  <a:schemeClr val="folHlink"/>
                </a:solidFill>
              </a:rPr>
              <a:t>问题：</a:t>
            </a:r>
            <a:r>
              <a:rPr lang="zh-CN" altLang="en-US" sz="2000"/>
              <a:t>绘制施工进度横道图</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7649" name="标题 24577"/>
          <p:cNvSpPr>
            <a:spLocks noGrp="1"/>
          </p:cNvSpPr>
          <p:nvPr>
            <p:ph type="title"/>
          </p:nvPr>
        </p:nvSpPr>
        <p:spPr>
          <a:xfrm>
            <a:off x="1476375" y="188913"/>
            <a:ext cx="4679950" cy="754062"/>
          </a:xfrm>
        </p:spPr>
        <p:txBody>
          <a:bodyPr anchor="b"/>
          <a:lstStyle/>
          <a:p>
            <a:r>
              <a:rPr lang="en-US" altLang="zh-CN" sz="2800" b="1">
                <a:latin typeface="Times New Roman" panose="02020603050405020304" pitchFamily="2" charset="0"/>
                <a:sym typeface="+mn-ea"/>
              </a:rPr>
              <a:t>2.2  </a:t>
            </a:r>
            <a:r>
              <a:rPr lang="zh-CN" altLang="en-US" sz="2800" b="1">
                <a:latin typeface="Times New Roman" panose="02020603050405020304" pitchFamily="2" charset="0"/>
              </a:rPr>
              <a:t>流水施工的主要参数</a:t>
            </a:r>
          </a:p>
        </p:txBody>
      </p:sp>
      <p:sp>
        <p:nvSpPr>
          <p:cNvPr id="27650" name="文本占位符 24578"/>
          <p:cNvSpPr>
            <a:spLocks noGrp="1"/>
          </p:cNvSpPr>
          <p:nvPr>
            <p:ph idx="1"/>
          </p:nvPr>
        </p:nvSpPr>
        <p:spPr>
          <a:xfrm>
            <a:off x="911225" y="2359025"/>
            <a:ext cx="7322185" cy="2140585"/>
          </a:xfrm>
        </p:spPr>
        <p:txBody>
          <a:bodyPr anchor="t"/>
          <a:lstStyle/>
          <a:p>
            <a:pPr>
              <a:lnSpc>
                <a:spcPct val="150000"/>
              </a:lnSpc>
              <a:spcBef>
                <a:spcPts val="20"/>
              </a:spcBef>
              <a:spcAft>
                <a:spcPts val="1500"/>
              </a:spcAft>
            </a:pPr>
            <a:r>
              <a:rPr lang="zh-CN" altLang="en-US" sz="2400"/>
              <a:t>　　</a:t>
            </a:r>
            <a:r>
              <a:rPr lang="zh-CN" altLang="en-US" sz="2400">
                <a:solidFill>
                  <a:schemeClr val="hlink"/>
                </a:solidFill>
              </a:rPr>
              <a:t>工艺参数</a:t>
            </a:r>
            <a:r>
              <a:rPr lang="zh-CN" altLang="en-US" sz="2400"/>
              <a:t>是指用以表达流水施工在施工工艺上开展顺序（表示施工过程数）及其特征的参数。</a:t>
            </a:r>
          </a:p>
          <a:p>
            <a:pPr>
              <a:lnSpc>
                <a:spcPct val="150000"/>
              </a:lnSpc>
              <a:spcBef>
                <a:spcPts val="20"/>
              </a:spcBef>
              <a:spcAft>
                <a:spcPts val="1500"/>
              </a:spcAft>
            </a:pPr>
            <a:r>
              <a:rPr lang="zh-CN" altLang="en-US" sz="2400"/>
              <a:t>    通常，工艺参数包括施工过程数和流水强度两种。</a:t>
            </a:r>
          </a:p>
        </p:txBody>
      </p:sp>
      <p:sp>
        <p:nvSpPr>
          <p:cNvPr id="27651" name="矩形 24579"/>
          <p:cNvSpPr/>
          <p:nvPr/>
        </p:nvSpPr>
        <p:spPr>
          <a:xfrm>
            <a:off x="1077913" y="1273810"/>
            <a:ext cx="2879725"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b="1">
                <a:solidFill>
                  <a:schemeClr val="folHlink"/>
                </a:solidFill>
                <a:latin typeface="Times New Roman" panose="02020603050405020304" pitchFamily="2" charset="0"/>
                <a:ea typeface="楷体_GB2312" pitchFamily="1" charset="-122"/>
                <a:sym typeface="+mn-ea"/>
              </a:rPr>
              <a:t>2.2.1  </a:t>
            </a:r>
            <a:r>
              <a:rPr lang="zh-CN" altLang="en-US" b="1">
                <a:solidFill>
                  <a:schemeClr val="folHlink"/>
                </a:solidFill>
                <a:latin typeface="Times New Roman" panose="02020603050405020304" pitchFamily="2" charset="0"/>
                <a:ea typeface="楷体_GB2312" pitchFamily="1" charset="-122"/>
              </a:rPr>
              <a:t>工艺参数</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8673" name="文本占位符 25601"/>
          <p:cNvSpPr>
            <a:spLocks noGrp="1"/>
          </p:cNvSpPr>
          <p:nvPr>
            <p:ph idx="1"/>
          </p:nvPr>
        </p:nvSpPr>
        <p:spPr>
          <a:xfrm>
            <a:off x="837565" y="1372235"/>
            <a:ext cx="7469505" cy="3454400"/>
          </a:xfrm>
        </p:spPr>
        <p:txBody>
          <a:bodyPr anchor="t"/>
          <a:lstStyle/>
          <a:p>
            <a:pPr algn="just">
              <a:lnSpc>
                <a:spcPct val="150000"/>
              </a:lnSpc>
            </a:pPr>
            <a:r>
              <a:rPr lang="en-US" altLang="zh-CN" sz="2000">
                <a:solidFill>
                  <a:schemeClr val="hlink"/>
                </a:solidFill>
                <a:latin typeface="Times New Roman" panose="02020603050405020304" pitchFamily="2" charset="0"/>
              </a:rPr>
              <a:t>        </a:t>
            </a:r>
            <a:r>
              <a:rPr lang="zh-CN" altLang="en-US" sz="2000">
                <a:solidFill>
                  <a:schemeClr val="hlink"/>
                </a:solidFill>
                <a:latin typeface="Times New Roman" panose="02020603050405020304" pitchFamily="2" charset="0"/>
              </a:rPr>
              <a:t>施工过程数</a:t>
            </a:r>
            <a:r>
              <a:rPr lang="zh-CN" altLang="en-US" sz="2000">
                <a:latin typeface="Times New Roman" panose="02020603050405020304" pitchFamily="2" charset="0"/>
              </a:rPr>
              <a:t>是指参与一组流水的施工过程的数目，通常以“</a:t>
            </a:r>
            <a:r>
              <a:rPr lang="zh-CN" altLang="en-US" sz="2000">
                <a:solidFill>
                  <a:srgbClr val="FF0000"/>
                </a:solidFill>
                <a:latin typeface="Times New Roman" panose="02020603050405020304" pitchFamily="2" charset="0"/>
              </a:rPr>
              <a:t>Ｎ</a:t>
            </a:r>
            <a:r>
              <a:rPr lang="zh-CN" altLang="en-US" sz="2000">
                <a:latin typeface="Times New Roman" panose="02020603050405020304" pitchFamily="2" charset="0"/>
              </a:rPr>
              <a:t>”表示。</a:t>
            </a:r>
          </a:p>
          <a:p>
            <a:pPr algn="just">
              <a:lnSpc>
                <a:spcPct val="150000"/>
              </a:lnSpc>
            </a:pPr>
            <a:r>
              <a:rPr lang="zh-CN" altLang="en-US" sz="2000">
                <a:latin typeface="Times New Roman" panose="02020603050405020304" pitchFamily="2" charset="0"/>
              </a:rPr>
              <a:t>        在组织工程流水施工时，首先应将施工对象划分成若干个施工过程。</a:t>
            </a:r>
          </a:p>
          <a:p>
            <a:pPr algn="just">
              <a:lnSpc>
                <a:spcPct val="150000"/>
              </a:lnSpc>
            </a:pPr>
            <a:r>
              <a:rPr lang="zh-CN" altLang="en-US" sz="2000">
                <a:latin typeface="Times New Roman" panose="02020603050405020304" pitchFamily="2" charset="0"/>
              </a:rPr>
              <a:t>　　施工过程划分的数目多少和粗细程度，</a:t>
            </a:r>
            <a:r>
              <a:rPr lang="zh-CN" altLang="en-US" sz="2000">
                <a:solidFill>
                  <a:schemeClr val="folHlink"/>
                </a:solidFill>
                <a:latin typeface="Times New Roman" panose="02020603050405020304" pitchFamily="2" charset="0"/>
              </a:rPr>
              <a:t>一般与下列因素有关：</a:t>
            </a:r>
          </a:p>
          <a:p>
            <a:pPr>
              <a:lnSpc>
                <a:spcPct val="150000"/>
              </a:lnSpc>
            </a:pPr>
            <a:r>
              <a:rPr lang="zh-CN" altLang="en-US" sz="2000">
                <a:latin typeface="Times New Roman" panose="02020603050405020304" pitchFamily="2" charset="0"/>
              </a:rPr>
              <a:t>       </a:t>
            </a:r>
            <a:r>
              <a:rPr lang="en-US" altLang="zh-CN" sz="2000">
                <a:latin typeface="Times New Roman" panose="02020603050405020304" pitchFamily="2" charset="0"/>
              </a:rPr>
              <a:t>(1)</a:t>
            </a:r>
            <a:r>
              <a:rPr lang="zh-CN" altLang="en-US" sz="2000">
                <a:latin typeface="Times New Roman" panose="02020603050405020304" pitchFamily="2" charset="0"/>
              </a:rPr>
              <a:t>施工计划的性质和作用</a:t>
            </a:r>
          </a:p>
          <a:p>
            <a:pPr>
              <a:lnSpc>
                <a:spcPct val="150000"/>
              </a:lnSpc>
            </a:pPr>
            <a:r>
              <a:rPr lang="zh-CN" altLang="en-US" sz="2000">
                <a:latin typeface="Times New Roman" panose="02020603050405020304" pitchFamily="2" charset="0"/>
              </a:rPr>
              <a:t>       </a:t>
            </a:r>
            <a:r>
              <a:rPr lang="en-US" altLang="zh-CN" sz="2000">
                <a:latin typeface="Times New Roman" panose="02020603050405020304" pitchFamily="2" charset="0"/>
              </a:rPr>
              <a:t>(2)</a:t>
            </a:r>
            <a:r>
              <a:rPr lang="zh-CN" altLang="en-US" sz="2000">
                <a:latin typeface="Times New Roman" panose="02020603050405020304" pitchFamily="2" charset="0"/>
              </a:rPr>
              <a:t>施工方案</a:t>
            </a:r>
          </a:p>
          <a:p>
            <a:pPr>
              <a:lnSpc>
                <a:spcPct val="150000"/>
              </a:lnSpc>
            </a:pPr>
            <a:r>
              <a:rPr lang="zh-CN" altLang="en-US" sz="2000">
                <a:latin typeface="Times New Roman" panose="02020603050405020304" pitchFamily="2" charset="0"/>
              </a:rPr>
              <a:t>       </a:t>
            </a:r>
            <a:r>
              <a:rPr lang="en-US" altLang="zh-CN" sz="2000">
                <a:latin typeface="Times New Roman" panose="02020603050405020304" pitchFamily="2" charset="0"/>
              </a:rPr>
              <a:t>(3)</a:t>
            </a:r>
            <a:r>
              <a:rPr lang="zh-CN" altLang="en-US" sz="2000">
                <a:latin typeface="Times New Roman" panose="02020603050405020304" pitchFamily="2" charset="0"/>
              </a:rPr>
              <a:t>工程量的大小与劳动组织</a:t>
            </a:r>
          </a:p>
          <a:p>
            <a:pPr>
              <a:lnSpc>
                <a:spcPct val="150000"/>
              </a:lnSpc>
            </a:pPr>
            <a:r>
              <a:rPr lang="zh-CN" altLang="en-US" sz="2000">
                <a:latin typeface="Times New Roman" panose="02020603050405020304" pitchFamily="2" charset="0"/>
              </a:rPr>
              <a:t>       </a:t>
            </a:r>
            <a:r>
              <a:rPr lang="en-US" altLang="zh-CN" sz="2000">
                <a:latin typeface="Times New Roman" panose="02020603050405020304" pitchFamily="2" charset="0"/>
              </a:rPr>
              <a:t>(4)</a:t>
            </a:r>
            <a:r>
              <a:rPr lang="zh-CN" altLang="en-US" sz="2000">
                <a:latin typeface="Times New Roman" panose="02020603050405020304" pitchFamily="2" charset="0"/>
              </a:rPr>
              <a:t>施工过程的内容和工作范围</a:t>
            </a:r>
          </a:p>
          <a:p>
            <a:pPr algn="just">
              <a:lnSpc>
                <a:spcPct val="150000"/>
              </a:lnSpc>
            </a:pPr>
            <a:r>
              <a:rPr lang="zh-CN" altLang="en-US" sz="2000">
                <a:solidFill>
                  <a:schemeClr val="folHlink"/>
                </a:solidFill>
                <a:latin typeface="Times New Roman" panose="02020603050405020304" pitchFamily="2" charset="0"/>
              </a:rPr>
              <a:t> </a:t>
            </a:r>
          </a:p>
        </p:txBody>
      </p:sp>
      <p:sp>
        <p:nvSpPr>
          <p:cNvPr id="28674" name="矩形 25602"/>
          <p:cNvSpPr/>
          <p:nvPr/>
        </p:nvSpPr>
        <p:spPr>
          <a:xfrm>
            <a:off x="1403350" y="260350"/>
            <a:ext cx="36004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1  </a:t>
            </a:r>
            <a:r>
              <a:rPr lang="zh-CN" altLang="en-US" sz="2800" b="1">
                <a:solidFill>
                  <a:srgbClr val="9966FF"/>
                </a:solidFill>
                <a:latin typeface="Times New Roman" panose="02020603050405020304" pitchFamily="2" charset="0"/>
                <a:ea typeface="楷体_GB2312" pitchFamily="1" charset="-122"/>
              </a:rPr>
              <a:t>施工过程数</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29697" name="文本占位符 26625"/>
          <p:cNvSpPr>
            <a:spLocks noGrp="1"/>
          </p:cNvSpPr>
          <p:nvPr>
            <p:ph type="body" sz="half" idx="1"/>
          </p:nvPr>
        </p:nvSpPr>
        <p:spPr>
          <a:xfrm>
            <a:off x="612775" y="1412875"/>
            <a:ext cx="8064500" cy="4103688"/>
          </a:xfrm>
        </p:spPr>
        <p:txBody>
          <a:bodyPr anchor="t"/>
          <a:lstStyle/>
          <a:p>
            <a:pPr>
              <a:lnSpc>
                <a:spcPct val="150000"/>
              </a:lnSpc>
              <a:spcBef>
                <a:spcPct val="0"/>
              </a:spcBef>
              <a:buClr>
                <a:schemeClr val="hlink"/>
              </a:buClr>
              <a:buSzPct val="60000"/>
              <a:buFont typeface="Wingdings" panose="05000000000000000000" pitchFamily="2" charset="2"/>
            </a:pPr>
            <a:r>
              <a:rPr lang="zh-CN" altLang="en-US" sz="2000">
                <a:solidFill>
                  <a:schemeClr val="hlink"/>
                </a:solidFill>
                <a:latin typeface="黑体" panose="02010609060101010101" pitchFamily="2" charset="-122"/>
                <a:ea typeface="黑体" panose="02010609060101010101" pitchFamily="2" charset="-122"/>
                <a:cs typeface="黑体" panose="02010609060101010101" pitchFamily="2" charset="-122"/>
              </a:rPr>
              <a:t>流水强度</a:t>
            </a:r>
            <a:r>
              <a:rPr lang="zh-CN" altLang="en-US" sz="2000">
                <a:latin typeface="黑体" panose="02010609060101010101" pitchFamily="2" charset="-122"/>
                <a:ea typeface="黑体" panose="02010609060101010101" pitchFamily="2" charset="-122"/>
                <a:cs typeface="黑体" panose="02010609060101010101" pitchFamily="2" charset="-122"/>
              </a:rPr>
              <a:t>是指某施工过程在单位时间内所完成的工程量，一般以</a:t>
            </a:r>
            <a:r>
              <a:rPr lang="en-US" altLang="zh-CN" sz="2000" i="1">
                <a:latin typeface="黑体" panose="02010609060101010101" pitchFamily="2" charset="-122"/>
                <a:ea typeface="黑体" panose="02010609060101010101" pitchFamily="2" charset="-122"/>
                <a:cs typeface="黑体" panose="02010609060101010101" pitchFamily="2" charset="-122"/>
              </a:rPr>
              <a:t>V </a:t>
            </a:r>
            <a:r>
              <a:rPr lang="zh-CN" altLang="en-US" sz="2000">
                <a:latin typeface="黑体" panose="02010609060101010101" pitchFamily="2" charset="-122"/>
                <a:ea typeface="黑体" panose="02010609060101010101" pitchFamily="2" charset="-122"/>
                <a:cs typeface="黑体" panose="02010609060101010101" pitchFamily="2" charset="-122"/>
              </a:rPr>
              <a:t>表示。</a:t>
            </a:r>
          </a:p>
          <a:p>
            <a:pPr>
              <a:lnSpc>
                <a:spcPct val="150000"/>
              </a:lnSpc>
              <a:spcBef>
                <a:spcPct val="0"/>
              </a:spcBef>
              <a:spcAft>
                <a:spcPct val="30000"/>
              </a:spcAft>
              <a:buClr>
                <a:schemeClr val="hlink"/>
              </a:buClr>
              <a:buSzPct val="60000"/>
              <a:buFont typeface="Wingdings" panose="05000000000000000000" pitchFamily="2" charset="2"/>
            </a:pPr>
            <a:r>
              <a:rPr lang="en-US" altLang="zh-CN" sz="2000">
                <a:solidFill>
                  <a:schemeClr val="hlink"/>
                </a:solidFill>
                <a:latin typeface="黑体" panose="02010609060101010101" pitchFamily="2" charset="-122"/>
                <a:ea typeface="黑体" panose="02010609060101010101" pitchFamily="2" charset="-122"/>
                <a:cs typeface="黑体" panose="02010609060101010101" pitchFamily="2" charset="-122"/>
              </a:rPr>
              <a:t>(1)</a:t>
            </a:r>
            <a:r>
              <a:rPr lang="zh-CN" altLang="en-US" sz="2000">
                <a:solidFill>
                  <a:schemeClr val="folHlink"/>
                </a:solidFill>
                <a:latin typeface="黑体" panose="02010609060101010101" pitchFamily="2" charset="-122"/>
                <a:ea typeface="黑体" panose="02010609060101010101" pitchFamily="2" charset="-122"/>
                <a:cs typeface="黑体" panose="02010609060101010101" pitchFamily="2" charset="-122"/>
              </a:rPr>
              <a:t>机械施工过程的流水强度</a:t>
            </a:r>
          </a:p>
          <a:p>
            <a:pPr>
              <a:lnSpc>
                <a:spcPct val="150000"/>
              </a:lnSpc>
              <a:spcBef>
                <a:spcPct val="0"/>
              </a:spcBef>
              <a:spcAft>
                <a:spcPct val="30000"/>
              </a:spcAft>
              <a:buClr>
                <a:schemeClr val="hlink"/>
              </a:buClr>
              <a:buSzPct val="60000"/>
              <a:buFont typeface="Wingdings" panose="05000000000000000000" pitchFamily="2" charset="2"/>
            </a:pPr>
            <a:r>
              <a:rPr lang="en-US" altLang="zh-CN" sz="2000">
                <a:solidFill>
                  <a:schemeClr val="hlink"/>
                </a:solidFill>
                <a:latin typeface="黑体" panose="02010609060101010101" pitchFamily="2" charset="-122"/>
                <a:ea typeface="黑体" panose="02010609060101010101" pitchFamily="2" charset="-122"/>
                <a:cs typeface="黑体" panose="02010609060101010101" pitchFamily="2" charset="-122"/>
              </a:rPr>
              <a:t>(2)</a:t>
            </a:r>
            <a:r>
              <a:rPr lang="zh-CN" altLang="en-US" sz="2000">
                <a:solidFill>
                  <a:schemeClr val="folHlink"/>
                </a:solidFill>
                <a:latin typeface="黑体" panose="02010609060101010101" pitchFamily="2" charset="-122"/>
                <a:ea typeface="黑体" panose="02010609060101010101" pitchFamily="2" charset="-122"/>
                <a:cs typeface="黑体" panose="02010609060101010101" pitchFamily="2" charset="-122"/>
              </a:rPr>
              <a:t>人工施工过程的流水强度</a:t>
            </a:r>
          </a:p>
          <a:p>
            <a:pPr>
              <a:lnSpc>
                <a:spcPct val="150000"/>
              </a:lnSpc>
              <a:spcBef>
                <a:spcPct val="0"/>
              </a:spcBef>
              <a:buClr>
                <a:schemeClr val="hlink"/>
              </a:buClr>
              <a:buSzPct val="60000"/>
              <a:buFont typeface="Wingdings" panose="05000000000000000000" pitchFamily="2" charset="2"/>
            </a:pPr>
            <a:r>
              <a:rPr lang="en-US" altLang="zh-CN" sz="2000">
                <a:latin typeface="黑体" panose="02010609060101010101" pitchFamily="2" charset="-122"/>
                <a:ea typeface="黑体" panose="02010609060101010101" pitchFamily="2" charset="-122"/>
                <a:cs typeface="黑体" panose="02010609060101010101" pitchFamily="2" charset="-122"/>
              </a:rPr>
              <a:t>                                  </a:t>
            </a:r>
          </a:p>
          <a:p>
            <a:pPr>
              <a:lnSpc>
                <a:spcPct val="150000"/>
              </a:lnSpc>
              <a:spcBef>
                <a:spcPct val="0"/>
              </a:spcBef>
              <a:buClr>
                <a:schemeClr val="hlink"/>
              </a:buClr>
              <a:buSzPct val="60000"/>
              <a:buFont typeface="Wingdings" panose="05000000000000000000" pitchFamily="2" charset="2"/>
            </a:pPr>
            <a:r>
              <a:rPr lang="en-US" altLang="zh-CN" sz="2000">
                <a:latin typeface="黑体" panose="02010609060101010101" pitchFamily="2" charset="-122"/>
                <a:ea typeface="黑体" panose="02010609060101010101" pitchFamily="2" charset="-122"/>
                <a:cs typeface="黑体" panose="02010609060101010101" pitchFamily="2" charset="-122"/>
              </a:rPr>
              <a:t>                                  </a:t>
            </a:r>
          </a:p>
          <a:p>
            <a:pPr>
              <a:lnSpc>
                <a:spcPct val="150000"/>
              </a:lnSpc>
              <a:spcBef>
                <a:spcPct val="0"/>
              </a:spcBef>
              <a:buClr>
                <a:schemeClr val="hlink"/>
              </a:buClr>
              <a:buSzPct val="60000"/>
              <a:buFont typeface="Wingdings" panose="05000000000000000000" pitchFamily="2" charset="2"/>
            </a:pPr>
            <a:r>
              <a:rPr lang="en-US" altLang="zh-CN" sz="2000">
                <a:latin typeface="黑体" panose="02010609060101010101" pitchFamily="2" charset="-122"/>
                <a:ea typeface="黑体" panose="02010609060101010101" pitchFamily="2" charset="-122"/>
                <a:cs typeface="黑体" panose="02010609060101010101" pitchFamily="2" charset="-122"/>
              </a:rPr>
              <a:t>　V --- 某施工过程的流水强度      </a:t>
            </a:r>
          </a:p>
          <a:p>
            <a:pPr>
              <a:lnSpc>
                <a:spcPct val="150000"/>
              </a:lnSpc>
              <a:spcBef>
                <a:spcPct val="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n --- 投入施工过程的资源种类 </a:t>
            </a:r>
          </a:p>
          <a:p>
            <a:pPr>
              <a:lnSpc>
                <a:spcPct val="150000"/>
              </a:lnSpc>
              <a:spcBef>
                <a:spcPct val="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R</a:t>
            </a:r>
            <a:r>
              <a:rPr lang="en-US" altLang="zh-CN" sz="2000" baseline="-25000">
                <a:latin typeface="黑体" panose="02010609060101010101" pitchFamily="2" charset="-122"/>
                <a:ea typeface="黑体" panose="02010609060101010101" pitchFamily="2" charset="-122"/>
                <a:cs typeface="黑体" panose="02010609060101010101" pitchFamily="2" charset="-122"/>
              </a:rPr>
              <a:t>i</a:t>
            </a:r>
            <a:r>
              <a:rPr lang="en-US" altLang="zh-CN" sz="2000">
                <a:latin typeface="黑体" panose="02010609060101010101" pitchFamily="2" charset="-122"/>
                <a:ea typeface="黑体" panose="02010609060101010101" pitchFamily="2" charset="-122"/>
                <a:cs typeface="黑体" panose="02010609060101010101" pitchFamily="2" charset="-122"/>
              </a:rPr>
              <a:t> --- 投入施工过程的第i种资源量（施工机械的台数，工作队人数）</a:t>
            </a:r>
          </a:p>
          <a:p>
            <a:pPr>
              <a:lnSpc>
                <a:spcPct val="150000"/>
              </a:lnSpc>
              <a:spcBef>
                <a:spcPct val="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 </a:t>
            </a:r>
            <a:r>
              <a:rPr lang="en-US" altLang="zh-CN" sz="2000">
                <a:latin typeface="黑体" panose="02010609060101010101" pitchFamily="2" charset="-122"/>
                <a:ea typeface="黑体" panose="02010609060101010101" pitchFamily="2" charset="-122"/>
                <a:cs typeface="黑体" panose="02010609060101010101" pitchFamily="2" charset="-122"/>
              </a:rPr>
              <a:t>S</a:t>
            </a:r>
            <a:r>
              <a:rPr lang="en-US" altLang="zh-CN" sz="2000" baseline="-25000">
                <a:latin typeface="黑体" panose="02010609060101010101" pitchFamily="2" charset="-122"/>
                <a:ea typeface="黑体" panose="02010609060101010101" pitchFamily="2" charset="-122"/>
                <a:cs typeface="黑体" panose="02010609060101010101" pitchFamily="2" charset="-122"/>
              </a:rPr>
              <a:t>i</a:t>
            </a:r>
            <a:r>
              <a:rPr lang="en-US" altLang="zh-CN" sz="2000">
                <a:latin typeface="黑体" panose="02010609060101010101" pitchFamily="2" charset="-122"/>
                <a:ea typeface="黑体" panose="02010609060101010101" pitchFamily="2" charset="-122"/>
                <a:cs typeface="黑体" panose="02010609060101010101" pitchFamily="2" charset="-122"/>
              </a:rPr>
              <a:t> --- 投入施工过程的第i种资源（施工机械，工作队）的产量定额</a:t>
            </a:r>
          </a:p>
        </p:txBody>
      </p:sp>
      <p:sp>
        <p:nvSpPr>
          <p:cNvPr id="29698" name="矩形 26626"/>
          <p:cNvSpPr/>
          <p:nvPr/>
        </p:nvSpPr>
        <p:spPr>
          <a:xfrm>
            <a:off x="1403350" y="260350"/>
            <a:ext cx="31686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2  </a:t>
            </a:r>
            <a:r>
              <a:rPr lang="zh-CN" altLang="en-US" sz="2800" b="1">
                <a:solidFill>
                  <a:srgbClr val="9966FF"/>
                </a:solidFill>
                <a:latin typeface="Times New Roman" panose="02020603050405020304" pitchFamily="2" charset="0"/>
                <a:ea typeface="楷体_GB2312" pitchFamily="1" charset="-122"/>
              </a:rPr>
              <a:t>流水强度</a:t>
            </a:r>
          </a:p>
        </p:txBody>
      </p:sp>
      <p:graphicFrame>
        <p:nvGraphicFramePr>
          <p:cNvPr id="29699" name="对象 26627"/>
          <p:cNvGraphicFramePr>
            <a:graphicFrameLocks noChangeAspect="1"/>
          </p:cNvGraphicFramePr>
          <p:nvPr/>
        </p:nvGraphicFramePr>
        <p:xfrm>
          <a:off x="3640614" y="2926080"/>
          <a:ext cx="1711960" cy="1005840"/>
        </p:xfrm>
        <a:graphic>
          <a:graphicData uri="http://schemas.openxmlformats.org/presentationml/2006/ole">
            <mc:AlternateContent>
              <mc:Choice xmlns:v="urn:schemas-microsoft-com:vml" Requires="v">
                <p:oleObj spid="_x0000_s1040" r:id="rId2" imgW="736600" imgH="431800" progId="">
                  <p:embed/>
                </p:oleObj>
              </mc:Choice>
              <mc:Fallback>
                <p:oleObj r:id="rId2" imgW="736600" imgH="431800" progId="">
                  <p:embed/>
                  <p:pic>
                    <p:nvPicPr>
                      <p:cNvPr id="0" name="OLE substitute image"/>
                      <p:cNvPicPr/>
                      <p:nvPr/>
                    </p:nvPicPr>
                    <p:blipFill>
                      <a:blip r:embed="rId3"/>
                      <a:stretch>
                        <a:fillRect/>
                      </a:stretch>
                    </p:blipFill>
                    <p:spPr>
                      <a:xfrm>
                        <a:off x="3640614" y="2926080"/>
                        <a:ext cx="1711960" cy="1005840"/>
                      </a:xfrm>
                      <a:prstGeom prst="rect">
                        <a:avLst/>
                      </a:prstGeom>
                      <a:noFill/>
                      <a:ln w="38100">
                        <a:noFill/>
                        <a:miter/>
                      </a:ln>
                    </p:spPr>
                  </p:pic>
                </p:oleObj>
              </mc:Fallback>
            </mc:AlternateContent>
          </a:graphicData>
        </a:graphic>
      </p:graphicFrame>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21" name="文本占位符 27649"/>
          <p:cNvSpPr>
            <a:spLocks noGrp="1"/>
          </p:cNvSpPr>
          <p:nvPr>
            <p:ph idx="1"/>
          </p:nvPr>
        </p:nvSpPr>
        <p:spPr>
          <a:xfrm>
            <a:off x="914400" y="2027555"/>
            <a:ext cx="7315835" cy="3872230"/>
          </a:xfrm>
        </p:spPr>
        <p:txBody>
          <a:bodyPr anchor="t"/>
          <a:lstStyle/>
          <a:p>
            <a:pPr>
              <a:lnSpc>
                <a:spcPct val="150000"/>
              </a:lnSpc>
              <a:spcBef>
                <a:spcPct val="50000"/>
              </a:spcBef>
            </a:pPr>
            <a:r>
              <a:rPr lang="zh-CN" altLang="en-US" sz="2400">
                <a:latin typeface="Times New Roman" panose="02020603050405020304" pitchFamily="2" charset="0"/>
              </a:rPr>
              <a:t>        在组织流水施工时，通常把拟装饰的工程划分为若干个劳动量大致相等的若干个区段，这些区段就叫“</a:t>
            </a:r>
            <a:r>
              <a:rPr lang="zh-CN" altLang="en-US" sz="2400">
                <a:solidFill>
                  <a:schemeClr val="hlink"/>
                </a:solidFill>
                <a:latin typeface="Times New Roman" panose="02020603050405020304" pitchFamily="2" charset="0"/>
              </a:rPr>
              <a:t>施工段</a:t>
            </a:r>
            <a:r>
              <a:rPr lang="zh-CN" altLang="en-US" sz="2400">
                <a:latin typeface="Times New Roman" panose="02020603050405020304" pitchFamily="2" charset="0"/>
              </a:rPr>
              <a:t>”，又称“</a:t>
            </a:r>
            <a:r>
              <a:rPr lang="zh-CN" altLang="en-US" sz="2400">
                <a:solidFill>
                  <a:schemeClr val="hlink"/>
                </a:solidFill>
                <a:latin typeface="Times New Roman" panose="02020603050405020304" pitchFamily="2" charset="0"/>
              </a:rPr>
              <a:t>流水段</a:t>
            </a:r>
            <a:r>
              <a:rPr lang="zh-CN" altLang="en-US" sz="2400">
                <a:latin typeface="Times New Roman" panose="02020603050405020304" pitchFamily="2" charset="0"/>
              </a:rPr>
              <a:t>”，一般用</a:t>
            </a:r>
            <a:r>
              <a:rPr lang="en-US" altLang="zh-CN" sz="2400">
                <a:latin typeface="Times New Roman" panose="02020603050405020304" pitchFamily="2" charset="0"/>
              </a:rPr>
              <a:t>“</a:t>
            </a:r>
            <a:r>
              <a:rPr lang="en-US" altLang="zh-CN" sz="2400">
                <a:solidFill>
                  <a:srgbClr val="FF0000"/>
                </a:solidFill>
                <a:latin typeface="Times New Roman" panose="02020603050405020304" pitchFamily="2" charset="0"/>
              </a:rPr>
              <a:t>M</a:t>
            </a:r>
            <a:r>
              <a:rPr lang="en-US" altLang="zh-CN" sz="2400">
                <a:latin typeface="Times New Roman" panose="02020603050405020304" pitchFamily="2" charset="0"/>
              </a:rPr>
              <a:t> </a:t>
            </a:r>
            <a:r>
              <a:rPr lang="zh-CN" altLang="en-US" sz="2400">
                <a:latin typeface="Times New Roman" panose="02020603050405020304" pitchFamily="2" charset="0"/>
              </a:rPr>
              <a:t>”表示。</a:t>
            </a:r>
            <a:br>
              <a:rPr lang="zh-CN" altLang="en-US" sz="2400">
                <a:latin typeface="Times New Roman" panose="02020603050405020304" pitchFamily="2" charset="0"/>
              </a:rPr>
            </a:br>
            <a:r>
              <a:rPr lang="zh-CN" altLang="en-US" sz="2400">
                <a:latin typeface="Times New Roman" panose="02020603050405020304" pitchFamily="2" charset="0"/>
              </a:rPr>
              <a:t>　　如果是多层建筑物的装饰工程，则施工段数等于单层划分的施工段数乘以该多层建筑物的层数。即：</a:t>
            </a:r>
          </a:p>
          <a:p>
            <a:pPr algn="ctr">
              <a:lnSpc>
                <a:spcPct val="150000"/>
              </a:lnSpc>
              <a:spcBef>
                <a:spcPct val="50000"/>
              </a:spcBef>
            </a:pPr>
            <a:r>
              <a:rPr lang="en-US" altLang="zh-CN" sz="2400" b="1" i="1">
                <a:solidFill>
                  <a:srgbClr val="FF33CC"/>
                </a:solidFill>
                <a:latin typeface="Times New Roman" panose="02020603050405020304" pitchFamily="2" charset="0"/>
              </a:rPr>
              <a:t>M</a:t>
            </a:r>
            <a:r>
              <a:rPr lang="zh-CN" altLang="en-US" sz="2400" b="1">
                <a:solidFill>
                  <a:srgbClr val="FF33CC"/>
                </a:solidFill>
                <a:latin typeface="Times New Roman" panose="02020603050405020304" pitchFamily="2" charset="0"/>
              </a:rPr>
              <a:t>＝</a:t>
            </a:r>
            <a:r>
              <a:rPr lang="en-US" altLang="zh-CN" sz="2400" b="1" i="1">
                <a:solidFill>
                  <a:srgbClr val="FF33CC"/>
                </a:solidFill>
                <a:latin typeface="Times New Roman" panose="02020603050405020304" pitchFamily="2" charset="0"/>
              </a:rPr>
              <a:t>M</a:t>
            </a:r>
            <a:r>
              <a:rPr lang="en-US" altLang="zh-CN" sz="2400" b="1" i="1" baseline="-25000">
                <a:solidFill>
                  <a:srgbClr val="FF33CC"/>
                </a:solidFill>
                <a:latin typeface="Times New Roman" panose="02020603050405020304" pitchFamily="2" charset="0"/>
              </a:rPr>
              <a:t>0</a:t>
            </a:r>
            <a:r>
              <a:rPr lang="en-US" altLang="zh-CN" sz="2400" b="1">
                <a:solidFill>
                  <a:srgbClr val="FF33CC"/>
                </a:solidFill>
                <a:latin typeface="Times New Roman" panose="02020603050405020304" pitchFamily="2" charset="0"/>
              </a:rPr>
              <a:t>×</a:t>
            </a:r>
            <a:r>
              <a:rPr lang="zh-CN" altLang="en-US" sz="2400" b="1">
                <a:solidFill>
                  <a:srgbClr val="FF33CC"/>
                </a:solidFill>
                <a:latin typeface="Times New Roman" panose="02020603050405020304" pitchFamily="2" charset="0"/>
              </a:rPr>
              <a:t>结构层数</a:t>
            </a:r>
            <a:endParaRPr lang="en-US" altLang="zh-CN" sz="2400" b="1">
              <a:solidFill>
                <a:srgbClr val="FF33CC"/>
              </a:solidFill>
              <a:latin typeface="Times New Roman" panose="02020603050405020304" pitchFamily="2" charset="0"/>
            </a:endParaRPr>
          </a:p>
        </p:txBody>
      </p:sp>
      <p:sp>
        <p:nvSpPr>
          <p:cNvPr id="30722" name="矩形 27650"/>
          <p:cNvSpPr/>
          <p:nvPr/>
        </p:nvSpPr>
        <p:spPr>
          <a:xfrm>
            <a:off x="1476375" y="260350"/>
            <a:ext cx="3562985" cy="754380"/>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marL="987425" indent="-987425"/>
            <a:r>
              <a:rPr lang="en-US" altLang="zh-CN" sz="2800" b="1">
                <a:solidFill>
                  <a:schemeClr val="folHlink"/>
                </a:solidFill>
                <a:latin typeface="Times New Roman" panose="02020603050405020304" pitchFamily="2" charset="0"/>
                <a:ea typeface="楷体_GB2312" pitchFamily="1" charset="-122"/>
                <a:sym typeface="+mn-ea"/>
              </a:rPr>
              <a:t>2.2.2  </a:t>
            </a:r>
            <a:r>
              <a:rPr lang="zh-CN" altLang="en-US" sz="2800" b="1">
                <a:solidFill>
                  <a:schemeClr val="folHlink"/>
                </a:solidFill>
                <a:latin typeface="Times New Roman" panose="02020603050405020304" pitchFamily="2" charset="0"/>
                <a:ea typeface="楷体_GB2312" pitchFamily="1" charset="-122"/>
              </a:rPr>
              <a:t>空间参数</a:t>
            </a:r>
          </a:p>
        </p:txBody>
      </p:sp>
      <p:sp>
        <p:nvSpPr>
          <p:cNvPr id="30723" name="矩形 27651"/>
          <p:cNvSpPr/>
          <p:nvPr/>
        </p:nvSpPr>
        <p:spPr>
          <a:xfrm>
            <a:off x="1036955" y="1157288"/>
            <a:ext cx="2952750" cy="754062"/>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1  </a:t>
            </a:r>
            <a:r>
              <a:rPr lang="zh-CN" altLang="en-US" sz="2800" b="1">
                <a:solidFill>
                  <a:srgbClr val="9966FF"/>
                </a:solidFill>
                <a:latin typeface="Times New Roman" panose="02020603050405020304" pitchFamily="2" charset="0"/>
                <a:ea typeface="楷体_GB2312" pitchFamily="1" charset="-122"/>
              </a:rPr>
              <a:t>施工段数</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1745" name="文本占位符 28673"/>
          <p:cNvSpPr>
            <a:spLocks noGrp="1"/>
          </p:cNvSpPr>
          <p:nvPr>
            <p:ph idx="1"/>
          </p:nvPr>
        </p:nvSpPr>
        <p:spPr>
          <a:xfrm>
            <a:off x="988695" y="1189990"/>
            <a:ext cx="7166610" cy="4968875"/>
          </a:xfrm>
        </p:spPr>
        <p:txBody>
          <a:bodyPr anchor="t"/>
          <a:lstStyle/>
          <a:p>
            <a:pPr>
              <a:lnSpc>
                <a:spcPct val="150000"/>
              </a:lnSpc>
              <a:spcBef>
                <a:spcPts val="50"/>
              </a:spcBef>
              <a:spcAft>
                <a:spcPct val="0"/>
              </a:spcAft>
            </a:pPr>
            <a:r>
              <a:rPr lang="zh-CN" altLang="en-US" sz="2400">
                <a:solidFill>
                  <a:schemeClr val="folHlink"/>
                </a:solidFill>
                <a:latin typeface="Times New Roman" panose="02020603050405020304" pitchFamily="2" charset="0"/>
              </a:rPr>
              <a:t>　　划分施工段的基本要求：</a:t>
            </a:r>
          </a:p>
          <a:p>
            <a:pPr>
              <a:lnSpc>
                <a:spcPct val="150000"/>
              </a:lnSpc>
              <a:spcBef>
                <a:spcPts val="50"/>
              </a:spcBef>
              <a:spcAft>
                <a:spcPct val="0"/>
              </a:spcAft>
            </a:pPr>
            <a:r>
              <a:rPr lang="zh-CN" altLang="en-US" sz="2400">
                <a:solidFill>
                  <a:schemeClr val="hlink"/>
                </a:solidFill>
                <a:latin typeface="Times New Roman" panose="02020603050405020304" pitchFamily="2" charset="0"/>
              </a:rPr>
              <a:t>　　</a:t>
            </a:r>
            <a:r>
              <a:rPr lang="en-US" altLang="zh-CN" sz="2400">
                <a:solidFill>
                  <a:schemeClr val="hlink"/>
                </a:solidFill>
                <a:latin typeface="Times New Roman" panose="02020603050405020304" pitchFamily="2" charset="0"/>
              </a:rPr>
              <a:t>(1)</a:t>
            </a:r>
            <a:r>
              <a:rPr lang="zh-CN" altLang="en-US" sz="2400">
                <a:latin typeface="Times New Roman" panose="02020603050405020304" pitchFamily="2" charset="0"/>
              </a:rPr>
              <a:t>施工段的数目要适宜。</a:t>
            </a:r>
            <a:r>
              <a:rPr lang="zh-CN" altLang="en-US" sz="2400">
                <a:solidFill>
                  <a:schemeClr val="folHlink"/>
                </a:solidFill>
                <a:latin typeface="Times New Roman" panose="02020603050405020304" pitchFamily="2" charset="0"/>
              </a:rPr>
              <a:t> </a:t>
            </a:r>
          </a:p>
          <a:p>
            <a:pPr>
              <a:lnSpc>
                <a:spcPct val="150000"/>
              </a:lnSpc>
              <a:spcBef>
                <a:spcPts val="50"/>
              </a:spcBef>
              <a:spcAft>
                <a:spcPct val="0"/>
              </a:spcAft>
            </a:pPr>
            <a:r>
              <a:rPr lang="zh-CN" altLang="en-US" sz="2400">
                <a:solidFill>
                  <a:schemeClr val="hlink"/>
                </a:solidFill>
                <a:latin typeface="Times New Roman" panose="02020603050405020304" pitchFamily="2" charset="0"/>
              </a:rPr>
              <a:t>　　</a:t>
            </a:r>
            <a:r>
              <a:rPr lang="en-US" altLang="zh-CN" sz="2400">
                <a:solidFill>
                  <a:schemeClr val="hlink"/>
                </a:solidFill>
                <a:latin typeface="Times New Roman" panose="02020603050405020304" pitchFamily="2" charset="0"/>
              </a:rPr>
              <a:t>(2)</a:t>
            </a:r>
            <a:r>
              <a:rPr lang="zh-CN" altLang="en-US" sz="2400">
                <a:latin typeface="Times New Roman" panose="02020603050405020304" pitchFamily="2" charset="0"/>
              </a:rPr>
              <a:t>以主导施工过程为依据。</a:t>
            </a:r>
            <a:r>
              <a:rPr lang="zh-CN" altLang="en-US" sz="2400">
                <a:solidFill>
                  <a:schemeClr val="folHlink"/>
                </a:solidFill>
                <a:latin typeface="Times New Roman" panose="02020603050405020304" pitchFamily="2" charset="0"/>
              </a:rPr>
              <a:t> </a:t>
            </a:r>
          </a:p>
          <a:p>
            <a:pPr>
              <a:lnSpc>
                <a:spcPct val="150000"/>
              </a:lnSpc>
              <a:spcBef>
                <a:spcPts val="50"/>
              </a:spcBef>
              <a:spcAft>
                <a:spcPct val="0"/>
              </a:spcAft>
            </a:pPr>
            <a:r>
              <a:rPr lang="zh-CN" altLang="en-US" sz="2400">
                <a:solidFill>
                  <a:schemeClr val="hlink"/>
                </a:solidFill>
                <a:latin typeface="Times New Roman" panose="02020603050405020304" pitchFamily="2" charset="0"/>
              </a:rPr>
              <a:t>　　</a:t>
            </a:r>
            <a:r>
              <a:rPr lang="en-US" altLang="zh-CN" sz="2400">
                <a:solidFill>
                  <a:schemeClr val="hlink"/>
                </a:solidFill>
                <a:latin typeface="Times New Roman" panose="02020603050405020304" pitchFamily="2" charset="0"/>
              </a:rPr>
              <a:t>(3)</a:t>
            </a:r>
            <a:r>
              <a:rPr lang="zh-CN" altLang="en-US" sz="2400">
                <a:latin typeface="Times New Roman" panose="02020603050405020304" pitchFamily="2" charset="0"/>
              </a:rPr>
              <a:t>施工段的分界与施工对象的结构界限或幢号一致，以便保证施工质量。</a:t>
            </a:r>
          </a:p>
          <a:p>
            <a:pPr>
              <a:lnSpc>
                <a:spcPct val="150000"/>
              </a:lnSpc>
              <a:spcBef>
                <a:spcPts val="50"/>
              </a:spcBef>
              <a:spcAft>
                <a:spcPct val="0"/>
              </a:spcAft>
            </a:pPr>
            <a:r>
              <a:rPr lang="zh-CN" altLang="en-US" sz="2400">
                <a:solidFill>
                  <a:schemeClr val="hlink"/>
                </a:solidFill>
                <a:latin typeface="Times New Roman" panose="02020603050405020304" pitchFamily="2" charset="0"/>
              </a:rPr>
              <a:t>　　</a:t>
            </a:r>
            <a:r>
              <a:rPr lang="en-US" altLang="zh-CN" sz="2400">
                <a:solidFill>
                  <a:schemeClr val="hlink"/>
                </a:solidFill>
                <a:latin typeface="Times New Roman" panose="02020603050405020304" pitchFamily="2" charset="0"/>
              </a:rPr>
              <a:t>(4)</a:t>
            </a:r>
            <a:r>
              <a:rPr lang="zh-CN" altLang="en-US" sz="2400">
                <a:latin typeface="Times New Roman" panose="02020603050405020304" pitchFamily="2" charset="0"/>
              </a:rPr>
              <a:t>各施工段的劳动量尽可能大致相等。</a:t>
            </a:r>
          </a:p>
          <a:p>
            <a:pPr>
              <a:lnSpc>
                <a:spcPct val="150000"/>
              </a:lnSpc>
              <a:spcBef>
                <a:spcPts val="50"/>
              </a:spcBef>
              <a:spcAft>
                <a:spcPct val="0"/>
              </a:spcAft>
            </a:pPr>
            <a:r>
              <a:rPr lang="zh-CN" altLang="en-US" sz="2400">
                <a:solidFill>
                  <a:schemeClr val="hlink"/>
                </a:solidFill>
                <a:latin typeface="Times New Roman" panose="02020603050405020304" pitchFamily="2" charset="0"/>
              </a:rPr>
              <a:t>　　</a:t>
            </a:r>
            <a:r>
              <a:rPr lang="en-US" altLang="zh-CN" sz="2400">
                <a:solidFill>
                  <a:schemeClr val="hlink"/>
                </a:solidFill>
                <a:latin typeface="Times New Roman" panose="02020603050405020304" pitchFamily="2" charset="0"/>
              </a:rPr>
              <a:t>(5)</a:t>
            </a:r>
            <a:r>
              <a:rPr lang="zh-CN" altLang="en-US" sz="2400">
                <a:latin typeface="Times New Roman" panose="02020603050405020304" pitchFamily="2" charset="0"/>
              </a:rPr>
              <a:t>当组织流水施工对象有层间关系时，应使各队能够连续施工。</a:t>
            </a:r>
            <a:r>
              <a:rPr lang="zh-CN" altLang="en-US" sz="2400">
                <a:solidFill>
                  <a:schemeClr val="folHlink"/>
                </a:solidFill>
                <a:latin typeface="Times New Roman" panose="02020603050405020304" pitchFamily="2" charset="0"/>
              </a:rPr>
              <a:t> </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2769" name="文本占位符 29697"/>
          <p:cNvSpPr>
            <a:spLocks noGrp="1"/>
          </p:cNvSpPr>
          <p:nvPr>
            <p:ph idx="1"/>
          </p:nvPr>
        </p:nvSpPr>
        <p:spPr>
          <a:xfrm>
            <a:off x="827088" y="1268413"/>
            <a:ext cx="7772400" cy="4537075"/>
          </a:xfrm>
        </p:spPr>
        <p:txBody>
          <a:bodyPr anchor="t"/>
          <a:lstStyle/>
          <a:p>
            <a:pPr>
              <a:spcBef>
                <a:spcPct val="50000"/>
              </a:spcBef>
            </a:pPr>
            <a:r>
              <a:rPr lang="zh-CN" altLang="en-US" sz="2400">
                <a:latin typeface="Times New Roman" panose="02020603050405020304" pitchFamily="2" charset="0"/>
              </a:rPr>
              <a:t>        </a:t>
            </a:r>
            <a:r>
              <a:rPr lang="zh-CN" altLang="en-US" sz="2400">
                <a:solidFill>
                  <a:schemeClr val="hlink"/>
                </a:solidFill>
                <a:latin typeface="Times New Roman" panose="02020603050405020304" pitchFamily="2" charset="0"/>
              </a:rPr>
              <a:t>工作面</a:t>
            </a:r>
            <a:r>
              <a:rPr lang="zh-CN" altLang="en-US" sz="2400">
                <a:latin typeface="Times New Roman" panose="02020603050405020304" pitchFamily="2" charset="0"/>
              </a:rPr>
              <a:t>是表明施工对象上可能安置多少工人操作或布置施工机械场所的大小。</a:t>
            </a:r>
          </a:p>
          <a:p>
            <a:pPr>
              <a:spcBef>
                <a:spcPct val="50000"/>
              </a:spcBef>
            </a:pPr>
            <a:r>
              <a:rPr lang="zh-CN" altLang="en-US" sz="2400">
                <a:latin typeface="Times New Roman" panose="02020603050405020304" pitchFamily="2" charset="0"/>
              </a:rPr>
              <a:t>        对于某些施工过程，在施工一开始时就已经同时在整个长度或广度上形成了工作面，这种工作面称为</a:t>
            </a:r>
            <a:r>
              <a:rPr lang="zh-CN" altLang="en-US" sz="2400">
                <a:solidFill>
                  <a:schemeClr val="hlink"/>
                </a:solidFill>
                <a:latin typeface="Times New Roman" panose="02020603050405020304" pitchFamily="2" charset="0"/>
              </a:rPr>
              <a:t>完整的工作面</a:t>
            </a:r>
            <a:r>
              <a:rPr lang="en-US" altLang="zh-CN" sz="2400">
                <a:latin typeface="Times New Roman" panose="02020603050405020304" pitchFamily="2" charset="0"/>
              </a:rPr>
              <a:t>(</a:t>
            </a:r>
            <a:r>
              <a:rPr lang="zh-CN" altLang="en-US" sz="2400">
                <a:latin typeface="Times New Roman" panose="02020603050405020304" pitchFamily="2" charset="0"/>
              </a:rPr>
              <a:t>如铺地砖</a:t>
            </a:r>
            <a:r>
              <a:rPr lang="en-US" altLang="zh-CN" sz="2400">
                <a:latin typeface="Times New Roman" panose="02020603050405020304" pitchFamily="2" charset="0"/>
              </a:rPr>
              <a:t>)</a:t>
            </a:r>
            <a:r>
              <a:rPr lang="zh-CN" altLang="en-US" sz="2400">
                <a:latin typeface="Times New Roman" panose="02020603050405020304" pitchFamily="2" charset="0"/>
              </a:rPr>
              <a:t>。</a:t>
            </a:r>
          </a:p>
          <a:p>
            <a:pPr>
              <a:spcBef>
                <a:spcPct val="50000"/>
              </a:spcBef>
            </a:pPr>
            <a:r>
              <a:rPr lang="zh-CN" altLang="en-US" sz="2400">
                <a:latin typeface="Times New Roman" panose="02020603050405020304" pitchFamily="2" charset="0"/>
              </a:rPr>
              <a:t>　　有些施工过程的工作面是随着施工过程的进展逐步形成的，这种工作面叫做</a:t>
            </a:r>
            <a:r>
              <a:rPr lang="zh-CN" altLang="en-US" sz="2400">
                <a:solidFill>
                  <a:schemeClr val="hlink"/>
                </a:solidFill>
                <a:latin typeface="Times New Roman" panose="02020603050405020304" pitchFamily="2" charset="0"/>
              </a:rPr>
              <a:t>部分的工作面</a:t>
            </a:r>
            <a:r>
              <a:rPr lang="zh-CN" altLang="en-US" sz="2400">
                <a:latin typeface="Times New Roman" panose="02020603050405020304" pitchFamily="2" charset="0"/>
              </a:rPr>
              <a:t>。 </a:t>
            </a:r>
          </a:p>
        </p:txBody>
      </p:sp>
      <p:sp>
        <p:nvSpPr>
          <p:cNvPr id="32770" name="矩形 29698"/>
          <p:cNvSpPr/>
          <p:nvPr/>
        </p:nvSpPr>
        <p:spPr>
          <a:xfrm>
            <a:off x="1476375" y="260350"/>
            <a:ext cx="2952750" cy="754063"/>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9966FF"/>
                </a:solidFill>
                <a:latin typeface="Times New Roman" panose="02020603050405020304" pitchFamily="2" charset="0"/>
                <a:ea typeface="楷体_GB2312" pitchFamily="1" charset="-122"/>
              </a:rPr>
              <a:t>2  </a:t>
            </a:r>
            <a:r>
              <a:rPr lang="zh-CN" altLang="en-US" sz="2800" b="1">
                <a:solidFill>
                  <a:srgbClr val="9966FF"/>
                </a:solidFill>
                <a:latin typeface="Times New Roman" panose="02020603050405020304" pitchFamily="2" charset="0"/>
                <a:ea typeface="楷体_GB2312" pitchFamily="1" charset="-122"/>
              </a:rPr>
              <a:t>工作面</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3793" name="文本占位符 30721"/>
          <p:cNvSpPr>
            <a:spLocks noGrp="1"/>
          </p:cNvSpPr>
          <p:nvPr>
            <p:ph idx="1"/>
          </p:nvPr>
        </p:nvSpPr>
        <p:spPr>
          <a:xfrm>
            <a:off x="1044575" y="3213100"/>
            <a:ext cx="4043045" cy="2879725"/>
          </a:xfrm>
        </p:spPr>
        <p:txBody>
          <a:bodyPr anchor="t"/>
          <a:lstStyle/>
          <a:p>
            <a:r>
              <a:rPr lang="zh-CN" altLang="en-US" sz="2400">
                <a:latin typeface="Times New Roman" panose="02020603050405020304" pitchFamily="2" charset="0"/>
              </a:rPr>
              <a:t>        流水节拍主要由采用的施工方法和施工机械以及在工作面允许的前提下投入的施工人数或机械台数和采用的施工班次等确定。</a:t>
            </a:r>
          </a:p>
          <a:p>
            <a:endParaRPr lang="zh-CN" altLang="en-US" sz="2400">
              <a:latin typeface="Times New Roman" panose="02020603050405020304" pitchFamily="2" charset="0"/>
            </a:endParaRPr>
          </a:p>
          <a:p>
            <a:r>
              <a:rPr lang="zh-CN" altLang="en-US" sz="2400">
                <a:latin typeface="Times New Roman" panose="02020603050405020304" pitchFamily="2" charset="0"/>
              </a:rPr>
              <a:t>        </a:t>
            </a:r>
          </a:p>
        </p:txBody>
      </p:sp>
      <p:sp>
        <p:nvSpPr>
          <p:cNvPr id="33794" name="矩形 30722"/>
          <p:cNvSpPr/>
          <p:nvPr/>
        </p:nvSpPr>
        <p:spPr>
          <a:xfrm>
            <a:off x="1476375" y="476250"/>
            <a:ext cx="3717925" cy="503555"/>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marL="987425" indent="-987425"/>
            <a:r>
              <a:rPr lang="en-US" altLang="zh-CN" sz="2800" b="1">
                <a:solidFill>
                  <a:schemeClr val="folHlink"/>
                </a:solidFill>
                <a:latin typeface="Times New Roman" panose="02020603050405020304" pitchFamily="2" charset="0"/>
                <a:ea typeface="楷体_GB2312" pitchFamily="1" charset="-122"/>
                <a:sym typeface="+mn-ea"/>
              </a:rPr>
              <a:t>2.2.3  </a:t>
            </a:r>
            <a:r>
              <a:rPr lang="zh-CN" altLang="en-US" sz="2800" b="1">
                <a:solidFill>
                  <a:schemeClr val="folHlink"/>
                </a:solidFill>
                <a:latin typeface="宋体" panose="02010600030101010101" pitchFamily="2" charset="-122"/>
                <a:cs typeface="宋体" panose="02010600030101010101" pitchFamily="2" charset="-122"/>
              </a:rPr>
              <a:t>时间参数</a:t>
            </a:r>
          </a:p>
        </p:txBody>
      </p:sp>
      <p:sp>
        <p:nvSpPr>
          <p:cNvPr id="33795" name="矩形 30723"/>
          <p:cNvSpPr/>
          <p:nvPr/>
        </p:nvSpPr>
        <p:spPr>
          <a:xfrm>
            <a:off x="684213" y="1268413"/>
            <a:ext cx="3168650" cy="538162"/>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b="1">
                <a:solidFill>
                  <a:srgbClr val="9966FF"/>
                </a:solidFill>
                <a:latin typeface="宋体" panose="02010600030101010101" pitchFamily="2" charset="-122"/>
                <a:cs typeface="宋体" panose="02010600030101010101" pitchFamily="2" charset="-122"/>
              </a:rPr>
              <a:t>1  </a:t>
            </a:r>
            <a:r>
              <a:rPr lang="zh-CN" altLang="en-US" b="1">
                <a:solidFill>
                  <a:srgbClr val="9966FF"/>
                </a:solidFill>
                <a:latin typeface="宋体" panose="02010600030101010101" pitchFamily="2" charset="-122"/>
                <a:cs typeface="宋体" panose="02010600030101010101" pitchFamily="2" charset="-122"/>
              </a:rPr>
              <a:t>流水节拍</a:t>
            </a:r>
            <a:r>
              <a:rPr lang="en-US" altLang="zh-CN" b="1">
                <a:solidFill>
                  <a:srgbClr val="9966FF"/>
                </a:solidFill>
                <a:latin typeface="宋体" panose="02010600030101010101" pitchFamily="2" charset="-122"/>
                <a:cs typeface="宋体" panose="02010600030101010101" pitchFamily="2" charset="-122"/>
              </a:rPr>
              <a:t>(t)</a:t>
            </a:r>
          </a:p>
        </p:txBody>
      </p:sp>
      <p:pic>
        <p:nvPicPr>
          <p:cNvPr id="30725" name="图片 44" descr="2643BB7FF9CDB79F66DB607FF03E1B2D"/>
          <p:cNvPicPr>
            <a:picLocks noChangeAspect="1"/>
          </p:cNvPicPr>
          <p:nvPr/>
        </p:nvPicPr>
        <p:blipFill>
          <a:blip r:embed="rId2"/>
          <a:stretch>
            <a:fillRect/>
          </a:stretch>
        </p:blipFill>
        <p:spPr>
          <a:xfrm>
            <a:off x="5194300" y="3464878"/>
            <a:ext cx="3121025" cy="2376487"/>
          </a:xfrm>
          <a:prstGeom prst="rect">
            <a:avLst/>
          </a:prstGeom>
          <a:noFill/>
          <a:ln w="9525">
            <a:noFill/>
          </a:ln>
        </p:spPr>
      </p:pic>
      <p:sp>
        <p:nvSpPr>
          <p:cNvPr id="33797" name="文本框 30725"/>
          <p:cNvSpPr txBox="1"/>
          <p:nvPr/>
        </p:nvSpPr>
        <p:spPr>
          <a:xfrm>
            <a:off x="1056005" y="1984375"/>
            <a:ext cx="7032625" cy="1050290"/>
          </a:xfrm>
          <a:prstGeom prst="rect">
            <a:avLst/>
          </a:prstGeom>
          <a:noFill/>
          <a:ln w="9525">
            <a:noFill/>
          </a:ln>
        </p:spPr>
        <p:txBody>
          <a:bodyPr wrap="squar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pPr>
              <a:lnSpc>
                <a:spcPct val="130000"/>
              </a:lnSpc>
              <a:spcBef>
                <a:spcPct val="0"/>
              </a:spcBef>
              <a:spcAft>
                <a:spcPct val="0"/>
              </a:spcAft>
            </a:pPr>
            <a:r>
              <a:rPr lang="zh-CN" altLang="en-US">
                <a:solidFill>
                  <a:schemeClr val="hlink"/>
                </a:solidFill>
                <a:latin typeface="黑体" panose="02010609060101010101" pitchFamily="2" charset="-122"/>
                <a:ea typeface="黑体" panose="02010609060101010101" pitchFamily="2" charset="-122"/>
              </a:rPr>
              <a:t>流水节拍</a:t>
            </a:r>
            <a:r>
              <a:rPr lang="zh-CN" altLang="en-US">
                <a:latin typeface="黑体" panose="02010609060101010101" pitchFamily="2" charset="-122"/>
                <a:ea typeface="黑体" panose="02010609060101010101" pitchFamily="2" charset="-122"/>
              </a:rPr>
              <a:t>是指从事某过程的施工班组在</a:t>
            </a:r>
            <a:r>
              <a:rPr lang="zh-CN" altLang="en-US">
                <a:solidFill>
                  <a:srgbClr val="FF0000"/>
                </a:solidFill>
                <a:latin typeface="黑体" panose="02010609060101010101" pitchFamily="2" charset="-122"/>
                <a:ea typeface="黑体" panose="02010609060101010101" pitchFamily="2" charset="-122"/>
              </a:rPr>
              <a:t>一个施工段</a:t>
            </a:r>
            <a:r>
              <a:rPr lang="zh-CN" altLang="en-US">
                <a:latin typeface="黑体" panose="02010609060101010101" pitchFamily="2" charset="-122"/>
                <a:ea typeface="黑体" panose="02010609060101010101" pitchFamily="2" charset="-122"/>
              </a:rPr>
              <a:t>上完成施工任务所需的时间。</a:t>
            </a:r>
          </a:p>
        </p:txBody>
      </p:sp>
      <p:sp>
        <p:nvSpPr>
          <p:cNvPr id="30727" name="文本框 30726"/>
          <p:cNvSpPr txBox="1"/>
          <p:nvPr/>
        </p:nvSpPr>
        <p:spPr>
          <a:xfrm>
            <a:off x="6091555" y="3034665"/>
            <a:ext cx="1325563" cy="365125"/>
          </a:xfrm>
          <a:prstGeom prst="rect">
            <a:avLst/>
          </a:prstGeom>
          <a:noFill/>
          <a:ln w="9525">
            <a:noFill/>
          </a:ln>
        </p:spPr>
        <p:txBody>
          <a:bodyPr wrap="non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1800">
                <a:latin typeface="Times New Roman" panose="02020603050405020304" pitchFamily="2" charset="0"/>
                <a:ea typeface="黑体" panose="02010609060101010101" pitchFamily="2" charset="-122"/>
              </a:rPr>
              <a:t>流水节拍表</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0725"/>
                                        </p:tgtEl>
                                        <p:attrNameLst>
                                          <p:attrName>style.visibility</p:attrName>
                                        </p:attrNameLst>
                                      </p:cBhvr>
                                      <p:to>
                                        <p:strVal val="visible"/>
                                      </p:to>
                                    </p:set>
                                    <p:animEffect transition="in" filter="blinds(horizontal)">
                                      <p:cBhvr>
                                        <p:cTn id="7" dur="500"/>
                                        <p:tgtEl>
                                          <p:spTgt spid="30725"/>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30727"/>
                                        </p:tgtEl>
                                        <p:attrNameLst>
                                          <p:attrName>style.visibility</p:attrName>
                                        </p:attrNameLst>
                                      </p:cBhvr>
                                      <p:to>
                                        <p:strVal val="visible"/>
                                      </p:to>
                                    </p:set>
                                    <p:animEffect transition="in" filter="blinds(horizontal)">
                                      <p:cBhvr>
                                        <p:cTn id="10" dur="500"/>
                                        <p:tgtEl>
                                          <p:spTgt spid="307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7"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4817" name="文本占位符 31745"/>
          <p:cNvSpPr>
            <a:spLocks noGrp="1"/>
          </p:cNvSpPr>
          <p:nvPr>
            <p:ph idx="1"/>
          </p:nvPr>
        </p:nvSpPr>
        <p:spPr>
          <a:xfrm>
            <a:off x="802005" y="1170940"/>
            <a:ext cx="7540625" cy="3168650"/>
          </a:xfrm>
        </p:spPr>
        <p:txBody>
          <a:bodyPr anchor="t"/>
          <a:lstStyle/>
          <a:p>
            <a:pPr>
              <a:lnSpc>
                <a:spcPct val="120000"/>
              </a:lnSpc>
              <a:spcBef>
                <a:spcPts val="20"/>
              </a:spcBef>
              <a:spcAft>
                <a:spcPts val="800"/>
              </a:spcAft>
            </a:pPr>
            <a:r>
              <a:rPr lang="zh-CN" altLang="en-US" sz="2000">
                <a:cs typeface="黑体" panose="02010609060101010101" pitchFamily="2" charset="-122"/>
              </a:rPr>
              <a:t>　　两个相邻的施工过程的施工班组先后开始投入施工的时间间隔，称为“</a:t>
            </a:r>
            <a:r>
              <a:rPr lang="zh-CN" altLang="en-US" sz="2000">
                <a:solidFill>
                  <a:schemeClr val="hlink"/>
                </a:solidFill>
                <a:cs typeface="黑体" panose="02010609060101010101" pitchFamily="2" charset="-122"/>
              </a:rPr>
              <a:t>流水步距</a:t>
            </a:r>
            <a:r>
              <a:rPr lang="zh-CN" altLang="en-US" sz="2000">
                <a:cs typeface="黑体" panose="02010609060101010101" pitchFamily="2" charset="-122"/>
              </a:rPr>
              <a:t>”。</a:t>
            </a:r>
          </a:p>
          <a:p>
            <a:pPr algn="just">
              <a:lnSpc>
                <a:spcPct val="120000"/>
              </a:lnSpc>
              <a:spcBef>
                <a:spcPts val="20"/>
              </a:spcBef>
              <a:spcAft>
                <a:spcPts val="800"/>
              </a:spcAft>
            </a:pPr>
            <a:r>
              <a:rPr lang="zh-CN" altLang="en-US" sz="2000">
                <a:cs typeface="黑体" panose="02010609060101010101" pitchFamily="2" charset="-122"/>
              </a:rPr>
              <a:t>　　流水步距的大小，反映着流水作业的紧凑程度，对工期起着很大的影响。在流水段不变的条件下，流水步距越大，工期越长；流水步距越小，则工期越短。</a:t>
            </a:r>
          </a:p>
          <a:p>
            <a:pPr>
              <a:lnSpc>
                <a:spcPct val="120000"/>
              </a:lnSpc>
              <a:spcBef>
                <a:spcPts val="20"/>
              </a:spcBef>
              <a:spcAft>
                <a:spcPts val="800"/>
              </a:spcAft>
            </a:pPr>
            <a:r>
              <a:rPr lang="zh-CN" altLang="en-US" sz="2000">
                <a:cs typeface="黑体" panose="02010609060101010101" pitchFamily="2" charset="-122"/>
              </a:rPr>
              <a:t>    流水步距的数目，取决于参加流水施工的施工过程数。如果</a:t>
            </a:r>
            <a:r>
              <a:rPr lang="zh-CN" altLang="en-US" sz="2000">
                <a:solidFill>
                  <a:srgbClr val="FF0000"/>
                </a:solidFill>
                <a:cs typeface="黑体" panose="02010609060101010101" pitchFamily="2" charset="-122"/>
              </a:rPr>
              <a:t>施工过程为 </a:t>
            </a:r>
            <a:r>
              <a:rPr lang="en-US" altLang="zh-CN" sz="2000" b="1" i="1">
                <a:solidFill>
                  <a:srgbClr val="FF0000"/>
                </a:solidFill>
                <a:latin typeface="Times New Roman" panose="02020603050405020304" pitchFamily="2" charset="0"/>
                <a:ea typeface="楷体_GB2312" pitchFamily="1" charset="-122"/>
              </a:rPr>
              <a:t>N </a:t>
            </a:r>
            <a:r>
              <a:rPr lang="zh-CN" altLang="en-US" sz="2000">
                <a:solidFill>
                  <a:srgbClr val="FF0000"/>
                </a:solidFill>
                <a:cs typeface="黑体" panose="02010609060101010101" pitchFamily="2" charset="-122"/>
              </a:rPr>
              <a:t>个</a:t>
            </a:r>
            <a:r>
              <a:rPr lang="zh-CN" altLang="en-US" sz="2000">
                <a:cs typeface="黑体" panose="02010609060101010101" pitchFamily="2" charset="-122"/>
              </a:rPr>
              <a:t>，则流水步距的总数为 </a:t>
            </a:r>
            <a:r>
              <a:rPr lang="en-US" altLang="zh-CN" sz="2000" b="1" i="1">
                <a:solidFill>
                  <a:srgbClr val="FF0000"/>
                </a:solidFill>
                <a:latin typeface="Times New Roman" panose="02020603050405020304" pitchFamily="2" charset="0"/>
                <a:ea typeface="楷体_GB2312" pitchFamily="1" charset="-122"/>
              </a:rPr>
              <a:t>N－1</a:t>
            </a:r>
            <a:r>
              <a:rPr lang="en-US" altLang="zh-CN" sz="2000">
                <a:solidFill>
                  <a:srgbClr val="FF0000"/>
                </a:solidFill>
                <a:cs typeface="黑体" panose="02010609060101010101" pitchFamily="2" charset="-122"/>
              </a:rPr>
              <a:t> </a:t>
            </a:r>
            <a:r>
              <a:rPr lang="zh-CN" altLang="en-US" sz="2000">
                <a:cs typeface="黑体" panose="02010609060101010101" pitchFamily="2" charset="-122"/>
              </a:rPr>
              <a:t>个。 </a:t>
            </a:r>
          </a:p>
        </p:txBody>
      </p:sp>
      <p:sp>
        <p:nvSpPr>
          <p:cNvPr id="34818" name="矩形 31746"/>
          <p:cNvSpPr/>
          <p:nvPr/>
        </p:nvSpPr>
        <p:spPr>
          <a:xfrm>
            <a:off x="1403350" y="404813"/>
            <a:ext cx="4032250" cy="538162"/>
          </a:xfrm>
          <a:prstGeom prst="rect">
            <a:avLst/>
          </a:prstGeom>
          <a:noFill/>
          <a:ln w="9525">
            <a:noFill/>
          </a:ln>
        </p:spPr>
        <p:txBody>
          <a:bodyPr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en-US" altLang="zh-CN" b="1">
                <a:solidFill>
                  <a:srgbClr val="9966FF"/>
                </a:solidFill>
                <a:latin typeface="Times New Roman" panose="02020603050405020304" pitchFamily="2" charset="0"/>
                <a:ea typeface="楷体_GB2312" pitchFamily="1" charset="-122"/>
              </a:rPr>
              <a:t>2  </a:t>
            </a:r>
            <a:r>
              <a:rPr lang="zh-CN" altLang="en-US" b="1">
                <a:solidFill>
                  <a:srgbClr val="9966FF"/>
                </a:solidFill>
                <a:latin typeface="Times New Roman" panose="02020603050405020304" pitchFamily="2" charset="0"/>
                <a:ea typeface="楷体_GB2312" pitchFamily="1" charset="-122"/>
              </a:rPr>
              <a:t>流水步距 </a:t>
            </a:r>
            <a:r>
              <a:rPr lang="en-US" altLang="zh-CN" b="1">
                <a:solidFill>
                  <a:srgbClr val="9966FF"/>
                </a:solidFill>
                <a:latin typeface="Times New Roman" panose="02020603050405020304" pitchFamily="2" charset="0"/>
                <a:ea typeface="楷体_GB2312" pitchFamily="1" charset="-122"/>
              </a:rPr>
              <a:t>(</a:t>
            </a:r>
            <a:r>
              <a:rPr lang="en-US" altLang="zh-CN" b="1" i="1">
                <a:solidFill>
                  <a:srgbClr val="9966FF"/>
                </a:solidFill>
                <a:latin typeface="Times New Roman" panose="02020603050405020304" pitchFamily="2" charset="0"/>
                <a:ea typeface="楷体_GB2312" pitchFamily="1" charset="-122"/>
              </a:rPr>
              <a:t>k</a:t>
            </a:r>
            <a:r>
              <a:rPr lang="en-US" altLang="zh-CN" b="1" i="1" baseline="-25000">
                <a:solidFill>
                  <a:srgbClr val="9966FF"/>
                </a:solidFill>
                <a:latin typeface="Times New Roman" panose="02020603050405020304" pitchFamily="2" charset="0"/>
                <a:ea typeface="楷体_GB2312" pitchFamily="1" charset="-122"/>
              </a:rPr>
              <a:t>i,i+1</a:t>
            </a:r>
            <a:r>
              <a:rPr lang="en-US" altLang="zh-CN" b="1">
                <a:solidFill>
                  <a:srgbClr val="9966FF"/>
                </a:solidFill>
                <a:latin typeface="Times New Roman" panose="02020603050405020304" pitchFamily="2" charset="0"/>
                <a:ea typeface="楷体_GB2312" pitchFamily="1" charset="-122"/>
              </a:rPr>
              <a:t>)</a:t>
            </a:r>
          </a:p>
        </p:txBody>
      </p:sp>
      <p:pic>
        <p:nvPicPr>
          <p:cNvPr id="34819" name="图片 31747" descr="25a"/>
          <p:cNvPicPr>
            <a:picLocks noChangeAspect="1"/>
          </p:cNvPicPr>
          <p:nvPr/>
        </p:nvPicPr>
        <p:blipFill>
          <a:blip r:embed="rId2"/>
          <a:srcRect t="1852" r="7120" b="52320"/>
          <a:stretch>
            <a:fillRect/>
          </a:stretch>
        </p:blipFill>
        <p:spPr>
          <a:xfrm>
            <a:off x="1287780" y="4115435"/>
            <a:ext cx="6569075" cy="2545715"/>
          </a:xfrm>
          <a:prstGeom prst="rect">
            <a:avLst/>
          </a:prstGeom>
          <a:noFill/>
          <a:ln w="9525">
            <a:noFill/>
          </a:ln>
        </p:spPr>
      </p:pic>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5841" name="文本占位符 32769"/>
          <p:cNvSpPr>
            <a:spLocks noGrp="1"/>
          </p:cNvSpPr>
          <p:nvPr>
            <p:ph type="body" sz="half" idx="1"/>
          </p:nvPr>
        </p:nvSpPr>
        <p:spPr>
          <a:xfrm>
            <a:off x="781685" y="1220470"/>
            <a:ext cx="3529013" cy="3455988"/>
          </a:xfrm>
        </p:spPr>
        <p:txBody>
          <a:bodyPr anchor="t"/>
          <a:lstStyle/>
          <a:p>
            <a:pPr>
              <a:spcBef>
                <a:spcPct val="5000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    </a:t>
            </a:r>
            <a:r>
              <a:rPr lang="zh-CN" altLang="en-US" sz="2400">
                <a:solidFill>
                  <a:schemeClr val="tx2"/>
                </a:solidFill>
                <a:latin typeface="黑体" panose="02010609060101010101" pitchFamily="2" charset="-122"/>
                <a:ea typeface="黑体" panose="02010609060101010101" pitchFamily="2" charset="-122"/>
                <a:cs typeface="黑体" panose="02010609060101010101" pitchFamily="2" charset="-122"/>
              </a:rPr>
              <a:t>计算流水步距</a:t>
            </a:r>
            <a:endParaRPr lang="zh-CN" altLang="en-US" sz="2000">
              <a:latin typeface="黑体" panose="02010609060101010101" pitchFamily="2" charset="-122"/>
              <a:ea typeface="黑体" panose="02010609060101010101" pitchFamily="2" charset="-122"/>
              <a:cs typeface="黑体" panose="02010609060101010101" pitchFamily="2" charset="-122"/>
            </a:endParaRPr>
          </a:p>
          <a:p>
            <a:pPr>
              <a:spcBef>
                <a:spcPct val="50000"/>
              </a:spcBef>
              <a:buClr>
                <a:schemeClr val="hlink"/>
              </a:buClr>
              <a:buSzPct val="60000"/>
              <a:buFont typeface="Wingdings" panose="05000000000000000000" pitchFamily="2" charset="2"/>
            </a:pPr>
            <a:r>
              <a:rPr lang="zh-CN" altLang="en-US" sz="2000">
                <a:solidFill>
                  <a:srgbClr val="FF0000"/>
                </a:solidFill>
                <a:latin typeface="黑体" panose="02010609060101010101" pitchFamily="2" charset="-122"/>
                <a:ea typeface="黑体" panose="02010609060101010101" pitchFamily="2" charset="-122"/>
                <a:cs typeface="黑体" panose="02010609060101010101" pitchFamily="2" charset="-122"/>
              </a:rPr>
              <a:t>取大差法</a:t>
            </a:r>
            <a:r>
              <a:rPr lang="zh-CN" altLang="en-US" sz="2000">
                <a:latin typeface="黑体" panose="02010609060101010101" pitchFamily="2" charset="-122"/>
                <a:ea typeface="黑体" panose="02010609060101010101" pitchFamily="2" charset="-122"/>
                <a:cs typeface="黑体" panose="02010609060101010101" pitchFamily="2" charset="-122"/>
              </a:rPr>
              <a:t>（累加数列，错位相减，取大差），计算步骤为：</a:t>
            </a:r>
          </a:p>
          <a:p>
            <a:pPr>
              <a:spcBef>
                <a:spcPct val="5000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①累加各施工过程的流水节拍，形成累加数列；</a:t>
            </a:r>
          </a:p>
          <a:p>
            <a:pPr>
              <a:spcBef>
                <a:spcPct val="5000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②相邻两施工过程的累加数列错位相减；</a:t>
            </a:r>
          </a:p>
          <a:p>
            <a:pPr>
              <a:spcBef>
                <a:spcPct val="50000"/>
              </a:spcBef>
              <a:buClr>
                <a:schemeClr val="hlink"/>
              </a:buClr>
              <a:buSzPct val="60000"/>
              <a:buFont typeface="Wingdings" panose="05000000000000000000" pitchFamily="2" charset="2"/>
            </a:pPr>
            <a:r>
              <a:rPr lang="zh-CN" altLang="en-US" sz="2000">
                <a:latin typeface="黑体" panose="02010609060101010101" pitchFamily="2" charset="-122"/>
                <a:ea typeface="黑体" panose="02010609060101010101" pitchFamily="2" charset="-122"/>
                <a:cs typeface="黑体" panose="02010609060101010101" pitchFamily="2" charset="-122"/>
              </a:rPr>
              <a:t>③取相减结果中数据最大者作为该两个施工过程的流水步距。</a:t>
            </a:r>
          </a:p>
        </p:txBody>
      </p:sp>
      <p:sp>
        <p:nvSpPr>
          <p:cNvPr id="35842" name="文本框 32770"/>
          <p:cNvSpPr txBox="1"/>
          <p:nvPr/>
        </p:nvSpPr>
        <p:spPr>
          <a:xfrm>
            <a:off x="900113" y="5774055"/>
            <a:ext cx="2232025" cy="398780"/>
          </a:xfrm>
          <a:prstGeom prst="rect">
            <a:avLst/>
          </a:prstGeom>
          <a:noFill/>
          <a:ln w="9525">
            <a:noFill/>
          </a:ln>
        </p:spPr>
        <p:txBody>
          <a:bodyPr wrap="square" anchor="t">
            <a:spAutoFit/>
          </a:bodyPr>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sz="2000" b="1">
                <a:solidFill>
                  <a:srgbClr val="9966FF"/>
                </a:solidFill>
                <a:latin typeface="黑体" panose="02010609060101010101" pitchFamily="2" charset="-122"/>
                <a:ea typeface="黑体" panose="02010609060101010101" pitchFamily="2" charset="-122"/>
              </a:rPr>
              <a:t>例</a:t>
            </a:r>
          </a:p>
        </p:txBody>
      </p:sp>
      <p:graphicFrame>
        <p:nvGraphicFramePr>
          <p:cNvPr id="32772" name="内容占位符 32771"/>
          <p:cNvGraphicFramePr>
            <a:graphicFrameLocks noGrp="1"/>
          </p:cNvGraphicFramePr>
          <p:nvPr>
            <p:ph sz="half" idx="2"/>
            <p:custDataLst>
              <p:tags r:id="rId2"/>
            </p:custDataLst>
          </p:nvPr>
        </p:nvGraphicFramePr>
        <p:xfrm>
          <a:off x="4787900" y="1917700"/>
          <a:ext cx="3814763" cy="3454400"/>
        </p:xfrm>
        <a:graphic>
          <a:graphicData uri="http://schemas.openxmlformats.org/drawingml/2006/table">
            <a:tbl>
              <a:tblPr/>
              <a:tblGrid>
                <a:gridCol w="954088">
                  <a:extLst>
                    <a:ext uri="{9D8B030D-6E8A-4147-A177-3AD203B41FA5}">
                      <a16:colId xmlns:a16="http://schemas.microsoft.com/office/drawing/2014/main" val="20000"/>
                    </a:ext>
                  </a:extLst>
                </a:gridCol>
                <a:gridCol w="954087">
                  <a:extLst>
                    <a:ext uri="{9D8B030D-6E8A-4147-A177-3AD203B41FA5}">
                      <a16:colId xmlns:a16="http://schemas.microsoft.com/office/drawing/2014/main" val="20001"/>
                    </a:ext>
                  </a:extLst>
                </a:gridCol>
                <a:gridCol w="954088">
                  <a:extLst>
                    <a:ext uri="{9D8B030D-6E8A-4147-A177-3AD203B41FA5}">
                      <a16:colId xmlns:a16="http://schemas.microsoft.com/office/drawing/2014/main" val="20002"/>
                    </a:ext>
                  </a:extLst>
                </a:gridCol>
                <a:gridCol w="952500">
                  <a:extLst>
                    <a:ext uri="{9D8B030D-6E8A-4147-A177-3AD203B41FA5}">
                      <a16:colId xmlns:a16="http://schemas.microsoft.com/office/drawing/2014/main" val="20003"/>
                    </a:ext>
                  </a:extLst>
                </a:gridCol>
              </a:tblGrid>
              <a:tr h="863600">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endParaRPr lang="zh-CN" altLang="en-US" sz="2000" b="1">
                        <a:solidFill>
                          <a:srgbClr val="FFFFFF"/>
                        </a:solidFill>
                        <a:latin typeface="宋体" panose="02010600030101010101" pitchFamily="2" charset="-122"/>
                      </a:endParaRP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38100" cap="flat" cmpd="sng">
                      <a:solidFill>
                        <a:srgbClr val="FFFFFF"/>
                      </a:solidFill>
                      <a:prstDash val="solid"/>
                      <a:headEnd type="none" w="med" len="med"/>
                      <a:tailEnd type="none" w="med" len="med"/>
                    </a:lnB>
                    <a:lnTlToBr>
                      <a:noFill/>
                    </a:lnTlToBr>
                    <a:lnBlToTr>
                      <a:noFill/>
                    </a:lnBlToTr>
                    <a:solidFill>
                      <a:srgbClr val="4F81BD">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en-US" altLang="zh-CN" sz="2000" b="1">
                          <a:solidFill>
                            <a:srgbClr val="FFFFFF"/>
                          </a:solidFill>
                          <a:latin typeface="Calibri"/>
                          <a:sym typeface="宋体" panose="02010600030101010101" pitchFamily="2" charset="-122"/>
                        </a:rPr>
                        <a:t>Ⅰ</a:t>
                      </a:r>
                      <a:endParaRPr lang="zh-CN" altLang="en-US" sz="2000" b="1">
                        <a:solidFill>
                          <a:srgbClr val="FFFFFF"/>
                        </a:solidFill>
                        <a:latin typeface="Calibri"/>
                        <a:sym typeface="宋体" panose="02010600030101010101" pitchFamily="2" charset="-122"/>
                      </a:endParaRP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38100" cap="flat" cmpd="sng">
                      <a:solidFill>
                        <a:srgbClr val="FFFFFF"/>
                      </a:solidFill>
                      <a:prstDash val="solid"/>
                      <a:headEnd type="none" w="med" len="med"/>
                      <a:tailEnd type="none" w="med" len="med"/>
                    </a:lnB>
                    <a:lnTlToBr>
                      <a:noFill/>
                    </a:lnTlToBr>
                    <a:lnBlToTr>
                      <a:noFill/>
                    </a:lnBlToTr>
                    <a:solidFill>
                      <a:srgbClr val="4F81BD">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en-US" altLang="zh-CN" sz="2000" b="1">
                          <a:solidFill>
                            <a:srgbClr val="FFFFFF"/>
                          </a:solidFill>
                          <a:latin typeface="Calibri"/>
                          <a:sym typeface="宋体" panose="02010600030101010101" pitchFamily="2" charset="-122"/>
                        </a:rPr>
                        <a:t>Ⅱ</a:t>
                      </a:r>
                      <a:endParaRPr lang="zh-CN" altLang="en-US" sz="2000" b="1">
                        <a:solidFill>
                          <a:srgbClr val="FFFFFF"/>
                        </a:solidFill>
                        <a:latin typeface="Calibri"/>
                        <a:sym typeface="宋体" panose="02010600030101010101" pitchFamily="2" charset="-122"/>
                      </a:endParaRP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38100" cap="flat" cmpd="sng">
                      <a:solidFill>
                        <a:srgbClr val="FFFFFF"/>
                      </a:solidFill>
                      <a:prstDash val="solid"/>
                      <a:headEnd type="none" w="med" len="med"/>
                      <a:tailEnd type="none" w="med" len="med"/>
                    </a:lnB>
                    <a:lnTlToBr>
                      <a:noFill/>
                    </a:lnTlToBr>
                    <a:lnBlToTr>
                      <a:noFill/>
                    </a:lnBlToTr>
                    <a:solidFill>
                      <a:srgbClr val="4F81BD">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en-US" altLang="zh-CN" sz="2000" b="1">
                          <a:solidFill>
                            <a:srgbClr val="FFFFFF"/>
                          </a:solidFill>
                          <a:latin typeface="Calibri"/>
                          <a:sym typeface="宋体" panose="02010600030101010101" pitchFamily="2" charset="-122"/>
                        </a:rPr>
                        <a:t>Ⅲ</a:t>
                      </a:r>
                      <a:endParaRPr lang="zh-CN" altLang="en-US" sz="2000" b="1">
                        <a:solidFill>
                          <a:srgbClr val="FFFFFF"/>
                        </a:solidFill>
                        <a:latin typeface="Calibri"/>
                        <a:sym typeface="宋体" panose="02010600030101010101" pitchFamily="2" charset="-122"/>
                      </a:endParaRP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38100" cap="flat" cmpd="sng">
                      <a:solidFill>
                        <a:srgbClr val="FFFFFF"/>
                      </a:solidFill>
                      <a:prstDash val="solid"/>
                      <a:headEnd type="none" w="med" len="med"/>
                      <a:tailEnd type="none" w="med" len="med"/>
                    </a:lnB>
                    <a:lnTlToBr>
                      <a:noFill/>
                    </a:lnTlToBr>
                    <a:lnBlToTr>
                      <a:noFill/>
                    </a:lnBlToTr>
                    <a:solidFill>
                      <a:srgbClr val="4F81BD">
                        <a:alpha val="100000"/>
                      </a:srgbClr>
                    </a:solidFill>
                  </a:tcPr>
                </a:tc>
                <a:extLst>
                  <a:ext uri="{0D108BD9-81ED-4DB2-BD59-A6C34878D82A}">
                    <a16:rowId xmlns:a16="http://schemas.microsoft.com/office/drawing/2014/main" val="10000"/>
                  </a:ext>
                </a:extLst>
              </a:tr>
              <a:tr h="863600">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A</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381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4</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381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2</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381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3</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381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extLst>
                  <a:ext uri="{0D108BD9-81ED-4DB2-BD59-A6C34878D82A}">
                    <a16:rowId xmlns:a16="http://schemas.microsoft.com/office/drawing/2014/main" val="10001"/>
                  </a:ext>
                </a:extLst>
              </a:tr>
              <a:tr h="863600">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B</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E9EDF4">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3</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E9EDF4">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4</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E9EDF4">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3</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E9EDF4">
                        <a:alpha val="100000"/>
                      </a:srgbClr>
                    </a:solidFill>
                  </a:tcPr>
                </a:tc>
                <a:extLst>
                  <a:ext uri="{0D108BD9-81ED-4DB2-BD59-A6C34878D82A}">
                    <a16:rowId xmlns:a16="http://schemas.microsoft.com/office/drawing/2014/main" val="10002"/>
                  </a:ext>
                </a:extLst>
              </a:tr>
              <a:tr h="863600">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C</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3</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2</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tc>
                  <a:txBody>
                    <a:bodyPr vert="horz" wrap="square"/>
                    <a:lstStyle>
                      <a:lvl1pPr marL="0" lvl="0" indent="0" algn="l" defTabSz="914400" eaLnBrk="1" fontAlgn="base" latinLnBrk="0" hangingPunct="1">
                        <a:lnSpc>
                          <a:spcPct val="130000"/>
                        </a:lnSpc>
                        <a:spcBef>
                          <a:spcPct val="20000"/>
                        </a:spcBef>
                        <a:spcAft>
                          <a:spcPct val="0"/>
                        </a:spcAft>
                        <a:buClr>
                          <a:schemeClr val="hlink"/>
                        </a:buClr>
                        <a:buSzPct val="60000"/>
                        <a:buFont typeface="Wingdings" panose="05000000000000000000" pitchFamily="2" charset="2"/>
                        <a:buNone/>
                        <a:defRPr sz="2400" b="0" i="0" u="none" kern="1200" baseline="0">
                          <a:solidFill>
                            <a:schemeClr val="tx1"/>
                          </a:solidFill>
                          <a:latin typeface="Tahoma" panose="020b0604030504040204" pitchFamily="2" charset="0"/>
                          <a:ea typeface="宋体" panose="02010600030101010101" pitchFamily="2" charset="-122"/>
                        </a:defRPr>
                      </a:lvl1pPr>
                      <a:lvl2pPr marL="825500" lvl="1" indent="-285750">
                        <a:buChar char="v"/>
                        <a:defRPr sz="2000" kern="1200"/>
                      </a:lvl2pPr>
                      <a:lvl3pPr marL="1233805" lvl="2" indent="-228600">
                        <a:buClr>
                          <a:schemeClr val="folHlink"/>
                        </a:buClr>
                        <a:defRPr sz="2000" b="1" kern="1200"/>
                      </a:lvl3pPr>
                      <a:lvl4pPr marL="1641475" lvl="3" indent="-228600">
                        <a:buClr>
                          <a:schemeClr val="accent2"/>
                        </a:buClr>
                        <a:defRPr sz="1800" kern="1200"/>
                      </a:lvl4pPr>
                      <a:lvl5pPr marL="2057400" lvl="4" indent="-228600">
                        <a:buClr>
                          <a:schemeClr val="accent1"/>
                        </a:buClr>
                        <a:defRPr sz="1800" kern="1200"/>
                      </a:lvl5pPr>
                    </a:lstStyle>
                    <a:p>
                      <a:pPr marL="0" lvl="0" indent="0" algn="ctr">
                        <a:buNone/>
                      </a:pPr>
                      <a:r>
                        <a:rPr lang="zh-CN" altLang="en-US" sz="2000" b="1">
                          <a:solidFill>
                            <a:srgbClr val="000000"/>
                          </a:solidFill>
                          <a:latin typeface="宋体" panose="02010600030101010101" pitchFamily="2" charset="-122"/>
                        </a:rPr>
                        <a:t>2</a:t>
                      </a:r>
                    </a:p>
                  </a:txBody>
                  <a:tcPr anchor="ctr">
                    <a:lnL w="12700" cap="flat" cmpd="sng">
                      <a:solidFill>
                        <a:srgbClr val="FFFFFF"/>
                      </a:solidFill>
                      <a:prstDash val="solid"/>
                      <a:headEnd type="none" w="med" len="med"/>
                      <a:tailEnd type="none" w="med" len="med"/>
                    </a:lnL>
                    <a:lnR w="12700" cap="flat" cmpd="sng">
                      <a:solidFill>
                        <a:srgbClr val="FFFFFF"/>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D0D8E8">
                        <a:alpha val="100000"/>
                      </a:srgbClr>
                    </a:solidFill>
                  </a:tcPr>
                </a:tc>
                <a:extLst>
                  <a:ext uri="{0D108BD9-81ED-4DB2-BD59-A6C34878D82A}">
                    <a16:rowId xmlns:a16="http://schemas.microsoft.com/office/drawing/2014/main" val="10003"/>
                  </a:ext>
                </a:extLst>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2772"/>
                                        </p:tgtEl>
                                        <p:attrNameLst>
                                          <p:attrName>style.visibility</p:attrName>
                                        </p:attrNameLst>
                                      </p:cBhvr>
                                      <p:to>
                                        <p:strVal val="visible"/>
                                      </p:to>
                                    </p:set>
                                    <p:animEffect transition="in" filter="blinds(horizontal)">
                                      <p:cBhvr>
                                        <p:cTn id="7" dur="500"/>
                                        <p:tgtEl>
                                          <p:spTgt spid="32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6865" name="文本占位符 34817"/>
          <p:cNvSpPr>
            <a:spLocks noGrp="1"/>
          </p:cNvSpPr>
          <p:nvPr>
            <p:ph idx="1"/>
          </p:nvPr>
        </p:nvSpPr>
        <p:spPr>
          <a:xfrm>
            <a:off x="1045210" y="1268730"/>
            <a:ext cx="7233920" cy="4537075"/>
          </a:xfrm>
        </p:spPr>
        <p:txBody>
          <a:bodyPr anchor="t"/>
          <a:lstStyle/>
          <a:p>
            <a:pPr>
              <a:lnSpc>
                <a:spcPct val="125000"/>
              </a:lnSpc>
              <a:spcBef>
                <a:spcPts val="40"/>
              </a:spcBef>
              <a:spcAft>
                <a:spcPct val="0"/>
              </a:spcAft>
            </a:pPr>
            <a:r>
              <a:rPr lang="zh-CN" altLang="en-US" sz="2000"/>
              <a:t>    在组织流水施工时，由于施工过程之间工艺上或组织上的需要，相邻两个施工过程在时间上不能衔接施工而必须留出的时间间隔。分为技术间歇时间和组织间歇时间。</a:t>
            </a:r>
          </a:p>
          <a:p>
            <a:pPr>
              <a:lnSpc>
                <a:spcPct val="125000"/>
              </a:lnSpc>
              <a:spcBef>
                <a:spcPct val="40000"/>
              </a:spcBef>
            </a:pPr>
            <a:r>
              <a:rPr lang="zh-CN" altLang="en-US" sz="2000"/>
              <a:t>    ①</a:t>
            </a:r>
            <a:r>
              <a:rPr lang="zh-CN" altLang="en-US" sz="2000">
                <a:solidFill>
                  <a:schemeClr val="folHlink"/>
                </a:solidFill>
              </a:rPr>
              <a:t>技术间歇时间</a:t>
            </a:r>
            <a:r>
              <a:rPr lang="zh-CN" altLang="en-US" sz="2000"/>
              <a:t>（</a:t>
            </a:r>
            <a:r>
              <a:rPr lang="zh-CN" altLang="en-US" sz="2000">
                <a:latin typeface="Times New Roman" panose="02020603050405020304" pitchFamily="2" charset="0"/>
              </a:rPr>
              <a:t>G</a:t>
            </a:r>
            <a:r>
              <a:rPr lang="zh-CN" altLang="en-US" sz="2000"/>
              <a:t>）</a:t>
            </a:r>
          </a:p>
          <a:p>
            <a:pPr>
              <a:lnSpc>
                <a:spcPct val="125000"/>
              </a:lnSpc>
              <a:spcBef>
                <a:spcPct val="40000"/>
              </a:spcBef>
            </a:pPr>
            <a:r>
              <a:rPr lang="zh-CN" altLang="en-US" sz="2000"/>
              <a:t>　  在组织流水施工时，相邻两个施工过程在同一个施工段由于技术要求而必须间隔一定的时间。如混凝土浇铸后的养护时间、砂浆抹面和油漆面的干燥时间等。</a:t>
            </a:r>
          </a:p>
          <a:p>
            <a:pPr>
              <a:lnSpc>
                <a:spcPct val="125000"/>
              </a:lnSpc>
              <a:spcBef>
                <a:spcPct val="40000"/>
              </a:spcBef>
            </a:pPr>
            <a:r>
              <a:rPr lang="zh-CN" altLang="en-US" sz="2000"/>
              <a:t>    ②</a:t>
            </a:r>
            <a:r>
              <a:rPr lang="zh-CN" altLang="en-US" sz="2000">
                <a:solidFill>
                  <a:schemeClr val="folHlink"/>
                </a:solidFill>
              </a:rPr>
              <a:t>组织间歇时间</a:t>
            </a:r>
            <a:r>
              <a:rPr lang="zh-CN" altLang="en-US" sz="2000"/>
              <a:t>（</a:t>
            </a:r>
            <a:r>
              <a:rPr lang="zh-CN" altLang="en-US" sz="2000">
                <a:latin typeface="Times New Roman" panose="02020603050405020304" pitchFamily="2" charset="0"/>
              </a:rPr>
              <a:t>Z</a:t>
            </a:r>
            <a:r>
              <a:rPr lang="zh-CN" altLang="en-US" sz="2000"/>
              <a:t>）</a:t>
            </a:r>
          </a:p>
          <a:p>
            <a:pPr>
              <a:lnSpc>
                <a:spcPct val="125000"/>
              </a:lnSpc>
              <a:spcBef>
                <a:spcPct val="40000"/>
              </a:spcBef>
            </a:pPr>
            <a:r>
              <a:rPr lang="zh-CN" altLang="en-US" sz="2000"/>
              <a:t>　　在流水施工中，相邻两个施工过程在同一个施工段由于施工施工组织原因而间隔了一定的时间。如施工人员、机械转移；回填土前的地下管道检查验收等。</a:t>
            </a:r>
          </a:p>
          <a:p>
            <a:endParaRPr lang="zh-CN" altLang="en-US" sz="2000"/>
          </a:p>
        </p:txBody>
      </p:sp>
      <p:sp>
        <p:nvSpPr>
          <p:cNvPr id="36866" name="矩形 34818"/>
          <p:cNvSpPr/>
          <p:nvPr/>
        </p:nvSpPr>
        <p:spPr>
          <a:xfrm>
            <a:off x="1403350" y="405130"/>
            <a:ext cx="5470525" cy="537845"/>
          </a:xfrm>
          <a:prstGeom prst="rect">
            <a:avLst/>
          </a:prstGeom>
          <a:noFill/>
          <a:ln w="9525">
            <a:noFill/>
          </a:ln>
        </p:spPr>
        <p:txBody>
          <a:bodyPr wrap="square" anchor="b"/>
          <a:lstStyle>
            <a:defPPr>
              <a:defRPr lang="en-US"/>
            </a:defPPr>
            <a:lvl1pPr marL="0" lvl="0"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400" b="0" i="0" u="none" kern="1200" baseline="0">
                <a:solidFill>
                  <a:schemeClr val="tx1"/>
                </a:solidFill>
                <a:latin typeface="Arial" pitchFamily="34" charset="0"/>
                <a:ea typeface="宋体" panose="02010600030101010101" pitchFamily="2" charset="-122"/>
                <a:cs typeface="+mn-cs"/>
              </a:defRPr>
            </a:lvl9pPr>
          </a:lstStyle>
          <a:p>
            <a:r>
              <a:rPr lang="zh-CN" altLang="en-US" b="1">
                <a:solidFill>
                  <a:srgbClr val="9966FF"/>
                </a:solidFill>
                <a:latin typeface="Times New Roman" panose="02020603050405020304" pitchFamily="2" charset="0"/>
                <a:ea typeface="楷体_GB2312" pitchFamily="1" charset="-122"/>
              </a:rPr>
              <a:t>3</a:t>
            </a:r>
            <a:r>
              <a:rPr lang="en-US" altLang="zh-CN" b="1">
                <a:solidFill>
                  <a:srgbClr val="9966FF"/>
                </a:solidFill>
                <a:latin typeface="Times New Roman" panose="02020603050405020304" pitchFamily="2" charset="0"/>
                <a:ea typeface="楷体_GB2312" pitchFamily="1" charset="-122"/>
              </a:rPr>
              <a:t>  </a:t>
            </a:r>
            <a:r>
              <a:rPr lang="zh-CN" altLang="en-US" b="1">
                <a:solidFill>
                  <a:srgbClr val="9966FF"/>
                </a:solidFill>
                <a:latin typeface="Times New Roman" panose="02020603050405020304" pitchFamily="2" charset="0"/>
                <a:ea typeface="楷体_GB2312" pitchFamily="1" charset="-122"/>
              </a:rPr>
              <a:t>间歇时间（技术间歇</a:t>
            </a:r>
            <a:r>
              <a:rPr lang="en-US" altLang="zh-CN" b="1">
                <a:solidFill>
                  <a:srgbClr val="9966FF"/>
                </a:solidFill>
                <a:latin typeface="Times New Roman" panose="02020603050405020304" pitchFamily="2" charset="0"/>
                <a:ea typeface="楷体_GB2312" pitchFamily="1" charset="-122"/>
              </a:rPr>
              <a:t>G</a:t>
            </a:r>
            <a:r>
              <a:rPr lang="zh-CN" altLang="en-US" b="1">
                <a:solidFill>
                  <a:srgbClr val="9966FF"/>
                </a:solidFill>
                <a:latin typeface="Times New Roman" panose="02020603050405020304" pitchFamily="2" charset="0"/>
                <a:ea typeface="楷体_GB2312" pitchFamily="1" charset="-122"/>
              </a:rPr>
              <a:t>、组织间歇</a:t>
            </a:r>
            <a:r>
              <a:rPr lang="en-US" altLang="zh-CN" b="1">
                <a:solidFill>
                  <a:srgbClr val="9966FF"/>
                </a:solidFill>
                <a:latin typeface="Times New Roman" panose="02020603050405020304" pitchFamily="2" charset="0"/>
                <a:ea typeface="楷体_GB2312" pitchFamily="1" charset="-122"/>
              </a:rPr>
              <a:t>Z</a:t>
            </a:r>
            <a:r>
              <a:rPr lang="zh-CN" altLang="en-US" b="1">
                <a:solidFill>
                  <a:srgbClr val="9966FF"/>
                </a:solidFill>
                <a:latin typeface="Times New Roman" panose="02020603050405020304" pitchFamily="2" charset="0"/>
                <a:ea typeface="楷体_GB2312" pitchFamily="1" charset="-122"/>
              </a:rPr>
              <a:t>）</a:t>
            </a:r>
            <a:endParaRPr lang="en-US" altLang="zh-CN" b="1">
              <a:solidFill>
                <a:srgbClr val="9966FF"/>
              </a:solidFill>
              <a:latin typeface="Times New Roman" panose="02020603050405020304" pitchFamily="2" charset="0"/>
              <a:ea typeface="楷体_GB2312" pitchFamily="1" charset="-122"/>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https://d.book118.com/566044005223010101</a:t>
            </a:r>
          </a:p>
        </p:txBody>
      </p:sp>
    </p:spTree>
  </p:cSld>
  <p:clrMapOvr>
    <a:masterClrMapping/>
  </p:clrMapOvr>
  <p:transition/>
  <p:timing/>
</p:sld>
</file>

<file path=ppt/tags/tag1.xml><?xml version="1.0" encoding="utf-8"?>
<p:tagLst xmlns:p="http://schemas.openxmlformats.org/presentationml/2006/main">
  <p:tag name="KSO_WM_UNIT_TABLE_BEAUTIFY" val="smartTable{9ffdb4a8-e3d6-4cf5-b4fe-9c43a7d54bf1}"/>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ends">
  <a:themeElements>
    <a:clrScheme name="">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0"/>
      </a:accent5>
      <a:accent6>
        <a:srgbClr val="E5B900"/>
      </a:accent6>
      <a:hlink>
        <a:srgbClr val="FF0000"/>
      </a:hlink>
      <a:folHlink>
        <a:srgbClr val="3333CC"/>
      </a:folHlink>
    </a:clrScheme>
    <a:fontScheme name="">
      <a:majorFont>
        <a:latin typeface="Tahoma"/>
        <a:ea typeface="黑体"/>
        <a:cs typeface="Arial"/>
      </a:majorFont>
      <a:minorFont>
        <a:latin typeface="Tahoma"/>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
        <a:dk1>
          <a:srgbClr val="FFFFFF"/>
        </a:dk1>
        <a:lt1>
          <a:srgbClr val="000000"/>
        </a:lt1>
        <a:dk2>
          <a:srgbClr val="DDDDDD"/>
        </a:dk2>
        <a:lt2>
          <a:srgbClr val="969696"/>
        </a:lt2>
        <a:accent1>
          <a:srgbClr val="00E4A8"/>
        </a:accent1>
        <a:accent2>
          <a:srgbClr val="3333CC"/>
        </a:accent2>
        <a:accent3>
          <a:srgbClr val="AAAAAA"/>
        </a:accent3>
        <a:accent4>
          <a:srgbClr val="DCDCDC"/>
        </a:accent4>
        <a:accent5>
          <a:srgbClr val="AAEFD0"/>
        </a:accent5>
        <a:accent6>
          <a:srgbClr val="2D2DB7"/>
        </a:accent6>
        <a:hlink>
          <a:srgbClr val="FF5050"/>
        </a:hlink>
        <a:folHlink>
          <a:srgbClr val="FFCF01"/>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0"/>
        </a:accent5>
        <a:accent6>
          <a:srgbClr val="E5B900"/>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2F2F2"/>
        </a:accent5>
        <a:accent6>
          <a:srgbClr val="727272"/>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
        <a:dk1>
          <a:srgbClr val="FFFFFF"/>
        </a:dk1>
        <a:lt1>
          <a:srgbClr val="0000CC"/>
        </a:lt1>
        <a:dk2>
          <a:srgbClr val="FFFFCC"/>
        </a:dk2>
        <a:lt2>
          <a:srgbClr val="000094"/>
        </a:lt2>
        <a:accent1>
          <a:srgbClr val="3193FF"/>
        </a:accent1>
        <a:accent2>
          <a:srgbClr val="9900FF"/>
        </a:accent2>
        <a:accent3>
          <a:srgbClr val="AAAAE2"/>
        </a:accent3>
        <a:accent4>
          <a:srgbClr val="DCDCDC"/>
        </a:accent4>
        <a:accent5>
          <a:srgbClr val="ADC8FF"/>
        </a:accent5>
        <a:accent6>
          <a:srgbClr val="8900E5"/>
        </a:accent6>
        <a:hlink>
          <a:srgbClr val="FF3399"/>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CCA"/>
        </a:accent5>
        <a:accent6>
          <a:srgbClr val="4345A2"/>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AAB82"/>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5"/>
        </a:accent5>
        <a:accent6>
          <a:srgbClr val="ACACAC"/>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Blends">
  <a:themeElements>
    <a:clrScheme name="">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0"/>
      </a:accent5>
      <a:accent6>
        <a:srgbClr val="E5B900"/>
      </a:accent6>
      <a:hlink>
        <a:srgbClr val="FF0000"/>
      </a:hlink>
      <a:folHlink>
        <a:srgbClr val="3333CC"/>
      </a:folHlink>
    </a:clrScheme>
    <a:fontScheme name="">
      <a:majorFont>
        <a:latin typeface="Tahoma"/>
        <a:ea typeface="黑体"/>
        <a:cs typeface="Arial"/>
      </a:majorFont>
      <a:minorFont>
        <a:latin typeface="Tahoma"/>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
        <a:dk1>
          <a:srgbClr val="FFFFFF"/>
        </a:dk1>
        <a:lt1>
          <a:srgbClr val="000000"/>
        </a:lt1>
        <a:dk2>
          <a:srgbClr val="DDDDDD"/>
        </a:dk2>
        <a:lt2>
          <a:srgbClr val="969696"/>
        </a:lt2>
        <a:accent1>
          <a:srgbClr val="00E4A8"/>
        </a:accent1>
        <a:accent2>
          <a:srgbClr val="3333CC"/>
        </a:accent2>
        <a:accent3>
          <a:srgbClr val="AAAAAA"/>
        </a:accent3>
        <a:accent4>
          <a:srgbClr val="DCDCDC"/>
        </a:accent4>
        <a:accent5>
          <a:srgbClr val="AAEFD0"/>
        </a:accent5>
        <a:accent6>
          <a:srgbClr val="2D2DB7"/>
        </a:accent6>
        <a:hlink>
          <a:srgbClr val="FF5050"/>
        </a:hlink>
        <a:folHlink>
          <a:srgbClr val="FFCF01"/>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0"/>
        </a:accent5>
        <a:accent6>
          <a:srgbClr val="E5B900"/>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2F2F2"/>
        </a:accent5>
        <a:accent6>
          <a:srgbClr val="727272"/>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
        <a:dk1>
          <a:srgbClr val="FFFFFF"/>
        </a:dk1>
        <a:lt1>
          <a:srgbClr val="0000CC"/>
        </a:lt1>
        <a:dk2>
          <a:srgbClr val="FFFFCC"/>
        </a:dk2>
        <a:lt2>
          <a:srgbClr val="000094"/>
        </a:lt2>
        <a:accent1>
          <a:srgbClr val="3193FF"/>
        </a:accent1>
        <a:accent2>
          <a:srgbClr val="9900FF"/>
        </a:accent2>
        <a:accent3>
          <a:srgbClr val="AAAAE2"/>
        </a:accent3>
        <a:accent4>
          <a:srgbClr val="DCDCDC"/>
        </a:accent4>
        <a:accent5>
          <a:srgbClr val="ADC8FF"/>
        </a:accent5>
        <a:accent6>
          <a:srgbClr val="8900E5"/>
        </a:accent6>
        <a:hlink>
          <a:srgbClr val="FF3399"/>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CCA"/>
        </a:accent5>
        <a:accent6>
          <a:srgbClr val="4345A2"/>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AAB82"/>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5"/>
        </a:accent5>
        <a:accent6>
          <a:srgbClr val="ACACAC"/>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173</Paragraphs>
  <Slides>38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38</vt:i4>
      </vt:variant>
    </vt:vector>
  </HeadingPairs>
  <TitlesOfParts>
    <vt:vector baseType="lpstr" size="48">
      <vt:lpstr>Arial</vt:lpstr>
      <vt:lpstr>Calibri</vt:lpstr>
      <vt:lpstr>Tahoma</vt:lpstr>
      <vt:lpstr>黑体</vt:lpstr>
      <vt:lpstr>宋体</vt:lpstr>
      <vt:lpstr>Wingdings</vt:lpstr>
      <vt:lpstr>Times New Roman</vt:lpstr>
      <vt:lpstr>微软雅黑</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横道图进度计划</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2.2  流水施工的主要参数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2024-09-26T12:33:31.653</cp:lastPrinted>
  <dcterms:created xsi:type="dcterms:W3CDTF">2024-09-26T04:33:31Z</dcterms:created>
  <dcterms:modified xsi:type="dcterms:W3CDTF">2024-09-26T04:33:33Z</dcterms:modified>
</cp:coreProperties>
</file>