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E303C-78D0-42ED-91AC-AD580B98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A1ED-12A8-49AC-A857-DA9F1D7CD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6005-3F8D-4098-9D74-CCB9108B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79156-DAEA-4FB9-AE95-081EFC87C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CC41C-256C-408B-9107-C8FCF0A7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7E2E8-6573-46F1-B36C-682E00E33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D451D-08B7-4CAE-ADF6-0C3CC8BB4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7866D-9AD8-4F23-A7F0-3D0F0B9E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F72CB-B8F0-4BB5-A4C7-EF7F70081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75A27-CD7F-4A1E-A257-0A1A11BD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04533-5E6D-4A3A-8B9D-8785DD94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2050" name=""/>
          <p:cNvSpPr/>
          <p:nvPr>
            <p:ph type="ctrTitle"/>
          </p:nvPr>
        </p:nvSpPr>
        <p:spPr>
          <a:xfrm>
            <a:off x="755650" y="1341438"/>
            <a:ext cx="77724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1331912" y="3068638"/>
            <a:ext cx="6400800" cy="1152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52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EDC7F4A8-2149-4D47-BBDD-0D455DEE2BBF}" type="datetime1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2053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17380143-38D0-4217-9119-CEA1F3B0920D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2054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7AE5B6DA-1E01-4FDA-BA10-97A816369795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549C5EB9-316E-4383-833E-F2A669B8EF1E}" type="datetime1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D0803A1-424B-4905-A4F4-DC8661D04DCE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69F4A53C-0AB2-4591-B90A-3493A9305EDC}" type="datetime1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CC076AA7-241D-4950-AD14-366F5544C6CB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34925" y="692150"/>
            <a:ext cx="9094788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2060575"/>
            <a:ext cx="8229600" cy="4065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4D018F07-1C16-4501-A5FF-88F8F24ADEA8}" type="datetime1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86598BE7-2378-4789-9BFD-C69A20C77406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D8762AA-AAAF-4C44-810C-300E3E0042E1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301415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ctrTitle"/>
          </p:nvPr>
        </p:nvSpPr>
        <p:spPr>
          <a:xfrm>
            <a:off x="755650" y="1341438"/>
            <a:ext cx="7772400" cy="14700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rPr lang="zh-CN" altLang="en-US" sz="6000"/>
              <a:t>仁康教育系统</a:t>
            </a:r>
            <a:endParaRPr lang="zh-CN" altLang="en-US" sz="6000"/>
          </a:p>
        </p:txBody>
      </p:sp>
      <p:sp>
        <p:nvSpPr>
          <p:cNvPr id="4099" name=""/>
          <p:cNvSpPr/>
          <p:nvPr>
            <p:ph type="subTitle" idx="1"/>
          </p:nvPr>
        </p:nvSpPr>
        <p:spPr>
          <a:xfrm>
            <a:off x="1331912" y="3068638"/>
            <a:ext cx="6400800" cy="11525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t>主讲人：</a:t>
            </a:r>
          </a:p>
        </p:txBody>
      </p:sp>
      <p:pic>
        <p:nvPicPr>
          <p:cNvPr id="410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6512" y="46038"/>
            <a:ext cx="1800225" cy="14382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4101" name="TextBox 41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404938" y="1412875"/>
            <a:ext cx="6335712" cy="54451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5123" name=""/>
          <p:cNvSpPr/>
          <p:nvPr/>
        </p:nvSpPr>
        <p:spPr>
          <a:xfrm>
            <a:off x="3132138" y="333375"/>
            <a:ext cx="5969000" cy="944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/>
              <a:t>完美牌健扬胶囊 产品代号：</a:t>
            </a:r>
            <a:r>
              <a:rPr lang="en-US" altLang="zh-CN" sz="2800"/>
              <a:t>JYC </a:t>
            </a:r>
            <a:r>
              <a:rPr lang="zh-CN" altLang="en-US" sz="2800"/>
              <a:t>产品规格：</a:t>
            </a:r>
            <a:r>
              <a:rPr lang="en-US" altLang="zh-CN" sz="2800"/>
              <a:t>120</a:t>
            </a:r>
            <a:r>
              <a:rPr lang="zh-CN" altLang="en-US" sz="2800"/>
              <a:t>粒</a:t>
            </a:r>
            <a:r>
              <a:rPr lang="en-US" altLang="zh-CN" sz="2800"/>
              <a:t>/</a:t>
            </a:r>
            <a:r>
              <a:rPr lang="zh-CN" altLang="en-US" sz="2800"/>
              <a:t>瓶 产品价格：￥</a:t>
            </a:r>
            <a:r>
              <a:rPr lang="en-US" altLang="zh-CN" sz="2800"/>
              <a:t>318 </a:t>
            </a:r>
            <a:endParaRPr lang="en-US" altLang="zh-CN" sz="2800"/>
          </a:p>
        </p:txBody>
      </p:sp>
      <p:pic>
        <p:nvPicPr>
          <p:cNvPr id="512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6512" y="46038"/>
            <a:ext cx="1800225" cy="14382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5125" name="TextBox 512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/>
        </p:nvSpPr>
        <p:spPr>
          <a:xfrm>
            <a:off x="34925" y="836612"/>
            <a:ext cx="8964612" cy="6126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400"/>
              <a:t>产品说明 </a:t>
            </a:r>
            <a:endParaRPr lang="zh-CN" altLang="en-US" sz="4400"/>
          </a:p>
          <a:p>
            <a:pPr lvl="0"/>
            <a:r>
              <a:rPr lang="zh-CN" altLang="en-US" sz="4400"/>
              <a:t>本品是由黄精提取物、巴戟天提取物、枸杞子提取物、灵芝提取物、制何首乌提取物、三七提取物、硬脂酸镁、二氧化硅为主要原料制成的保健食品，经动物功能试验证明，具有缓解体力疲劳的保健功能。</a:t>
            </a:r>
            <a:endParaRPr lang="zh-CN" altLang="en-US" sz="4400"/>
          </a:p>
          <a:p>
            <a:pPr lvl="0"/>
            <a:endParaRPr lang="zh-CN" altLang="en-US" sz="4400"/>
          </a:p>
          <a:p>
            <a:pPr lvl="0"/>
            <a:endParaRPr lang="zh-CN" altLang="en-US" sz="4400"/>
          </a:p>
        </p:txBody>
      </p:sp>
      <p:pic>
        <p:nvPicPr>
          <p:cNvPr id="6147" name=""/>
          <p:cNvPicPr/>
          <p:nvPr>
            <p:ph idx="1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8" y="-23812"/>
            <a:ext cx="1547812" cy="100488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6148" name="TextBox 61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/>
        </p:nvSpPr>
        <p:spPr>
          <a:xfrm>
            <a:off x="1588" y="1325562"/>
            <a:ext cx="9178925" cy="5151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/>
              <a:t>保健功能：缓解体力疲劳 </a:t>
            </a:r>
            <a:endParaRPr lang="zh-CN" altLang="en-US" sz="4800"/>
          </a:p>
          <a:p>
            <a:pPr lvl="0"/>
            <a:r>
              <a:rPr lang="zh-CN" altLang="en-US" sz="4800"/>
              <a:t>适宜人群：易疲劳者 </a:t>
            </a:r>
            <a:endParaRPr lang="zh-CN" altLang="en-US" sz="4800"/>
          </a:p>
          <a:p>
            <a:pPr lvl="0"/>
            <a:r>
              <a:rPr lang="zh-CN" altLang="en-US" sz="4800"/>
              <a:t>不适宜人群：少年儿童 </a:t>
            </a:r>
            <a:endParaRPr lang="zh-CN" altLang="en-US" sz="4800"/>
          </a:p>
          <a:p>
            <a:pPr lvl="0"/>
            <a:r>
              <a:rPr lang="zh-CN" altLang="en-US" sz="4800"/>
              <a:t>食用方法及食用量：每日</a:t>
            </a:r>
            <a:r>
              <a:rPr lang="en-US" altLang="zh-CN" sz="4800"/>
              <a:t>2</a:t>
            </a:r>
            <a:r>
              <a:rPr lang="zh-CN" altLang="en-US" sz="4800"/>
              <a:t>次，每次</a:t>
            </a:r>
            <a:r>
              <a:rPr lang="en-US" altLang="zh-CN" sz="4800"/>
              <a:t>2</a:t>
            </a:r>
            <a:r>
              <a:rPr lang="zh-CN" altLang="en-US" sz="4800"/>
              <a:t>粒 </a:t>
            </a:r>
            <a:endParaRPr lang="zh-CN" altLang="en-US" sz="4800"/>
          </a:p>
          <a:p>
            <a:pPr lvl="0"/>
            <a:endParaRPr lang="zh-CN" altLang="en-US" sz="4800"/>
          </a:p>
          <a:p>
            <a:pPr lvl="0"/>
            <a:endParaRPr lang="zh-CN" altLang="en-US" sz="4400"/>
          </a:p>
        </p:txBody>
      </p:sp>
      <p:pic>
        <p:nvPicPr>
          <p:cNvPr id="8195" name=""/>
          <p:cNvPicPr/>
          <p:nvPr>
            <p:ph idx="1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34925" y="44450"/>
            <a:ext cx="1441450" cy="10080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8196" name="TextBox 81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16012" y="2420938"/>
            <a:ext cx="6237288" cy="40941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0243" name=""/>
          <p:cNvSpPr/>
          <p:nvPr/>
        </p:nvSpPr>
        <p:spPr>
          <a:xfrm>
            <a:off x="3563938" y="1123950"/>
            <a:ext cx="2087562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/>
              <a:t>黄精</a:t>
            </a:r>
            <a:endParaRPr lang="zh-CN" altLang="en-US" sz="3600"/>
          </a:p>
          <a:p>
            <a:pPr lvl="0"/>
            <a:endParaRPr lang="zh-CN" altLang="en-US" sz="3600"/>
          </a:p>
        </p:txBody>
      </p:sp>
      <p:sp>
        <p:nvSpPr>
          <p:cNvPr id="10244" name="TextBox 102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/>
        </p:nvSpPr>
        <p:spPr>
          <a:xfrm>
            <a:off x="107950" y="1412875"/>
            <a:ext cx="9217025" cy="5029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en-US" sz="3600"/>
              <a:t>黄精别名鸡头参</a:t>
            </a:r>
            <a:r>
              <a:rPr lang="zh-CN" altLang="en-US" sz="3600"/>
              <a:t>和别</a:t>
            </a:r>
            <a:r>
              <a:rPr lang="en-US" altLang="en-US" sz="3600"/>
              <a:t>名仙人余粮，根据其药材性状的差异，黄精可分为姜形黄精、鸡头黄精和大黄精三种。中医认为，黄精甘，平。归脾、肺、肾经。黄精的功效主要是滋肾润肺，补脾益气。主治脾胃虚弱，体倦乏力，口干食少，内热消渴，肺虚燥咳，劳嗽久咳，肾虚头晕，腰膝酸软，须发早白等症。</a:t>
            </a:r>
            <a:endParaRPr lang="en-US" altLang="en-US" sz="3600"/>
          </a:p>
          <a:p>
            <a:pPr lvl="0"/>
            <a:endParaRPr lang="en-US" altLang="en-US" sz="3600"/>
          </a:p>
          <a:p>
            <a:pPr lvl="0"/>
            <a:endParaRPr lang="en-US" altLang="en-US" sz="3600"/>
          </a:p>
        </p:txBody>
      </p:sp>
      <p:sp>
        <p:nvSpPr>
          <p:cNvPr id="12291" name="TextBox 122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/>
        </p:nvSpPr>
        <p:spPr>
          <a:xfrm>
            <a:off x="0" y="981075"/>
            <a:ext cx="9217025" cy="5456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/>
              <a:t>【</a:t>
            </a:r>
            <a:r>
              <a:rPr lang="zh-CN" altLang="en-US" sz="3200"/>
              <a:t>药理作用</a:t>
            </a:r>
            <a:r>
              <a:rPr lang="en-US" altLang="zh-CN" sz="3200"/>
              <a:t>】</a:t>
            </a:r>
            <a:endParaRPr lang="en-US" altLang="zh-CN" sz="3200"/>
          </a:p>
          <a:p>
            <a:pPr lvl="0"/>
            <a:r>
              <a:rPr lang="en-US" altLang="zh-CN" sz="3200"/>
              <a:t>①</a:t>
            </a:r>
            <a:r>
              <a:rPr lang="zh-CN" altLang="en-US" sz="3200"/>
              <a:t>抗菌作用</a:t>
            </a:r>
            <a:endParaRPr lang="zh-CN" altLang="en-US" sz="3200"/>
          </a:p>
          <a:p>
            <a:pPr lvl="0"/>
            <a:r>
              <a:rPr lang="zh-CN" altLang="en-US" sz="3200"/>
              <a:t>黄精在试管内对抗酸菌有抑制作用，其煎剂对实验性结核病的豚鼠，在感染结核菌同时给药与感染后淋巴肿大再给药，均有显著的抑菌效果，且能改善健康状况，其疗效与异烟肼接近。对伤寒杆菌仅有微弱的抑制作用</a:t>
            </a:r>
            <a:r>
              <a:rPr lang="en-US" altLang="zh-CN" sz="3200"/>
              <a:t>(</a:t>
            </a:r>
            <a:r>
              <a:rPr lang="zh-CN" altLang="en-US" sz="3200"/>
              <a:t>抗菌最低浓度为</a:t>
            </a:r>
            <a:r>
              <a:rPr lang="en-US" altLang="zh-CN" sz="3200"/>
              <a:t>500</a:t>
            </a:r>
            <a:r>
              <a:rPr lang="zh-CN" altLang="en-US" sz="3200"/>
              <a:t>～</a:t>
            </a:r>
            <a:r>
              <a:rPr lang="en-US" altLang="zh-CN" sz="3200"/>
              <a:t>1000</a:t>
            </a:r>
            <a:r>
              <a:rPr lang="zh-CN" altLang="en-US" sz="3200"/>
              <a:t>毫克</a:t>
            </a:r>
            <a:r>
              <a:rPr lang="en-US" altLang="zh-CN" sz="3200"/>
              <a:t>%)</a:t>
            </a:r>
            <a:r>
              <a:rPr lang="zh-CN" altLang="en-US" sz="3200"/>
              <a:t>，对金黄色葡萄球菌无抑制作用</a:t>
            </a:r>
            <a:r>
              <a:rPr lang="en-US" altLang="zh-CN" sz="3200"/>
              <a:t>(</a:t>
            </a:r>
            <a:r>
              <a:rPr lang="zh-CN" altLang="en-US" sz="3200"/>
              <a:t>抗苗最低浓度</a:t>
            </a:r>
            <a:r>
              <a:rPr lang="en-US" altLang="zh-CN" sz="3200"/>
              <a:t>)1000</a:t>
            </a:r>
            <a:r>
              <a:rPr lang="zh-CN" altLang="en-US" sz="3200"/>
              <a:t>毫克</a:t>
            </a:r>
            <a:r>
              <a:rPr lang="en-US" altLang="zh-CN" sz="3200"/>
              <a:t>%)</a:t>
            </a:r>
            <a:r>
              <a:rPr lang="zh-CN" altLang="en-US" sz="3200"/>
              <a:t>。但也有报道黄精粗制剂及水抽出液，对上述两种细菌均有抑制作用。其</a:t>
            </a:r>
            <a:r>
              <a:rPr lang="en-US" altLang="zh-CN" sz="3200"/>
              <a:t>1</a:t>
            </a:r>
            <a:r>
              <a:rPr lang="zh-CN" altLang="en-US" sz="3200"/>
              <a:t>：</a:t>
            </a:r>
            <a:r>
              <a:rPr lang="en-US" altLang="zh-CN" sz="3200"/>
              <a:t>10</a:t>
            </a:r>
            <a:r>
              <a:rPr lang="zh-CN" altLang="en-US" sz="3200"/>
              <a:t>浓度对腺</a:t>
            </a:r>
            <a:r>
              <a:rPr lang="en-US" altLang="zh-CN" sz="3200"/>
              <a:t>2</a:t>
            </a:r>
            <a:r>
              <a:rPr lang="zh-CN" altLang="en-US" sz="3200"/>
              <a:t>病毒有延缓作用，对疱疹病毒有抑制作用。</a:t>
            </a:r>
            <a:endParaRPr lang="zh-CN" altLang="en-US" sz="3200"/>
          </a:p>
        </p:txBody>
      </p:sp>
      <p:pic>
        <p:nvPicPr>
          <p:cNvPr id="14339" name=""/>
          <p:cNvPicPr/>
          <p:nvPr>
            <p:ph idx="1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1588"/>
            <a:ext cx="1403350" cy="90805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4340" name="TextBox 143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-31750" y="2133600"/>
            <a:ext cx="9175750" cy="453548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6387" name=""/>
          <p:cNvSpPr/>
          <p:nvPr/>
        </p:nvSpPr>
        <p:spPr>
          <a:xfrm>
            <a:off x="3348038" y="1412875"/>
            <a:ext cx="1554162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/>
              <a:t>巴戟天</a:t>
            </a:r>
            <a:endParaRPr lang="zh-CN" altLang="en-US" sz="3600"/>
          </a:p>
        </p:txBody>
      </p:sp>
      <p:sp>
        <p:nvSpPr>
          <p:cNvPr id="16388" name="TextBox 163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/>
        </p:nvSpPr>
        <p:spPr>
          <a:xfrm>
            <a:off x="107950" y="1412875"/>
            <a:ext cx="8999538" cy="4479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en-US" sz="3600"/>
          </a:p>
          <a:p>
            <a:pPr lvl="0"/>
            <a:endParaRPr lang="en-US" altLang="en-US" sz="3600"/>
          </a:p>
          <a:p>
            <a:pPr lvl="0"/>
            <a:r>
              <a:rPr lang="en-US" altLang="en-US" sz="3600"/>
              <a:t>《千金要方》</a:t>
            </a:r>
            <a:r>
              <a:rPr lang="zh-CN" altLang="en-US" sz="3600"/>
              <a:t>记载</a:t>
            </a:r>
            <a:r>
              <a:rPr lang="en-US" altLang="en-US" sz="3600"/>
              <a:t>以巴戟天补肾壮阳、强筋骨，以淮牛膝补肝肾、强筋骨，以酒助药力。用于肝肾不足，肾阳虚衰，阳痿，腰膝酸软，下肢无力。</a:t>
            </a:r>
            <a:endParaRPr lang="en-US" altLang="en-US" sz="3600"/>
          </a:p>
          <a:p>
            <a:pPr lvl="0"/>
            <a:endParaRPr lang="en-US" altLang="en-US" sz="3600"/>
          </a:p>
          <a:p>
            <a:pPr lvl="0"/>
            <a:endParaRPr lang="en-US" altLang="en-US" sz="3600"/>
          </a:p>
        </p:txBody>
      </p:sp>
      <p:sp>
        <p:nvSpPr>
          <p:cNvPr id="18435" name="TextBox 184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/>
        </p:nvSpPr>
        <p:spPr>
          <a:xfrm>
            <a:off x="3635375" y="1052512"/>
            <a:ext cx="2233612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/>
              <a:t>枸杞子</a:t>
            </a:r>
            <a:endParaRPr lang="zh-CN" altLang="en-US" sz="3600"/>
          </a:p>
        </p:txBody>
      </p:sp>
      <p:pic>
        <p:nvPicPr>
          <p:cNvPr id="20483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12" y="1701800"/>
            <a:ext cx="9072562" cy="504031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20484" name="TextBox 204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body" idx="4294967295"/>
          </p:nvPr>
        </p:nvSpPr>
        <p:spPr>
          <a:xfrm>
            <a:off x="457200" y="1341438"/>
            <a:ext cx="8229600" cy="4784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zh-CN" altLang="en-US"/>
              <a:t>枸杞果实中富含枸杞蛋白多糖、天然维生素</a:t>
            </a:r>
            <a:r>
              <a:rPr lang="en-US" altLang="zh-CN"/>
              <a:t>C</a:t>
            </a:r>
            <a:r>
              <a:rPr lang="zh-CN" altLang="en-US"/>
              <a:t>、胡萝卜素、甜菜碱、抗坏血酸、烟酸、亚油酸、钙、磷、铁等多种营养成分，具有滋肾润肺、抗肿瘤，保肝、治虚安神、明目祛风、延年益寿等作用，既是植物型滋补品，又是营养性食品。</a:t>
            </a:r>
            <a:endParaRPr lang="zh-CN" altLang="en-US"/>
          </a:p>
          <a:p>
            <a:pPr lvl="0">
              <a:lnSpc>
                <a:spcPct val="80000"/>
              </a:lnSpc>
            </a:pPr>
            <a:endParaRPr lang="zh-CN" altLang="en-US"/>
          </a:p>
          <a:p>
            <a:pPr lvl="0">
              <a:lnSpc>
                <a:spcPct val="80000"/>
              </a:lnSpc>
            </a:pPr>
            <a:r>
              <a:rPr lang="zh-CN" altLang="en-US"/>
              <a:t>用于肝肾虚损，精血不足，腰膝酸软，头昏耳鸣，遗精，不孕；肾虚精亏，消渴口干，尿频舌红；精血不能上济于目，眼目昏花，视力减退。</a:t>
            </a:r>
            <a:endParaRPr lang="zh-CN" altLang="en-US"/>
          </a:p>
        </p:txBody>
      </p:sp>
      <p:sp>
        <p:nvSpPr>
          <p:cNvPr id="22531" name="TextBox 225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title"/>
          </p:nvPr>
        </p:nvSpPr>
        <p:spPr>
          <a:xfrm>
            <a:off x="107950" y="908050"/>
            <a:ext cx="9094788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4000"/>
              <a:t>灵芝作为拥有数千年药用历史的中国传统珍惜药材，具备很高的药用价值。</a:t>
            </a:r>
            <a:br>
              <a:rPr lang="zh-CN" altLang="en-US" sz="4000"/>
            </a:br>
            <a:endParaRPr lang="zh-CN" altLang="en-US" sz="4000"/>
          </a:p>
        </p:txBody>
      </p:sp>
      <p:sp>
        <p:nvSpPr>
          <p:cNvPr id="24579" name=""/>
          <p:cNvSpPr/>
          <p:nvPr/>
        </p:nvSpPr>
        <p:spPr>
          <a:xfrm>
            <a:off x="0" y="1989138"/>
            <a:ext cx="9251950" cy="3992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/>
              <a:t>灵芝，全名是灵芝草，根据我国部药物专著</a:t>
            </a:r>
            <a:r>
              <a:rPr lang="en-US" altLang="zh-CN" sz="3200"/>
              <a:t>《</a:t>
            </a:r>
            <a:r>
              <a:rPr lang="zh-CN" altLang="en-US" sz="3200"/>
              <a:t>神农本草经</a:t>
            </a:r>
            <a:r>
              <a:rPr lang="en-US" altLang="zh-CN" sz="3200"/>
              <a:t>》</a:t>
            </a:r>
            <a:r>
              <a:rPr lang="zh-CN" altLang="en-US" sz="3200"/>
              <a:t>记载：灵芝有紫、赤、青、黄、白、黑六种，但现代文献及所见标本，多为多菌科植物紫芝或赤芝的全株。性味甘平。紫芝主要含麦角甾醇、有机酸、氨基葡萄糖、多糖类、树脂、甘露醇和多糖醇等麦角甾醇、树脂、脂肪酸、甘露醇和多糖类，又含生物碱、内酯、香豆精、水溶性蛋白质和多种酶类。</a:t>
            </a:r>
            <a:endParaRPr lang="zh-CN" altLang="en-US" sz="3200"/>
          </a:p>
        </p:txBody>
      </p:sp>
      <p:sp>
        <p:nvSpPr>
          <p:cNvPr id="24580" name="TextBox 2457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"/>
          <p:cNvSpPr/>
          <p:nvPr/>
        </p:nvSpPr>
        <p:spPr>
          <a:xfrm>
            <a:off x="107950" y="365125"/>
            <a:ext cx="9001125" cy="3932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en-US" sz="2800"/>
              <a:t>灵芝的功效与作用：</a:t>
            </a:r>
            <a:endParaRPr lang="en-US" altLang="en-US" sz="2800"/>
          </a:p>
          <a:p>
            <a:pPr lvl="0"/>
            <a:endParaRPr lang="en-US" altLang="en-US" sz="2800"/>
          </a:p>
          <a:p>
            <a:pPr lvl="0"/>
            <a:r>
              <a:rPr lang="en-US" altLang="en-US" sz="2800"/>
              <a:t>　　1、抗肿瘤作用；</a:t>
            </a:r>
            <a:r>
              <a:rPr lang="zh-CN" altLang="en-US" sz="2800"/>
              <a:t>                    </a:t>
            </a:r>
            <a:r>
              <a:rPr lang="en-US" altLang="en-US" sz="2800"/>
              <a:t>2、保肝解毒作用；</a:t>
            </a:r>
            <a:endParaRPr lang="en-US" altLang="en-US" sz="2800"/>
          </a:p>
          <a:p>
            <a:pPr lvl="0"/>
            <a:endParaRPr lang="en-US" altLang="en-US" sz="2800"/>
          </a:p>
          <a:p>
            <a:pPr lvl="0"/>
            <a:r>
              <a:rPr lang="en-US" altLang="en-US" sz="2800"/>
              <a:t>　　3、对心血管系统的作用；</a:t>
            </a:r>
            <a:r>
              <a:rPr lang="zh-CN" altLang="en-US" sz="2800"/>
              <a:t>     </a:t>
            </a:r>
            <a:r>
              <a:rPr lang="en-US" altLang="en-US" sz="2800"/>
              <a:t>4、抗衰老作用；</a:t>
            </a:r>
            <a:endParaRPr lang="en-US" altLang="en-US" sz="2800"/>
          </a:p>
          <a:p>
            <a:pPr lvl="0"/>
            <a:endParaRPr lang="en-US" altLang="en-US" sz="2800"/>
          </a:p>
          <a:p>
            <a:pPr lvl="0"/>
            <a:r>
              <a:rPr lang="en-US" altLang="en-US" sz="2800"/>
              <a:t>　　5、抗神经衰弱作用；</a:t>
            </a:r>
            <a:r>
              <a:rPr lang="zh-CN" altLang="en-US" sz="2800"/>
              <a:t>            </a:t>
            </a:r>
            <a:r>
              <a:rPr lang="en-US" altLang="en-US" sz="2800"/>
              <a:t>6、治疗高血压；</a:t>
            </a:r>
            <a:endParaRPr lang="en-US" altLang="en-US" sz="2800"/>
          </a:p>
          <a:p>
            <a:pPr lvl="0"/>
            <a:endParaRPr lang="en-US" altLang="en-US" sz="2800"/>
          </a:p>
          <a:p>
            <a:pPr lvl="0"/>
            <a:r>
              <a:rPr lang="zh-CN" altLang="en-US" sz="2800"/>
              <a:t>      </a:t>
            </a:r>
            <a:endParaRPr lang="en-US" altLang="en-US" sz="2800"/>
          </a:p>
        </p:txBody>
      </p:sp>
      <p:sp>
        <p:nvSpPr>
          <p:cNvPr id="26627" name=""/>
          <p:cNvSpPr/>
          <p:nvPr/>
        </p:nvSpPr>
        <p:spPr>
          <a:xfrm>
            <a:off x="252412" y="4149725"/>
            <a:ext cx="8280400" cy="2041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/>
              <a:t>        </a:t>
            </a:r>
            <a:r>
              <a:rPr lang="en-US" altLang="en-US" sz="3200"/>
              <a:t>7、治疗糖尿病；</a:t>
            </a:r>
            <a:r>
              <a:rPr lang="zh-CN" altLang="en-US" sz="3200"/>
              <a:t>            8</a:t>
            </a:r>
            <a:r>
              <a:rPr lang="en-US" altLang="en-US" sz="3200"/>
              <a:t>、抗过敏作用；</a:t>
            </a:r>
            <a:endParaRPr lang="en-US" altLang="en-US" sz="3200"/>
          </a:p>
          <a:p>
            <a:pPr lvl="0" algn="r"/>
            <a:r>
              <a:rPr lang="zh-CN" altLang="en-US" sz="3200"/>
              <a:t>                                                                                                                                          </a:t>
            </a:r>
            <a:r>
              <a:rPr lang="en-US" altLang="en-US" sz="3200"/>
              <a:t>　　</a:t>
            </a:r>
            <a:r>
              <a:rPr lang="zh-CN" altLang="en-US" sz="3200"/>
              <a:t>                      9</a:t>
            </a:r>
            <a:r>
              <a:rPr lang="en-US" altLang="en-US" sz="3200"/>
              <a:t>、美容作用。</a:t>
            </a:r>
            <a:r>
              <a:rPr lang="zh-CN" altLang="en-US" sz="3200"/>
              <a:t>                10</a:t>
            </a:r>
            <a:r>
              <a:rPr lang="en-US" altLang="en-US" sz="3200"/>
              <a:t>、对慢性支气管</a:t>
            </a:r>
            <a:r>
              <a:rPr lang="zh-CN" altLang="en-US" sz="3200"/>
              <a:t>   </a:t>
            </a:r>
            <a:r>
              <a:rPr lang="en-US" altLang="en-US" sz="3200"/>
              <a:t>炎,支</a:t>
            </a:r>
            <a:r>
              <a:rPr lang="zh-CN" altLang="en-US" sz="3200"/>
              <a:t> </a:t>
            </a:r>
            <a:r>
              <a:rPr lang="en-US" altLang="en-US" sz="3200"/>
              <a:t>管哮喘作用</a:t>
            </a:r>
            <a:r>
              <a:rPr lang="en-US" altLang="en-US"/>
              <a:t>；</a:t>
            </a:r>
            <a:endParaRPr lang="en-US" altLang="en-US"/>
          </a:p>
        </p:txBody>
      </p:sp>
      <p:sp>
        <p:nvSpPr>
          <p:cNvPr id="26628" name="TextBox 266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"/>
          <p:cNvSpPr/>
          <p:nvPr>
            <p:ph type="title"/>
          </p:nvPr>
        </p:nvSpPr>
        <p:spPr>
          <a:xfrm>
            <a:off x="252412" y="2924175"/>
            <a:ext cx="8783638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4000"/>
              <a:t>制首乌功能补肝肾、益精血、乌须发、强筋骨，用于血虚萎黄、眩晕耳鸣、须发早白、腰膝酸软、肢体麻木、崩漏带下、久疟体虚等。制首乌主治白发，</a:t>
            </a:r>
            <a:endParaRPr lang="zh-CN" altLang="en-US" sz="4000"/>
          </a:p>
        </p:txBody>
      </p:sp>
      <p:sp>
        <p:nvSpPr>
          <p:cNvPr id="28675" name="TextBox 286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"/>
          <p:cNvSpPr/>
          <p:nvPr/>
        </p:nvSpPr>
        <p:spPr>
          <a:xfrm>
            <a:off x="-33338" y="1628775"/>
            <a:ext cx="9069388" cy="2835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/>
              <a:t>何首乌能够阻止胆固醇在肝内沉积，清除肝脏和血液中的低密度脂蛋白，防治脂肪肝及保肝作用</a:t>
            </a:r>
            <a:r>
              <a:rPr lang="en-US" altLang="zh-CN" sz="3600"/>
              <a:t>,</a:t>
            </a:r>
            <a:r>
              <a:rPr lang="zh-CN" altLang="en-US" sz="3600"/>
              <a:t>抗衰老</a:t>
            </a:r>
            <a:r>
              <a:rPr lang="en-US" altLang="zh-CN" sz="3600"/>
              <a:t>, </a:t>
            </a:r>
            <a:r>
              <a:rPr lang="zh-CN" altLang="en-US" sz="3600"/>
              <a:t>增强机体免疫力</a:t>
            </a:r>
            <a:r>
              <a:rPr lang="en-US" altLang="zh-CN" sz="3600"/>
              <a:t>,</a:t>
            </a:r>
            <a:r>
              <a:rPr lang="zh-CN" altLang="en-US" sz="3600"/>
              <a:t>降低血脂</a:t>
            </a:r>
            <a:r>
              <a:rPr lang="en-US" altLang="zh-CN" sz="3600"/>
              <a:t>,</a:t>
            </a:r>
            <a:r>
              <a:rPr lang="zh-CN" altLang="en-US" sz="3600"/>
              <a:t>防治动脉粥样硬化</a:t>
            </a:r>
            <a:r>
              <a:rPr lang="en-US" altLang="zh-CN" sz="3600"/>
              <a:t>,</a:t>
            </a:r>
            <a:r>
              <a:rPr lang="zh-CN" altLang="en-US" sz="3600"/>
              <a:t>促进肾上腺皮质功能</a:t>
            </a:r>
            <a:r>
              <a:rPr lang="en-US" altLang="zh-CN" sz="3600"/>
              <a:t>,</a:t>
            </a:r>
            <a:r>
              <a:rPr lang="zh-CN" altLang="en-US" sz="3600"/>
              <a:t>改善睡眠。</a:t>
            </a:r>
            <a:endParaRPr lang="zh-CN" altLang="en-US" sz="3600"/>
          </a:p>
        </p:txBody>
      </p:sp>
      <p:sp>
        <p:nvSpPr>
          <p:cNvPr id="30723" name="TextBox 307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"/>
          <p:cNvSpPr/>
          <p:nvPr>
            <p:ph type="title"/>
          </p:nvPr>
        </p:nvSpPr>
        <p:spPr>
          <a:xfrm>
            <a:off x="34925" y="692150"/>
            <a:ext cx="9094788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                 三七</a:t>
            </a:r>
          </a:p>
        </p:txBody>
      </p:sp>
      <p:pic>
        <p:nvPicPr>
          <p:cNvPr id="32771" name="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950" y="2062162"/>
            <a:ext cx="4248150" cy="47529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32772" name=""/>
          <p:cNvPicPr/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429125" y="2133600"/>
            <a:ext cx="4686300" cy="46101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2773" name="TextBox 327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"/>
          <p:cNvSpPr/>
          <p:nvPr/>
        </p:nvSpPr>
        <p:spPr>
          <a:xfrm>
            <a:off x="252412" y="1052512"/>
            <a:ext cx="8856662" cy="5211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/>
              <a:t>三七的主要功效 </a:t>
            </a:r>
            <a:endParaRPr lang="zh-CN" altLang="en-US" sz="2800"/>
          </a:p>
          <a:p>
            <a:pPr lvl="0"/>
            <a:r>
              <a:rPr lang="en-US" altLang="zh-CN" sz="2800"/>
              <a:t>1</a:t>
            </a:r>
            <a:r>
              <a:rPr lang="zh-CN" altLang="en-US" sz="2800"/>
              <a:t>、扩张血管、降低血压，改善微循环， 增加血流量，预防和治疗心脑组织缺血、缺氧症； </a:t>
            </a:r>
            <a:endParaRPr lang="zh-CN" altLang="en-US" sz="2800"/>
          </a:p>
          <a:p>
            <a:pPr lvl="0"/>
            <a:r>
              <a:rPr lang="en-US" altLang="zh-CN" sz="2800"/>
              <a:t>2</a:t>
            </a:r>
            <a:r>
              <a:rPr lang="zh-CN" altLang="en-US" sz="2800"/>
              <a:t>、促进蛋白质、核糖核酸（</a:t>
            </a:r>
            <a:r>
              <a:rPr lang="en-US" altLang="zh-CN" sz="2800"/>
              <a:t>rna</a:t>
            </a:r>
            <a:r>
              <a:rPr lang="zh-CN" altLang="en-US" sz="2800"/>
              <a:t>）、脱氧核糖核酸 （</a:t>
            </a:r>
            <a:r>
              <a:rPr lang="en-US" altLang="zh-CN" sz="2800"/>
              <a:t>dna</a:t>
            </a:r>
            <a:r>
              <a:rPr lang="zh-CN" altLang="en-US" sz="2800"/>
              <a:t>）合成，强身健体； </a:t>
            </a:r>
            <a:endParaRPr lang="zh-CN" altLang="en-US" sz="2800"/>
          </a:p>
          <a:p>
            <a:pPr lvl="0"/>
            <a:r>
              <a:rPr lang="en-US" altLang="zh-CN" sz="2800"/>
              <a:t>3</a:t>
            </a:r>
            <a:r>
              <a:rPr lang="zh-CN" altLang="en-US" sz="2800"/>
              <a:t>、促进血液细胞新陈代谢，平衡调节血液细胞； </a:t>
            </a:r>
            <a:endParaRPr lang="zh-CN" altLang="en-US" sz="2800"/>
          </a:p>
          <a:p>
            <a:pPr lvl="0"/>
            <a:r>
              <a:rPr lang="en-US" altLang="zh-CN" sz="2800"/>
              <a:t>4</a:t>
            </a:r>
            <a:r>
              <a:rPr lang="zh-CN" altLang="en-US" sz="2800"/>
              <a:t>、双向调节中枢神 经，提高脑力，增强学习和记忆能力； </a:t>
            </a:r>
            <a:endParaRPr lang="zh-CN" altLang="en-US" sz="2800"/>
          </a:p>
          <a:p>
            <a:pPr lvl="0"/>
            <a:r>
              <a:rPr lang="en-US" altLang="zh-CN" sz="2800"/>
              <a:t>5</a:t>
            </a:r>
            <a:r>
              <a:rPr lang="zh-CN" altLang="en-US" sz="2800"/>
              <a:t>、增强机体免疫功能，抗肿瘤； </a:t>
            </a:r>
            <a:endParaRPr lang="zh-CN" altLang="en-US" sz="2800"/>
          </a:p>
          <a:p>
            <a:pPr lvl="0"/>
            <a:r>
              <a:rPr lang="en-US" altLang="zh-CN" sz="2800"/>
              <a:t>6</a:t>
            </a:r>
            <a:r>
              <a:rPr lang="zh-CN" altLang="en-US" sz="2800"/>
              <a:t>、止血、活血化瘀；</a:t>
            </a:r>
            <a:r>
              <a:rPr lang="en-US" altLang="zh-CN" sz="2800"/>
              <a:t>7</a:t>
            </a:r>
            <a:r>
              <a:rPr lang="zh-CN" altLang="en-US" sz="2800"/>
              <a:t>、保肝、抗炎； </a:t>
            </a:r>
            <a:endParaRPr lang="zh-CN" altLang="en-US" sz="2800"/>
          </a:p>
          <a:p>
            <a:pPr lvl="0"/>
            <a:r>
              <a:rPr lang="en-US" altLang="zh-CN" sz="2800"/>
              <a:t>8</a:t>
            </a:r>
            <a:r>
              <a:rPr lang="zh-CN" altLang="en-US" sz="2800"/>
              <a:t>、延缓衰老； </a:t>
            </a:r>
            <a:endParaRPr lang="zh-CN" altLang="en-US" sz="2800"/>
          </a:p>
          <a:p>
            <a:pPr lvl="0"/>
            <a:r>
              <a:rPr lang="en-US" altLang="zh-CN" sz="2800"/>
              <a:t>9</a:t>
            </a:r>
            <a:r>
              <a:rPr lang="zh-CN" altLang="en-US" sz="2800"/>
              <a:t>、双向调节血糖、降低血脂、胆固醇、抑制动脉硬化。 </a:t>
            </a:r>
            <a:endParaRPr lang="zh-CN" altLang="en-US" sz="2800"/>
          </a:p>
        </p:txBody>
      </p:sp>
      <p:sp>
        <p:nvSpPr>
          <p:cNvPr id="34819" name="TextBox 348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完美健扬胶囊新版(1)共34页，您现在浏览的是第17页!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https://d.book118.com/566053014154010040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流光溢彩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宋体</vt:lpstr>
      <vt:lpstr>Office Theme</vt:lpstr>
      <vt:lpstr>仁康教育系统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灵芝作为拥有数千年药用历史的中国传统珍惜药材，具备很高的药用价值。</vt:lpstr>
      <vt:lpstr>PowerPoint Presentation</vt:lpstr>
      <vt:lpstr>制首乌功能补肝肾、益精血、乌须发、强筋骨，用于血虚萎黄、眩晕耳鸣、须发早白、腰膝酸软、肢体麻木、崩漏带下、久疟体虚等。制首乌主治白发，</vt:lpstr>
      <vt:lpstr>PowerPoint Presentation</vt:lpstr>
      <vt:lpstr>                 三七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2024-09-07T05:17:57.060</cp:lastPrinted>
  <dcterms:created xsi:type="dcterms:W3CDTF">2024-09-06T21:17:57Z</dcterms:created>
  <dcterms:modified xsi:type="dcterms:W3CDTF">2024-09-06T21:17:58Z</dcterms:modified>
</cp:coreProperties>
</file>