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808DFE2-C923-44DB-A002-311FCCBFF8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C997092-DC3D-4A87-A941-89CD3B1821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F1E827F-C78E-493A-ABC3-1C06DA64B7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BC9B2E0-F11E-4026-8503-71AB3ED359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38B8461-0414-4BCC-B8FB-9555B237E5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40A7C45-5FE1-40AA-8A9B-DCF09308A5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F6371B4-DBD4-46BE-AE21-4AD330669A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E6760B3-C67D-4322-BBB0-12B17E23E0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8A2243F-8E68-496E-9C36-7D24F902AF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EA612F0-048D-43B6-B231-6B61B18BF7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477F1B7-DE56-480C-90EF-02718F7D91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66104021031010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068855" y="4173441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/>
                </a:solidFill>
                <a:latin typeface="Microsoft Yahei"/>
                <a:ea typeface="Microsoft Yahei"/>
                <a:cs typeface="Microsoft Yahei"/>
              </a:rPr>
              <a:t>汇报人：&lt;XXX&gt;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8683" y="4173441"/>
            <a:ext cx="27451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/>
                </a:solidFill>
                <a:latin typeface="Microsoft Yahei"/>
                <a:ea typeface="Microsoft Yahei"/>
                <a:cs typeface="Microsoft Yahei"/>
              </a:rPr>
              <a:t>2024-01-04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42648" y="1870418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法院综合基础知识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法院概述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法院的诉讼程序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法院的审判制度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法院的执行制度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法院的司法行政工作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44653" y="2010053"/>
            <a:ext cx="3702695" cy="1138956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法院概述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6350411" y="2984088"/>
            <a:ext cx="147161" cy="176213"/>
          </a:xfrm>
          <a:custGeom>
            <a:rect l="l" t="t" r="r" b="b"/>
            <a:pathLst>
              <a:path w="56" h="67">
                <a:moveTo>
                  <a:pt x="28" y="0"/>
                </a:moveTo>
                <a:cubicBezTo>
                  <a:pt x="13" y="0"/>
                  <a:pt x="0" y="13"/>
                  <a:pt x="0" y="28"/>
                </a:cubicBezTo>
                <a:cubicBezTo>
                  <a:pt x="0" y="34"/>
                  <a:pt x="2" y="40"/>
                  <a:pt x="7" y="46"/>
                </a:cubicBezTo>
                <a:cubicBezTo>
                  <a:pt x="11" y="52"/>
                  <a:pt x="15" y="58"/>
                  <a:pt x="16" y="65"/>
                </a:cubicBezTo>
                <a:cubicBezTo>
                  <a:pt x="16" y="67"/>
                  <a:pt x="16" y="67"/>
                  <a:pt x="16" y="67"/>
                </a:cubicBezTo>
                <a:cubicBezTo>
                  <a:pt x="25" y="67"/>
                  <a:pt x="25" y="67"/>
                  <a:pt x="25" y="67"/>
                </a:cubicBezTo>
                <a:cubicBezTo>
                  <a:pt x="26" y="65"/>
                  <a:pt x="26" y="65"/>
                  <a:pt x="26" y="65"/>
                </a:cubicBezTo>
                <a:cubicBezTo>
                  <a:pt x="26" y="61"/>
                  <a:pt x="26" y="50"/>
                  <a:pt x="22" y="42"/>
                </a:cubicBezTo>
                <a:cubicBezTo>
                  <a:pt x="24" y="42"/>
                  <a:pt x="26" y="41"/>
                  <a:pt x="28" y="41"/>
                </a:cubicBezTo>
                <a:cubicBezTo>
                  <a:pt x="29" y="41"/>
                  <a:pt x="29" y="41"/>
                  <a:pt x="29" y="41"/>
                </a:cubicBezTo>
                <a:cubicBezTo>
                  <a:pt x="31" y="41"/>
                  <a:pt x="33" y="42"/>
                  <a:pt x="34" y="42"/>
                </a:cubicBezTo>
                <a:cubicBezTo>
                  <a:pt x="32" y="48"/>
                  <a:pt x="31" y="55"/>
                  <a:pt x="31" y="65"/>
                </a:cubicBezTo>
                <a:cubicBezTo>
                  <a:pt x="31" y="67"/>
                  <a:pt x="31" y="67"/>
                  <a:pt x="31" y="67"/>
                </a:cubicBezTo>
                <a:cubicBezTo>
                  <a:pt x="40" y="67"/>
                  <a:pt x="40" y="67"/>
                  <a:pt x="40" y="67"/>
                </a:cubicBezTo>
                <a:cubicBezTo>
                  <a:pt x="41" y="65"/>
                  <a:pt x="41" y="65"/>
                  <a:pt x="41" y="65"/>
                </a:cubicBezTo>
                <a:cubicBezTo>
                  <a:pt x="42" y="58"/>
                  <a:pt x="46" y="52"/>
                  <a:pt x="50" y="46"/>
                </a:cubicBezTo>
                <a:cubicBezTo>
                  <a:pt x="54" y="41"/>
                  <a:pt x="56" y="34"/>
                  <a:pt x="56" y="28"/>
                </a:cubicBezTo>
                <a:cubicBezTo>
                  <a:pt x="56" y="13"/>
                  <a:pt x="44" y="0"/>
                  <a:pt x="28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184200" y="2878170"/>
            <a:ext cx="461677" cy="550831"/>
          </a:xfrm>
          <a:custGeom>
            <a:rect l="l" t="t" r="r" b="b"/>
            <a:pathLst>
              <a:path w="175" h="209">
                <a:moveTo>
                  <a:pt x="146" y="24"/>
                </a:moveTo>
                <a:cubicBezTo>
                  <a:pt x="126" y="8"/>
                  <a:pt x="100" y="0"/>
                  <a:pt x="66" y="8"/>
                </a:cubicBezTo>
                <a:cubicBezTo>
                  <a:pt x="42" y="15"/>
                  <a:pt x="21" y="33"/>
                  <a:pt x="16" y="67"/>
                </a:cubicBezTo>
                <a:cubicBezTo>
                  <a:pt x="14" y="78"/>
                  <a:pt x="16" y="84"/>
                  <a:pt x="16" y="85"/>
                </a:cubicBezTo>
                <a:cubicBezTo>
                  <a:pt x="18" y="87"/>
                  <a:pt x="20" y="91"/>
                  <a:pt x="20" y="94"/>
                </a:cubicBezTo>
                <a:cubicBezTo>
                  <a:pt x="20" y="95"/>
                  <a:pt x="19" y="96"/>
                  <a:pt x="19" y="97"/>
                </a:cubicBezTo>
                <a:cubicBezTo>
                  <a:pt x="2" y="121"/>
                  <a:pt x="2" y="121"/>
                  <a:pt x="2" y="121"/>
                </a:cubicBezTo>
                <a:cubicBezTo>
                  <a:pt x="1" y="123"/>
                  <a:pt x="0" y="125"/>
                  <a:pt x="1" y="127"/>
                </a:cubicBezTo>
                <a:cubicBezTo>
                  <a:pt x="4" y="132"/>
                  <a:pt x="12" y="131"/>
                  <a:pt x="14" y="132"/>
                </a:cubicBezTo>
                <a:cubicBezTo>
                  <a:pt x="16" y="133"/>
                  <a:pt x="17" y="136"/>
                  <a:pt x="16" y="139"/>
                </a:cubicBezTo>
                <a:cubicBezTo>
                  <a:pt x="15" y="141"/>
                  <a:pt x="13" y="145"/>
                  <a:pt x="15" y="146"/>
                </a:cubicBezTo>
                <a:cubicBezTo>
                  <a:pt x="17" y="147"/>
                  <a:pt x="19" y="148"/>
                  <a:pt x="19" y="148"/>
                </a:cubicBezTo>
                <a:cubicBezTo>
                  <a:pt x="19" y="148"/>
                  <a:pt x="16" y="149"/>
                  <a:pt x="16" y="151"/>
                </a:cubicBezTo>
                <a:cubicBezTo>
                  <a:pt x="15" y="153"/>
                  <a:pt x="16" y="156"/>
                  <a:pt x="19" y="157"/>
                </a:cubicBezTo>
                <a:cubicBezTo>
                  <a:pt x="19" y="157"/>
                  <a:pt x="22" y="164"/>
                  <a:pt x="21" y="171"/>
                </a:cubicBezTo>
                <a:cubicBezTo>
                  <a:pt x="20" y="177"/>
                  <a:pt x="18" y="183"/>
                  <a:pt x="23" y="187"/>
                </a:cubicBezTo>
                <a:cubicBezTo>
                  <a:pt x="28" y="191"/>
                  <a:pt x="48" y="188"/>
                  <a:pt x="60" y="184"/>
                </a:cubicBezTo>
                <a:cubicBezTo>
                  <a:pt x="60" y="184"/>
                  <a:pt x="64" y="191"/>
                  <a:pt x="68" y="209"/>
                </a:cubicBezTo>
                <a:cubicBezTo>
                  <a:pt x="152" y="183"/>
                  <a:pt x="152" y="183"/>
                  <a:pt x="152" y="183"/>
                </a:cubicBezTo>
                <a:cubicBezTo>
                  <a:pt x="147" y="170"/>
                  <a:pt x="145" y="163"/>
                  <a:pt x="145" y="159"/>
                </a:cubicBezTo>
                <a:cubicBezTo>
                  <a:pt x="143" y="148"/>
                  <a:pt x="160" y="128"/>
                  <a:pt x="166" y="106"/>
                </a:cubicBezTo>
                <a:cubicBezTo>
                  <a:pt x="173" y="81"/>
                  <a:pt x="175" y="48"/>
                  <a:pt x="146" y="24"/>
                </a:cubicBezTo>
                <a:close/>
                <a:moveTo>
                  <a:pt x="118" y="90"/>
                </a:moveTo>
                <a:cubicBezTo>
                  <a:pt x="112" y="98"/>
                  <a:pt x="110" y="104"/>
                  <a:pt x="110" y="110"/>
                </a:cubicBezTo>
                <a:cubicBezTo>
                  <a:pt x="110" y="128"/>
                  <a:pt x="110" y="128"/>
                  <a:pt x="110" y="128"/>
                </a:cubicBezTo>
                <a:cubicBezTo>
                  <a:pt x="110" y="133"/>
                  <a:pt x="107" y="136"/>
                  <a:pt x="104" y="136"/>
                </a:cubicBezTo>
                <a:cubicBezTo>
                  <a:pt x="97" y="136"/>
                  <a:pt x="97" y="136"/>
                  <a:pt x="97" y="136"/>
                </a:cubicBezTo>
                <a:cubicBezTo>
                  <a:pt x="96" y="136"/>
                  <a:pt x="96" y="136"/>
                  <a:pt x="96" y="136"/>
                </a:cubicBezTo>
                <a:cubicBezTo>
                  <a:pt x="95" y="138"/>
                  <a:pt x="93" y="139"/>
                  <a:pt x="91" y="139"/>
                </a:cubicBezTo>
                <a:cubicBezTo>
                  <a:pt x="89" y="139"/>
                  <a:pt x="88" y="138"/>
                  <a:pt x="87" y="136"/>
                </a:cubicBezTo>
                <a:cubicBezTo>
                  <a:pt x="86" y="136"/>
                  <a:pt x="86" y="136"/>
                  <a:pt x="86" y="136"/>
                </a:cubicBezTo>
                <a:cubicBezTo>
                  <a:pt x="79" y="136"/>
                  <a:pt x="79" y="136"/>
                  <a:pt x="79" y="136"/>
                </a:cubicBezTo>
                <a:cubicBezTo>
                  <a:pt x="76" y="136"/>
                  <a:pt x="73" y="133"/>
                  <a:pt x="73" y="129"/>
                </a:cubicBezTo>
                <a:cubicBezTo>
                  <a:pt x="73" y="110"/>
                  <a:pt x="73" y="110"/>
                  <a:pt x="73" y="110"/>
                </a:cubicBezTo>
                <a:cubicBezTo>
                  <a:pt x="73" y="104"/>
                  <a:pt x="70" y="98"/>
                  <a:pt x="65" y="90"/>
                </a:cubicBezTo>
                <a:cubicBezTo>
                  <a:pt x="59" y="83"/>
                  <a:pt x="57" y="76"/>
                  <a:pt x="57" y="68"/>
                </a:cubicBezTo>
                <a:cubicBezTo>
                  <a:pt x="57" y="49"/>
                  <a:pt x="72" y="34"/>
                  <a:pt x="91" y="34"/>
                </a:cubicBezTo>
                <a:cubicBezTo>
                  <a:pt x="110" y="34"/>
                  <a:pt x="126" y="49"/>
                  <a:pt x="126" y="68"/>
                </a:cubicBezTo>
                <a:cubicBezTo>
                  <a:pt x="126" y="76"/>
                  <a:pt x="123" y="83"/>
                  <a:pt x="118" y="9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996032" y="4204879"/>
            <a:ext cx="440436" cy="440436"/>
          </a:xfrm>
          <a:custGeom>
            <a:rect l="l" t="t" r="r" b="b"/>
            <a:pathLst>
              <a:path w="167" h="167">
                <a:moveTo>
                  <a:pt x="161" y="71"/>
                </a:moveTo>
                <a:cubicBezTo>
                  <a:pt x="148" y="71"/>
                  <a:pt x="148" y="71"/>
                  <a:pt x="148" y="71"/>
                </a:cubicBezTo>
                <a:cubicBezTo>
                  <a:pt x="146" y="62"/>
                  <a:pt x="143" y="54"/>
                  <a:pt x="138" y="47"/>
                </a:cubicBezTo>
                <a:cubicBezTo>
                  <a:pt x="147" y="38"/>
                  <a:pt x="147" y="38"/>
                  <a:pt x="147" y="38"/>
                </a:cubicBezTo>
                <a:cubicBezTo>
                  <a:pt x="149" y="36"/>
                  <a:pt x="150" y="32"/>
                  <a:pt x="148" y="31"/>
                </a:cubicBezTo>
                <a:cubicBezTo>
                  <a:pt x="136" y="19"/>
                  <a:pt x="136" y="19"/>
                  <a:pt x="136" y="19"/>
                </a:cubicBezTo>
                <a:cubicBezTo>
                  <a:pt x="135" y="17"/>
                  <a:pt x="131" y="18"/>
                  <a:pt x="129" y="20"/>
                </a:cubicBezTo>
                <a:cubicBezTo>
                  <a:pt x="120" y="29"/>
                  <a:pt x="120" y="29"/>
                  <a:pt x="120" y="29"/>
                </a:cubicBezTo>
                <a:cubicBezTo>
                  <a:pt x="113" y="24"/>
                  <a:pt x="105" y="21"/>
                  <a:pt x="96" y="19"/>
                </a:cubicBezTo>
                <a:cubicBezTo>
                  <a:pt x="96" y="6"/>
                  <a:pt x="96" y="6"/>
                  <a:pt x="96" y="6"/>
                </a:cubicBezTo>
                <a:cubicBezTo>
                  <a:pt x="96" y="3"/>
                  <a:pt x="94" y="0"/>
                  <a:pt x="92" y="0"/>
                </a:cubicBezTo>
                <a:cubicBezTo>
                  <a:pt x="75" y="0"/>
                  <a:pt x="75" y="0"/>
                  <a:pt x="75" y="0"/>
                </a:cubicBezTo>
                <a:cubicBezTo>
                  <a:pt x="73" y="0"/>
                  <a:pt x="71" y="3"/>
                  <a:pt x="71" y="6"/>
                </a:cubicBezTo>
                <a:cubicBezTo>
                  <a:pt x="71" y="19"/>
                  <a:pt x="71" y="19"/>
                  <a:pt x="71" y="19"/>
                </a:cubicBezTo>
                <a:cubicBezTo>
                  <a:pt x="62" y="21"/>
                  <a:pt x="54" y="24"/>
                  <a:pt x="46" y="29"/>
                </a:cubicBezTo>
                <a:cubicBezTo>
                  <a:pt x="37" y="20"/>
                  <a:pt x="37" y="20"/>
                  <a:pt x="37" y="20"/>
                </a:cubicBezTo>
                <a:cubicBezTo>
                  <a:pt x="35" y="18"/>
                  <a:pt x="32" y="17"/>
                  <a:pt x="30" y="19"/>
                </a:cubicBezTo>
                <a:cubicBezTo>
                  <a:pt x="18" y="31"/>
                  <a:pt x="18" y="31"/>
                  <a:pt x="18" y="31"/>
                </a:cubicBezTo>
                <a:cubicBezTo>
                  <a:pt x="17" y="32"/>
                  <a:pt x="17" y="36"/>
                  <a:pt x="19" y="38"/>
                </a:cubicBezTo>
                <a:cubicBezTo>
                  <a:pt x="29" y="47"/>
                  <a:pt x="29" y="47"/>
                  <a:pt x="29" y="47"/>
                </a:cubicBezTo>
                <a:cubicBezTo>
                  <a:pt x="24" y="54"/>
                  <a:pt x="20" y="62"/>
                  <a:pt x="19" y="71"/>
                </a:cubicBezTo>
                <a:cubicBezTo>
                  <a:pt x="6" y="71"/>
                  <a:pt x="6" y="71"/>
                  <a:pt x="6" y="71"/>
                </a:cubicBezTo>
                <a:cubicBezTo>
                  <a:pt x="2" y="71"/>
                  <a:pt x="0" y="73"/>
                  <a:pt x="0" y="75"/>
                </a:cubicBezTo>
                <a:cubicBezTo>
                  <a:pt x="0" y="92"/>
                  <a:pt x="0" y="92"/>
                  <a:pt x="0" y="92"/>
                </a:cubicBezTo>
                <a:cubicBezTo>
                  <a:pt x="0" y="94"/>
                  <a:pt x="2" y="96"/>
                  <a:pt x="6" y="96"/>
                </a:cubicBezTo>
                <a:cubicBezTo>
                  <a:pt x="19" y="96"/>
                  <a:pt x="19" y="96"/>
                  <a:pt x="19" y="96"/>
                </a:cubicBezTo>
                <a:cubicBezTo>
                  <a:pt x="20" y="105"/>
                  <a:pt x="24" y="113"/>
                  <a:pt x="29" y="120"/>
                </a:cubicBezTo>
                <a:cubicBezTo>
                  <a:pt x="19" y="130"/>
                  <a:pt x="19" y="130"/>
                  <a:pt x="19" y="130"/>
                </a:cubicBezTo>
                <a:cubicBezTo>
                  <a:pt x="17" y="132"/>
                  <a:pt x="17" y="135"/>
                  <a:pt x="18" y="137"/>
                </a:cubicBezTo>
                <a:cubicBezTo>
                  <a:pt x="30" y="148"/>
                  <a:pt x="30" y="148"/>
                  <a:pt x="30" y="148"/>
                </a:cubicBezTo>
                <a:cubicBezTo>
                  <a:pt x="32" y="150"/>
                  <a:pt x="35" y="150"/>
                  <a:pt x="37" y="147"/>
                </a:cubicBezTo>
                <a:cubicBezTo>
                  <a:pt x="46" y="138"/>
                  <a:pt x="46" y="138"/>
                  <a:pt x="46" y="138"/>
                </a:cubicBezTo>
                <a:cubicBezTo>
                  <a:pt x="54" y="143"/>
                  <a:pt x="62" y="147"/>
                  <a:pt x="71" y="148"/>
                </a:cubicBezTo>
                <a:cubicBezTo>
                  <a:pt x="71" y="161"/>
                  <a:pt x="71" y="161"/>
                  <a:pt x="71" y="161"/>
                </a:cubicBezTo>
                <a:cubicBezTo>
                  <a:pt x="71" y="164"/>
                  <a:pt x="73" y="167"/>
                  <a:pt x="75" y="167"/>
                </a:cubicBezTo>
                <a:cubicBezTo>
                  <a:pt x="92" y="167"/>
                  <a:pt x="92" y="167"/>
                  <a:pt x="92" y="167"/>
                </a:cubicBezTo>
                <a:cubicBezTo>
                  <a:pt x="94" y="167"/>
                  <a:pt x="96" y="164"/>
                  <a:pt x="96" y="161"/>
                </a:cubicBezTo>
                <a:cubicBezTo>
                  <a:pt x="96" y="148"/>
                  <a:pt x="96" y="148"/>
                  <a:pt x="96" y="148"/>
                </a:cubicBezTo>
                <a:cubicBezTo>
                  <a:pt x="105" y="147"/>
                  <a:pt x="113" y="143"/>
                  <a:pt x="120" y="138"/>
                </a:cubicBezTo>
                <a:cubicBezTo>
                  <a:pt x="129" y="147"/>
                  <a:pt x="129" y="147"/>
                  <a:pt x="129" y="147"/>
                </a:cubicBezTo>
                <a:cubicBezTo>
                  <a:pt x="131" y="150"/>
                  <a:pt x="135" y="150"/>
                  <a:pt x="136" y="148"/>
                </a:cubicBezTo>
                <a:cubicBezTo>
                  <a:pt x="148" y="137"/>
                  <a:pt x="148" y="137"/>
                  <a:pt x="148" y="137"/>
                </a:cubicBezTo>
                <a:cubicBezTo>
                  <a:pt x="150" y="135"/>
                  <a:pt x="149" y="132"/>
                  <a:pt x="147" y="130"/>
                </a:cubicBezTo>
                <a:cubicBezTo>
                  <a:pt x="138" y="120"/>
                  <a:pt x="138" y="120"/>
                  <a:pt x="138" y="120"/>
                </a:cubicBezTo>
                <a:cubicBezTo>
                  <a:pt x="143" y="113"/>
                  <a:pt x="146" y="105"/>
                  <a:pt x="148" y="96"/>
                </a:cubicBezTo>
                <a:cubicBezTo>
                  <a:pt x="161" y="96"/>
                  <a:pt x="161" y="96"/>
                  <a:pt x="161" y="96"/>
                </a:cubicBezTo>
                <a:cubicBezTo>
                  <a:pt x="164" y="96"/>
                  <a:pt x="167" y="94"/>
                  <a:pt x="167" y="92"/>
                </a:cubicBezTo>
                <a:cubicBezTo>
                  <a:pt x="167" y="75"/>
                  <a:pt x="167" y="75"/>
                  <a:pt x="167" y="75"/>
                </a:cubicBezTo>
                <a:cubicBezTo>
                  <a:pt x="167" y="73"/>
                  <a:pt x="164" y="71"/>
                  <a:pt x="161" y="71"/>
                </a:cubicBezTo>
                <a:close/>
                <a:moveTo>
                  <a:pt x="83" y="114"/>
                </a:moveTo>
                <a:cubicBezTo>
                  <a:pt x="66" y="114"/>
                  <a:pt x="52" y="101"/>
                  <a:pt x="52" y="84"/>
                </a:cubicBezTo>
                <a:cubicBezTo>
                  <a:pt x="52" y="67"/>
                  <a:pt x="66" y="53"/>
                  <a:pt x="83" y="53"/>
                </a:cubicBezTo>
                <a:cubicBezTo>
                  <a:pt x="100" y="53"/>
                  <a:pt x="114" y="67"/>
                  <a:pt x="114" y="84"/>
                </a:cubicBezTo>
                <a:cubicBezTo>
                  <a:pt x="114" y="101"/>
                  <a:pt x="100" y="114"/>
                  <a:pt x="83" y="114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41695" y="4065529"/>
            <a:ext cx="318897" cy="316706"/>
          </a:xfrm>
          <a:custGeom>
            <a:rect l="l" t="t" r="r" b="b"/>
            <a:pathLst>
              <a:path w="120" h="120">
                <a:moveTo>
                  <a:pt x="117" y="51"/>
                </a:moveTo>
                <a:cubicBezTo>
                  <a:pt x="108" y="51"/>
                  <a:pt x="108" y="51"/>
                  <a:pt x="108" y="51"/>
                </a:cubicBezTo>
                <a:cubicBezTo>
                  <a:pt x="106" y="44"/>
                  <a:pt x="104" y="38"/>
                  <a:pt x="100" y="33"/>
                </a:cubicBezTo>
                <a:cubicBezTo>
                  <a:pt x="107" y="27"/>
                  <a:pt x="107" y="27"/>
                  <a:pt x="107" y="27"/>
                </a:cubicBezTo>
                <a:cubicBezTo>
                  <a:pt x="109" y="25"/>
                  <a:pt x="109" y="23"/>
                  <a:pt x="108" y="22"/>
                </a:cubicBezTo>
                <a:cubicBezTo>
                  <a:pt x="99" y="13"/>
                  <a:pt x="99" y="13"/>
                  <a:pt x="99" y="13"/>
                </a:cubicBezTo>
                <a:cubicBezTo>
                  <a:pt x="98" y="12"/>
                  <a:pt x="96" y="12"/>
                  <a:pt x="94" y="14"/>
                </a:cubicBezTo>
                <a:cubicBezTo>
                  <a:pt x="87" y="20"/>
                  <a:pt x="87" y="20"/>
                  <a:pt x="87" y="20"/>
                </a:cubicBezTo>
                <a:cubicBezTo>
                  <a:pt x="82" y="17"/>
                  <a:pt x="76" y="14"/>
                  <a:pt x="70" y="13"/>
                </a:cubicBezTo>
                <a:cubicBezTo>
                  <a:pt x="70" y="4"/>
                  <a:pt x="70" y="4"/>
                  <a:pt x="70" y="4"/>
                </a:cubicBezTo>
                <a:cubicBezTo>
                  <a:pt x="70" y="1"/>
                  <a:pt x="69" y="0"/>
                  <a:pt x="67" y="0"/>
                </a:cubicBezTo>
                <a:cubicBezTo>
                  <a:pt x="55" y="0"/>
                  <a:pt x="55" y="0"/>
                  <a:pt x="55" y="0"/>
                </a:cubicBezTo>
                <a:cubicBezTo>
                  <a:pt x="53" y="0"/>
                  <a:pt x="52" y="1"/>
                  <a:pt x="52" y="4"/>
                </a:cubicBezTo>
                <a:cubicBezTo>
                  <a:pt x="52" y="13"/>
                  <a:pt x="52" y="13"/>
                  <a:pt x="52" y="13"/>
                </a:cubicBezTo>
                <a:cubicBezTo>
                  <a:pt x="45" y="14"/>
                  <a:pt x="39" y="17"/>
                  <a:pt x="34" y="20"/>
                </a:cubicBezTo>
                <a:cubicBezTo>
                  <a:pt x="28" y="14"/>
                  <a:pt x="28" y="14"/>
                  <a:pt x="28" y="14"/>
                </a:cubicBezTo>
                <a:cubicBezTo>
                  <a:pt x="26" y="12"/>
                  <a:pt x="24" y="12"/>
                  <a:pt x="22" y="13"/>
                </a:cubicBezTo>
                <a:cubicBezTo>
                  <a:pt x="14" y="22"/>
                  <a:pt x="14" y="22"/>
                  <a:pt x="14" y="22"/>
                </a:cubicBezTo>
                <a:cubicBezTo>
                  <a:pt x="13" y="23"/>
                  <a:pt x="13" y="25"/>
                  <a:pt x="15" y="27"/>
                </a:cubicBezTo>
                <a:cubicBezTo>
                  <a:pt x="21" y="33"/>
                  <a:pt x="21" y="33"/>
                  <a:pt x="21" y="33"/>
                </a:cubicBezTo>
                <a:cubicBezTo>
                  <a:pt x="18" y="38"/>
                  <a:pt x="15" y="44"/>
                  <a:pt x="14" y="51"/>
                </a:cubicBezTo>
                <a:cubicBezTo>
                  <a:pt x="5" y="51"/>
                  <a:pt x="5" y="51"/>
                  <a:pt x="5" y="51"/>
                </a:cubicBezTo>
                <a:cubicBezTo>
                  <a:pt x="2" y="51"/>
                  <a:pt x="0" y="52"/>
                  <a:pt x="0" y="54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68"/>
                  <a:pt x="2" y="69"/>
                  <a:pt x="5" y="69"/>
                </a:cubicBezTo>
                <a:cubicBezTo>
                  <a:pt x="14" y="69"/>
                  <a:pt x="14" y="69"/>
                  <a:pt x="14" y="69"/>
                </a:cubicBezTo>
                <a:cubicBezTo>
                  <a:pt x="15" y="76"/>
                  <a:pt x="18" y="81"/>
                  <a:pt x="21" y="87"/>
                </a:cubicBezTo>
                <a:cubicBezTo>
                  <a:pt x="15" y="93"/>
                  <a:pt x="15" y="93"/>
                  <a:pt x="15" y="93"/>
                </a:cubicBezTo>
                <a:cubicBezTo>
                  <a:pt x="13" y="95"/>
                  <a:pt x="13" y="97"/>
                  <a:pt x="14" y="98"/>
                </a:cubicBezTo>
                <a:cubicBezTo>
                  <a:pt x="22" y="107"/>
                  <a:pt x="22" y="107"/>
                  <a:pt x="22" y="107"/>
                </a:cubicBezTo>
                <a:cubicBezTo>
                  <a:pt x="24" y="108"/>
                  <a:pt x="26" y="108"/>
                  <a:pt x="28" y="106"/>
                </a:cubicBezTo>
                <a:cubicBezTo>
                  <a:pt x="34" y="100"/>
                  <a:pt x="34" y="100"/>
                  <a:pt x="34" y="100"/>
                </a:cubicBezTo>
                <a:cubicBezTo>
                  <a:pt x="39" y="103"/>
                  <a:pt x="45" y="106"/>
                  <a:pt x="52" y="107"/>
                </a:cubicBezTo>
                <a:cubicBezTo>
                  <a:pt x="52" y="116"/>
                  <a:pt x="52" y="116"/>
                  <a:pt x="52" y="116"/>
                </a:cubicBezTo>
                <a:cubicBezTo>
                  <a:pt x="52" y="118"/>
                  <a:pt x="53" y="120"/>
                  <a:pt x="55" y="120"/>
                </a:cubicBezTo>
                <a:cubicBezTo>
                  <a:pt x="67" y="120"/>
                  <a:pt x="67" y="120"/>
                  <a:pt x="67" y="120"/>
                </a:cubicBezTo>
                <a:cubicBezTo>
                  <a:pt x="69" y="120"/>
                  <a:pt x="70" y="118"/>
                  <a:pt x="70" y="116"/>
                </a:cubicBezTo>
                <a:cubicBezTo>
                  <a:pt x="70" y="107"/>
                  <a:pt x="70" y="107"/>
                  <a:pt x="70" y="107"/>
                </a:cubicBezTo>
                <a:cubicBezTo>
                  <a:pt x="76" y="106"/>
                  <a:pt x="82" y="103"/>
                  <a:pt x="87" y="100"/>
                </a:cubicBezTo>
                <a:cubicBezTo>
                  <a:pt x="94" y="106"/>
                  <a:pt x="94" y="106"/>
                  <a:pt x="94" y="106"/>
                </a:cubicBezTo>
                <a:cubicBezTo>
                  <a:pt x="96" y="108"/>
                  <a:pt x="98" y="108"/>
                  <a:pt x="99" y="107"/>
                </a:cubicBezTo>
                <a:cubicBezTo>
                  <a:pt x="108" y="98"/>
                  <a:pt x="108" y="98"/>
                  <a:pt x="108" y="98"/>
                </a:cubicBezTo>
                <a:cubicBezTo>
                  <a:pt x="109" y="97"/>
                  <a:pt x="109" y="95"/>
                  <a:pt x="107" y="93"/>
                </a:cubicBezTo>
                <a:cubicBezTo>
                  <a:pt x="100" y="87"/>
                  <a:pt x="100" y="87"/>
                  <a:pt x="100" y="87"/>
                </a:cubicBezTo>
                <a:cubicBezTo>
                  <a:pt x="104" y="81"/>
                  <a:pt x="106" y="76"/>
                  <a:pt x="108" y="69"/>
                </a:cubicBezTo>
                <a:cubicBezTo>
                  <a:pt x="117" y="69"/>
                  <a:pt x="117" y="69"/>
                  <a:pt x="117" y="69"/>
                </a:cubicBezTo>
                <a:cubicBezTo>
                  <a:pt x="119" y="69"/>
                  <a:pt x="121" y="68"/>
                  <a:pt x="121" y="66"/>
                </a:cubicBezTo>
                <a:cubicBezTo>
                  <a:pt x="121" y="54"/>
                  <a:pt x="121" y="54"/>
                  <a:pt x="121" y="54"/>
                </a:cubicBezTo>
                <a:cubicBezTo>
                  <a:pt x="121" y="52"/>
                  <a:pt x="119" y="51"/>
                  <a:pt x="117" y="51"/>
                </a:cubicBezTo>
                <a:close/>
                <a:moveTo>
                  <a:pt x="61" y="82"/>
                </a:moveTo>
                <a:cubicBezTo>
                  <a:pt x="48" y="82"/>
                  <a:pt x="38" y="72"/>
                  <a:pt x="38" y="60"/>
                </a:cubicBezTo>
                <a:cubicBezTo>
                  <a:pt x="38" y="48"/>
                  <a:pt x="48" y="38"/>
                  <a:pt x="61" y="38"/>
                </a:cubicBezTo>
                <a:cubicBezTo>
                  <a:pt x="73" y="38"/>
                  <a:pt x="83" y="48"/>
                  <a:pt x="83" y="60"/>
                </a:cubicBezTo>
                <a:cubicBezTo>
                  <a:pt x="83" y="72"/>
                  <a:pt x="73" y="82"/>
                  <a:pt x="61" y="82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74934" y="4210981"/>
            <a:ext cx="239744" cy="269843"/>
          </a:xfrm>
          <a:custGeom>
            <a:rect l="l" t="t" r="r" b="b"/>
            <a:pathLst>
              <a:path w="91" h="102">
                <a:moveTo>
                  <a:pt x="76" y="45"/>
                </a:moveTo>
                <a:cubicBezTo>
                  <a:pt x="65" y="52"/>
                  <a:pt x="54" y="52"/>
                  <a:pt x="50" y="52"/>
                </a:cubicBezTo>
                <a:cubicBezTo>
                  <a:pt x="11" y="102"/>
                  <a:pt x="11" y="102"/>
                  <a:pt x="11" y="102"/>
                </a:cubicBezTo>
                <a:cubicBezTo>
                  <a:pt x="0" y="93"/>
                  <a:pt x="0" y="93"/>
                  <a:pt x="0" y="93"/>
                </a:cubicBezTo>
                <a:cubicBezTo>
                  <a:pt x="43" y="47"/>
                  <a:pt x="43" y="47"/>
                  <a:pt x="43" y="47"/>
                </a:cubicBezTo>
                <a:cubicBezTo>
                  <a:pt x="42" y="43"/>
                  <a:pt x="40" y="32"/>
                  <a:pt x="45" y="19"/>
                </a:cubicBezTo>
                <a:cubicBezTo>
                  <a:pt x="52" y="4"/>
                  <a:pt x="70" y="0"/>
                  <a:pt x="70" y="0"/>
                </a:cubicBezTo>
                <a:cubicBezTo>
                  <a:pt x="67" y="22"/>
                  <a:pt x="67" y="22"/>
                  <a:pt x="67" y="22"/>
                </a:cubicBezTo>
                <a:cubicBezTo>
                  <a:pt x="68" y="21"/>
                  <a:pt x="69" y="21"/>
                  <a:pt x="70" y="22"/>
                </a:cubicBezTo>
                <a:cubicBezTo>
                  <a:pt x="70" y="22"/>
                  <a:pt x="70" y="23"/>
                  <a:pt x="70" y="24"/>
                </a:cubicBezTo>
                <a:cubicBezTo>
                  <a:pt x="91" y="17"/>
                  <a:pt x="91" y="17"/>
                  <a:pt x="91" y="17"/>
                </a:cubicBezTo>
                <a:cubicBezTo>
                  <a:pt x="91" y="17"/>
                  <a:pt x="90" y="36"/>
                  <a:pt x="76" y="45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836987" y="4396146"/>
            <a:ext cx="461677" cy="429292"/>
          </a:xfrm>
          <a:custGeom>
            <a:rect l="l" t="t" r="r" b="b"/>
            <a:pathLst>
              <a:path w="175" h="163">
                <a:moveTo>
                  <a:pt x="77" y="0"/>
                </a:moveTo>
                <a:cubicBezTo>
                  <a:pt x="95" y="0"/>
                  <a:pt x="112" y="6"/>
                  <a:pt x="127" y="16"/>
                </a:cubicBezTo>
                <a:cubicBezTo>
                  <a:pt x="107" y="40"/>
                  <a:pt x="107" y="40"/>
                  <a:pt x="107" y="40"/>
                </a:cubicBezTo>
                <a:cubicBezTo>
                  <a:pt x="100" y="36"/>
                  <a:pt x="92" y="34"/>
                  <a:pt x="84" y="34"/>
                </a:cubicBezTo>
                <a:cubicBezTo>
                  <a:pt x="59" y="34"/>
                  <a:pt x="41" y="54"/>
                  <a:pt x="44" y="80"/>
                </a:cubicBezTo>
                <a:cubicBezTo>
                  <a:pt x="47" y="105"/>
                  <a:pt x="70" y="125"/>
                  <a:pt x="96" y="125"/>
                </a:cubicBezTo>
                <a:cubicBezTo>
                  <a:pt x="121" y="125"/>
                  <a:pt x="138" y="105"/>
                  <a:pt x="135" y="80"/>
                </a:cubicBezTo>
                <a:cubicBezTo>
                  <a:pt x="134" y="71"/>
                  <a:pt x="130" y="63"/>
                  <a:pt x="125" y="56"/>
                </a:cubicBezTo>
                <a:cubicBezTo>
                  <a:pt x="145" y="32"/>
                  <a:pt x="145" y="32"/>
                  <a:pt x="145" y="32"/>
                </a:cubicBezTo>
                <a:cubicBezTo>
                  <a:pt x="158" y="46"/>
                  <a:pt x="166" y="63"/>
                  <a:pt x="169" y="82"/>
                </a:cubicBezTo>
                <a:cubicBezTo>
                  <a:pt x="175" y="127"/>
                  <a:pt x="143" y="163"/>
                  <a:pt x="98" y="163"/>
                </a:cubicBezTo>
                <a:cubicBezTo>
                  <a:pt x="53" y="163"/>
                  <a:pt x="12" y="127"/>
                  <a:pt x="6" y="82"/>
                </a:cubicBezTo>
                <a:cubicBezTo>
                  <a:pt x="0" y="37"/>
                  <a:pt x="31" y="0"/>
                  <a:pt x="77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4976433" y="4512066"/>
            <a:ext cx="195167" cy="181737"/>
          </a:xfrm>
          <a:custGeom>
            <a:rect l="l" t="t" r="r" b="b"/>
            <a:pathLst>
              <a:path w="74" h="69">
                <a:moveTo>
                  <a:pt x="42" y="69"/>
                </a:moveTo>
                <a:cubicBezTo>
                  <a:pt x="23" y="69"/>
                  <a:pt x="5" y="54"/>
                  <a:pt x="3" y="35"/>
                </a:cubicBezTo>
                <a:cubicBezTo>
                  <a:pt x="0" y="16"/>
                  <a:pt x="14" y="0"/>
                  <a:pt x="33" y="0"/>
                </a:cubicBezTo>
                <a:cubicBezTo>
                  <a:pt x="38" y="0"/>
                  <a:pt x="44" y="2"/>
                  <a:pt x="49" y="4"/>
                </a:cubicBezTo>
                <a:cubicBezTo>
                  <a:pt x="48" y="6"/>
                  <a:pt x="48" y="9"/>
                  <a:pt x="49" y="11"/>
                </a:cubicBezTo>
                <a:cubicBezTo>
                  <a:pt x="36" y="30"/>
                  <a:pt x="36" y="30"/>
                  <a:pt x="36" y="30"/>
                </a:cubicBezTo>
                <a:cubicBezTo>
                  <a:pt x="42" y="35"/>
                  <a:pt x="42" y="35"/>
                  <a:pt x="42" y="35"/>
                </a:cubicBezTo>
                <a:cubicBezTo>
                  <a:pt x="59" y="20"/>
                  <a:pt x="59" y="20"/>
                  <a:pt x="59" y="20"/>
                </a:cubicBezTo>
                <a:cubicBezTo>
                  <a:pt x="59" y="20"/>
                  <a:pt x="60" y="20"/>
                  <a:pt x="60" y="20"/>
                </a:cubicBezTo>
                <a:cubicBezTo>
                  <a:pt x="62" y="20"/>
                  <a:pt x="64" y="19"/>
                  <a:pt x="66" y="18"/>
                </a:cubicBezTo>
                <a:cubicBezTo>
                  <a:pt x="69" y="23"/>
                  <a:pt x="71" y="29"/>
                  <a:pt x="72" y="35"/>
                </a:cubicBezTo>
                <a:cubicBezTo>
                  <a:pt x="74" y="54"/>
                  <a:pt x="61" y="69"/>
                  <a:pt x="42" y="69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5084541" y="4461869"/>
            <a:ext cx="113728" cy="129349"/>
          </a:xfrm>
          <a:custGeom>
            <a:rect l="l" t="t" r="r" b="b"/>
            <a:pathLst>
              <a:path w="43" h="49">
                <a:moveTo>
                  <a:pt x="13" y="31"/>
                </a:moveTo>
                <a:cubicBezTo>
                  <a:pt x="11" y="28"/>
                  <a:pt x="12" y="25"/>
                  <a:pt x="14" y="22"/>
                </a:cubicBezTo>
                <a:cubicBezTo>
                  <a:pt x="32" y="0"/>
                  <a:pt x="32" y="0"/>
                  <a:pt x="32" y="0"/>
                </a:cubicBezTo>
                <a:cubicBezTo>
                  <a:pt x="43" y="9"/>
                  <a:pt x="43" y="9"/>
                  <a:pt x="43" y="9"/>
                </a:cubicBezTo>
                <a:cubicBezTo>
                  <a:pt x="24" y="32"/>
                  <a:pt x="24" y="32"/>
                  <a:pt x="24" y="32"/>
                </a:cubicBezTo>
                <a:cubicBezTo>
                  <a:pt x="22" y="34"/>
                  <a:pt x="19" y="35"/>
                  <a:pt x="17" y="34"/>
                </a:cubicBezTo>
                <a:cubicBezTo>
                  <a:pt x="1" y="49"/>
                  <a:pt x="1" y="49"/>
                  <a:pt x="1" y="49"/>
                </a:cubicBezTo>
                <a:cubicBezTo>
                  <a:pt x="0" y="48"/>
                  <a:pt x="0" y="48"/>
                  <a:pt x="0" y="48"/>
                </a:cubicBezTo>
                <a:lnTo>
                  <a:pt x="13" y="31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3782073" y="2655299"/>
            <a:ext cx="168233" cy="183703"/>
          </a:xfrm>
          <a:custGeom>
            <a:rect l="l" t="t" r="r" b="b"/>
            <a:pathLst>
              <a:path w="125" h="140">
                <a:moveTo>
                  <a:pt x="0" y="57"/>
                </a:moveTo>
                <a:lnTo>
                  <a:pt x="48" y="0"/>
                </a:lnTo>
                <a:lnTo>
                  <a:pt x="126" y="85"/>
                </a:lnTo>
                <a:lnTo>
                  <a:pt x="78" y="140"/>
                </a:lnTo>
                <a:lnTo>
                  <a:pt x="0" y="57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3564454" y="2751018"/>
            <a:ext cx="296432" cy="326720"/>
          </a:xfrm>
          <a:custGeom>
            <a:rect l="l" t="t" r="r" b="b"/>
            <a:pathLst>
              <a:path w="94" h="105">
                <a:moveTo>
                  <a:pt x="70" y="0"/>
                </a:moveTo>
                <a:cubicBezTo>
                  <a:pt x="63" y="9"/>
                  <a:pt x="63" y="9"/>
                  <a:pt x="63" y="9"/>
                </a:cubicBezTo>
                <a:cubicBezTo>
                  <a:pt x="21" y="30"/>
                  <a:pt x="21" y="30"/>
                  <a:pt x="21" y="30"/>
                </a:cubicBezTo>
                <a:cubicBezTo>
                  <a:pt x="20" y="30"/>
                  <a:pt x="14" y="33"/>
                  <a:pt x="12" y="37"/>
                </a:cubicBezTo>
                <a:cubicBezTo>
                  <a:pt x="10" y="40"/>
                  <a:pt x="2" y="67"/>
                  <a:pt x="1" y="70"/>
                </a:cubicBezTo>
                <a:cubicBezTo>
                  <a:pt x="0" y="71"/>
                  <a:pt x="0" y="75"/>
                  <a:pt x="0" y="77"/>
                </a:cubicBezTo>
                <a:cubicBezTo>
                  <a:pt x="0" y="78"/>
                  <a:pt x="2" y="93"/>
                  <a:pt x="3" y="102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4"/>
                  <a:pt x="4" y="105"/>
                </a:cubicBezTo>
                <a:cubicBezTo>
                  <a:pt x="4" y="81"/>
                  <a:pt x="4" y="81"/>
                  <a:pt x="4" y="81"/>
                </a:cubicBezTo>
                <a:cubicBezTo>
                  <a:pt x="20" y="81"/>
                  <a:pt x="20" y="81"/>
                  <a:pt x="20" y="81"/>
                </a:cubicBezTo>
                <a:cubicBezTo>
                  <a:pt x="20" y="75"/>
                  <a:pt x="20" y="75"/>
                  <a:pt x="20" y="75"/>
                </a:cubicBezTo>
                <a:cubicBezTo>
                  <a:pt x="30" y="58"/>
                  <a:pt x="30" y="58"/>
                  <a:pt x="30" y="58"/>
                </a:cubicBezTo>
                <a:cubicBezTo>
                  <a:pt x="32" y="59"/>
                  <a:pt x="37" y="61"/>
                  <a:pt x="40" y="62"/>
                </a:cubicBezTo>
                <a:cubicBezTo>
                  <a:pt x="39" y="64"/>
                  <a:pt x="37" y="68"/>
                  <a:pt x="37" y="69"/>
                </a:cubicBezTo>
                <a:cubicBezTo>
                  <a:pt x="36" y="71"/>
                  <a:pt x="30" y="78"/>
                  <a:pt x="27" y="83"/>
                </a:cubicBezTo>
                <a:cubicBezTo>
                  <a:pt x="25" y="85"/>
                  <a:pt x="24" y="90"/>
                  <a:pt x="28" y="93"/>
                </a:cubicBezTo>
                <a:cubicBezTo>
                  <a:pt x="29" y="94"/>
                  <a:pt x="31" y="95"/>
                  <a:pt x="33" y="95"/>
                </a:cubicBezTo>
                <a:cubicBezTo>
                  <a:pt x="37" y="95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1"/>
                  <a:pt x="56" y="74"/>
                  <a:pt x="63" y="71"/>
                </a:cubicBezTo>
                <a:cubicBezTo>
                  <a:pt x="69" y="68"/>
                  <a:pt x="87" y="54"/>
                  <a:pt x="87" y="36"/>
                </a:cubicBezTo>
                <a:cubicBezTo>
                  <a:pt x="94" y="26"/>
                  <a:pt x="94" y="26"/>
                  <a:pt x="94" y="26"/>
                </a:cubicBezTo>
                <a:lnTo>
                  <a:pt x="7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3390861" y="3012170"/>
            <a:ext cx="467288" cy="345102"/>
          </a:xfrm>
          <a:custGeom>
            <a:rect l="l" t="t" r="r" b="b"/>
            <a:pathLst>
              <a:path w="148" h="110">
                <a:moveTo>
                  <a:pt x="124" y="49"/>
                </a:moveTo>
                <a:cubicBezTo>
                  <a:pt x="124" y="104"/>
                  <a:pt x="124" y="104"/>
                  <a:pt x="124" y="104"/>
                </a:cubicBezTo>
                <a:cubicBezTo>
                  <a:pt x="117" y="104"/>
                  <a:pt x="117" y="104"/>
                  <a:pt x="117" y="104"/>
                </a:cubicBezTo>
                <a:cubicBezTo>
                  <a:pt x="117" y="29"/>
                  <a:pt x="117" y="29"/>
                  <a:pt x="117" y="29"/>
                </a:cubicBezTo>
                <a:cubicBezTo>
                  <a:pt x="93" y="29"/>
                  <a:pt x="93" y="29"/>
                  <a:pt x="93" y="29"/>
                </a:cubicBezTo>
                <a:cubicBezTo>
                  <a:pt x="93" y="104"/>
                  <a:pt x="93" y="104"/>
                  <a:pt x="93" y="104"/>
                </a:cubicBezTo>
                <a:cubicBezTo>
                  <a:pt x="86" y="104"/>
                  <a:pt x="86" y="104"/>
                  <a:pt x="86" y="104"/>
                </a:cubicBezTo>
                <a:cubicBezTo>
                  <a:pt x="86" y="14"/>
                  <a:pt x="86" y="14"/>
                  <a:pt x="86" y="14"/>
                </a:cubicBezTo>
                <a:cubicBezTo>
                  <a:pt x="83" y="13"/>
                  <a:pt x="81" y="12"/>
                  <a:pt x="80" y="10"/>
                </a:cubicBezTo>
                <a:cubicBezTo>
                  <a:pt x="77" y="7"/>
                  <a:pt x="77" y="3"/>
                  <a:pt x="78" y="0"/>
                </a:cubicBezTo>
                <a:cubicBezTo>
                  <a:pt x="62" y="0"/>
                  <a:pt x="62" y="0"/>
                  <a:pt x="62" y="0"/>
                </a:cubicBezTo>
                <a:cubicBezTo>
                  <a:pt x="62" y="104"/>
                  <a:pt x="62" y="104"/>
                  <a:pt x="62" y="104"/>
                </a:cubicBezTo>
                <a:cubicBezTo>
                  <a:pt x="55" y="104"/>
                  <a:pt x="55" y="104"/>
                  <a:pt x="55" y="104"/>
                </a:cubicBezTo>
                <a:cubicBezTo>
                  <a:pt x="55" y="36"/>
                  <a:pt x="55" y="36"/>
                  <a:pt x="55" y="36"/>
                </a:cubicBezTo>
                <a:cubicBezTo>
                  <a:pt x="31" y="36"/>
                  <a:pt x="31" y="36"/>
                  <a:pt x="31" y="36"/>
                </a:cubicBezTo>
                <a:cubicBezTo>
                  <a:pt x="31" y="104"/>
                  <a:pt x="31" y="104"/>
                  <a:pt x="31" y="104"/>
                </a:cubicBezTo>
                <a:cubicBezTo>
                  <a:pt x="24" y="104"/>
                  <a:pt x="24" y="104"/>
                  <a:pt x="24" y="104"/>
                </a:cubicBezTo>
                <a:cubicBezTo>
                  <a:pt x="24" y="66"/>
                  <a:pt x="24" y="66"/>
                  <a:pt x="24" y="66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104"/>
                  <a:pt x="0" y="104"/>
                  <a:pt x="0" y="104"/>
                </a:cubicBezTo>
                <a:cubicBezTo>
                  <a:pt x="0" y="111"/>
                  <a:pt x="0" y="111"/>
                  <a:pt x="0" y="111"/>
                </a:cubicBezTo>
                <a:cubicBezTo>
                  <a:pt x="148" y="111"/>
                  <a:pt x="148" y="111"/>
                  <a:pt x="148" y="111"/>
                </a:cubicBezTo>
                <a:cubicBezTo>
                  <a:pt x="148" y="104"/>
                  <a:pt x="148" y="104"/>
                  <a:pt x="148" y="104"/>
                </a:cubicBezTo>
                <a:cubicBezTo>
                  <a:pt x="148" y="49"/>
                  <a:pt x="148" y="49"/>
                  <a:pt x="148" y="49"/>
                </a:cubicBezTo>
                <a:lnTo>
                  <a:pt x="124" y="49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法院的定义与职责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法院的定义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法院是国家的审判机关，负责审理各类案件，并通过审判活动惩治犯罪分子，解决各类纠纷，以维护国家安全和社会秩序。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法院的职责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法院的主要职责是通过行使审判权，审理案件，解决纠纷，维护社会公平正义，保障公民的合法权益，维护国家安全和社会稳定。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82796" y="3116804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地方各级人民法院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982796" y="3575147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地方各级人民法院包括高级人民法院、中级人民法院、基层人民法院，负责审理各自辖区内的案件。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82796" y="4769459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专门人民法院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982796" y="5227802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专门人民法院包括军事法院、海事法院、知识产权法院等，负责审理特定领域的案件。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最高人民法院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最高人民法院是最高审判机关，负责监督地方各级人民法院和专门人民法院的审判工作。</a:t>
            </a:r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6750" b="16750"/>
          <a:stretch>
            <a:fillRect/>
          </a:stretch>
        </p:blipFill>
        <p:spPr>
          <a:xfrm>
            <a:off x="869006" y="1293634"/>
            <a:ext cx="4563025" cy="4563024"/>
          </a:xfrm>
          <a:prstGeom prst="diamond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法院的组织架构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6693" r="26693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法院依法独立行使审判权，不受行政机关、社会团体和个人的干涉。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依法独立审判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法院在审判活动中，对所有当事人平等对待，不受任何身份、地位等非法律因素的影响。</a:t>
            </a:r>
          </a:p>
        </p:txBody>
      </p:sp>
      <p:sp>
        <p:nvSpPr>
          <p:cNvPr id="9" name="AutoShape 9"/>
          <p:cNvSpPr/>
          <p:nvPr/>
        </p:nvSpPr>
        <p:spPr>
          <a:xfrm>
            <a:off x="4854091" y="1391888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343439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03474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公民在法律面前一律平等</a:t>
            </a:r>
          </a:p>
        </p:txBody>
      </p:sp>
      <p:sp>
        <p:nvSpPr>
          <p:cNvPr id="13" name="AutoShape 13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法院在审理案件时，必须以事实为依据，以法律为准绳，做到公正、公平、公开。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以事实为依据，以法律为准绳</a:t>
            </a:r>
          </a:p>
        </p:txBody>
      </p:sp>
      <p:sp>
        <p:nvSpPr>
          <p:cNvPr id="18" name="AutoShape 18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法院在审判活动中，要始终坚持司法为民，为人民群众提供优质、高效的司法服务。</a:t>
            </a:r>
          </a:p>
        </p:txBody>
      </p:sp>
      <p:sp>
        <p:nvSpPr>
          <p:cNvPr id="21" name="AutoShape 21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TextBox 22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司法为民</a:t>
            </a:r>
          </a:p>
        </p:txBody>
      </p:sp>
      <p:sp>
        <p:nvSpPr>
          <p:cNvPr id="23" name="AutoShape 2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法院的工作原则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44653" y="2010053"/>
            <a:ext cx="3702695" cy="1138956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法院的诉讼程序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诉讼程序定义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诉讼程序是指司法机关在办理案件时必须遵循的一系列步骤和手续，包括起诉、受理、审判、执行等环节。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诉讼程序种类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根据诉讼目的和法律性质的不同，诉讼程序可分为民事诉讼程序、刑事诉讼程序和行政诉讼程序等。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诉讼程序的定义与种类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8125" r="8125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429413" y="1744054"/>
            <a:ext cx="682752" cy="68275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216800" y="2131183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诉讼程序必须依法进行，当事人和司法机关都必须遵守法律规定。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4972" y="1608799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合法性原则</a:t>
            </a:r>
          </a:p>
        </p:txBody>
      </p:sp>
      <p:sp>
        <p:nvSpPr>
          <p:cNvPr id="6" name="Freeform 6"/>
          <p:cNvSpPr/>
          <p:nvPr/>
        </p:nvSpPr>
        <p:spPr>
          <a:xfrm>
            <a:off x="4566065" y="1914535"/>
            <a:ext cx="418083" cy="363887"/>
          </a:xfrm>
          <a:custGeom>
            <a:rect l="l" t="t" r="r" b="b"/>
            <a:pathLst>
              <a:path w="304800" h="304800">
                <a:moveTo>
                  <a:pt x="257299" y="240773"/>
                </a:moveTo>
                <a:lnTo>
                  <a:pt x="257299" y="258156"/>
                </a:lnTo>
                <a:lnTo>
                  <a:pt x="47501" y="258156"/>
                </a:lnTo>
                <a:lnTo>
                  <a:pt x="47501" y="240773"/>
                </a:lnTo>
                <a:cubicBezTo>
                  <a:pt x="47501" y="240773"/>
                  <a:pt x="43015" y="231162"/>
                  <a:pt x="67361" y="208112"/>
                </a:cubicBezTo>
                <a:cubicBezTo>
                  <a:pt x="91688" y="185071"/>
                  <a:pt x="88487" y="125511"/>
                  <a:pt x="88487" y="85173"/>
                </a:cubicBezTo>
                <a:cubicBezTo>
                  <a:pt x="88487" y="44834"/>
                  <a:pt x="145142" y="43977"/>
                  <a:pt x="145142" y="43977"/>
                </a:cubicBezTo>
                <a:lnTo>
                  <a:pt x="147085" y="43977"/>
                </a:lnTo>
                <a:cubicBezTo>
                  <a:pt x="147085" y="43996"/>
                  <a:pt x="147085" y="43701"/>
                  <a:pt x="147085" y="37424"/>
                </a:cubicBezTo>
                <a:cubicBezTo>
                  <a:pt x="147085" y="33395"/>
                  <a:pt x="133560" y="18802"/>
                  <a:pt x="133560" y="18802"/>
                </a:cubicBezTo>
                <a:lnTo>
                  <a:pt x="133360" y="9973"/>
                </a:lnTo>
                <a:lnTo>
                  <a:pt x="171555" y="9973"/>
                </a:lnTo>
                <a:lnTo>
                  <a:pt x="171298" y="19136"/>
                </a:lnTo>
                <a:cubicBezTo>
                  <a:pt x="171298" y="19136"/>
                  <a:pt x="156639" y="33719"/>
                  <a:pt x="156639" y="38014"/>
                </a:cubicBezTo>
                <a:cubicBezTo>
                  <a:pt x="156639" y="42167"/>
                  <a:pt x="156639" y="43558"/>
                  <a:pt x="156639" y="43967"/>
                </a:cubicBezTo>
                <a:lnTo>
                  <a:pt x="159658" y="43967"/>
                </a:lnTo>
                <a:cubicBezTo>
                  <a:pt x="159658" y="43967"/>
                  <a:pt x="216313" y="44825"/>
                  <a:pt x="216313" y="85163"/>
                </a:cubicBezTo>
                <a:cubicBezTo>
                  <a:pt x="216313" y="125501"/>
                  <a:pt x="213112" y="185071"/>
                  <a:pt x="237449" y="208121"/>
                </a:cubicBezTo>
                <a:cubicBezTo>
                  <a:pt x="261785" y="231172"/>
                  <a:pt x="257299" y="240773"/>
                  <a:pt x="257299" y="240773"/>
                </a:cubicBezTo>
                <a:close/>
                <a:moveTo>
                  <a:pt x="176327" y="267367"/>
                </a:moveTo>
                <a:cubicBezTo>
                  <a:pt x="176327" y="280559"/>
                  <a:pt x="165640" y="294827"/>
                  <a:pt x="152457" y="294827"/>
                </a:cubicBezTo>
                <a:cubicBezTo>
                  <a:pt x="139275" y="294827"/>
                  <a:pt x="128588" y="280559"/>
                  <a:pt x="128588" y="267367"/>
                </a:cubicBezTo>
                <a:cubicBezTo>
                  <a:pt x="128588" y="267662"/>
                  <a:pt x="176327" y="267062"/>
                  <a:pt x="176327" y="26736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180959" y="1688047"/>
            <a:ext cx="682752" cy="68275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8027972" y="2131183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诉讼程序应当公平、公正，保障各方当事人的合法权益。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606701" y="1608799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公正性原则</a:t>
            </a:r>
          </a:p>
        </p:txBody>
      </p:sp>
      <p:sp>
        <p:nvSpPr>
          <p:cNvPr id="10" name="Freeform 10"/>
          <p:cNvSpPr/>
          <p:nvPr/>
        </p:nvSpPr>
        <p:spPr>
          <a:xfrm>
            <a:off x="7356302" y="1863389"/>
            <a:ext cx="332068" cy="332068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408825" y="4436917"/>
            <a:ext cx="682752" cy="68275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196211" y="4903293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除涉及国家秘密、商业秘密和个人隐私等特殊情况外，诉讼程序应当公开进行。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4384" y="4380910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公开性原则</a:t>
            </a:r>
          </a:p>
        </p:txBody>
      </p:sp>
      <p:sp>
        <p:nvSpPr>
          <p:cNvPr id="14" name="Freeform 14"/>
          <p:cNvSpPr/>
          <p:nvPr/>
        </p:nvSpPr>
        <p:spPr>
          <a:xfrm>
            <a:off x="4584167" y="4590972"/>
            <a:ext cx="332068" cy="374641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180959" y="4436917"/>
            <a:ext cx="682752" cy="68275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8027972" y="4903293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当事人和其他诉讼参与人应当有权参与诉讼程序，并得到充分的陈述和辩护机会。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7606701" y="4380910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参与性原则</a:t>
            </a:r>
          </a:p>
        </p:txBody>
      </p:sp>
      <p:sp>
        <p:nvSpPr>
          <p:cNvPr id="18" name="Freeform 18"/>
          <p:cNvSpPr/>
          <p:nvPr/>
        </p:nvSpPr>
        <p:spPr>
          <a:xfrm>
            <a:off x="7339272" y="4595230"/>
            <a:ext cx="366126" cy="366126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诉讼程序的原则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026880" y="4327928"/>
            <a:ext cx="816835" cy="816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15503" y="3252517"/>
            <a:ext cx="669734" cy="66973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418023" y="2978511"/>
            <a:ext cx="741863" cy="74186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825419" y="2137218"/>
            <a:ext cx="951888" cy="951888"/>
          </a:xfrm>
          <a:prstGeom prst="ellipse">
            <a:avLst/>
          </a:prstGeom>
          <a:solidFill>
            <a:schemeClr val="accent3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663043" y="2098623"/>
            <a:ext cx="684020" cy="684020"/>
          </a:xfrm>
          <a:prstGeom prst="ellipse">
            <a:avLst/>
          </a:prstGeom>
          <a:solidFill>
            <a:schemeClr val="accent5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093287" y="4394336"/>
            <a:ext cx="684020" cy="68402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485811" y="3035533"/>
            <a:ext cx="617053" cy="617053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4615209" y="4346502"/>
            <a:ext cx="923188" cy="923188"/>
          </a:xfrm>
          <a:prstGeom prst="ellipse">
            <a:avLst/>
          </a:prstGeom>
          <a:solidFill>
            <a:schemeClr val="accent3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327263" y="3523107"/>
            <a:ext cx="536304" cy="536304"/>
          </a:xfrm>
          <a:prstGeom prst="ellipse">
            <a:avLst/>
          </a:prstGeom>
          <a:solidFill>
            <a:schemeClr val="accent5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782217" y="3324986"/>
            <a:ext cx="536304" cy="53630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92083" y="2027663"/>
            <a:ext cx="825939" cy="82593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34516" y="4265809"/>
            <a:ext cx="1084575" cy="108457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260548" y="3456392"/>
            <a:ext cx="669734" cy="66973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723341" y="2059085"/>
            <a:ext cx="1139031" cy="113903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5413642" y="2493745"/>
            <a:ext cx="1309700" cy="134855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7" name="Connector 17"/>
          <p:cNvCxnSpPr/>
          <p:nvPr/>
        </p:nvCxnSpPr>
        <p:spPr>
          <a:xfrm flipV="1">
            <a:off x="6102864" y="2883378"/>
            <a:ext cx="679174" cy="152155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 flipV="1">
            <a:off x="6825419" y="3126459"/>
            <a:ext cx="191610" cy="44232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9" name="Connector 19"/>
          <p:cNvCxnSpPr/>
          <p:nvPr/>
        </p:nvCxnSpPr>
        <p:spPr>
          <a:xfrm flipH="1" flipV="1">
            <a:off x="7301364" y="3163040"/>
            <a:ext cx="133934" cy="116488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0" name="Connector 20"/>
          <p:cNvCxnSpPr/>
          <p:nvPr/>
        </p:nvCxnSpPr>
        <p:spPr>
          <a:xfrm flipH="1">
            <a:off x="5567348" y="4736345"/>
            <a:ext cx="1459532" cy="91727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1" name="Connector 21"/>
          <p:cNvCxnSpPr/>
          <p:nvPr/>
        </p:nvCxnSpPr>
        <p:spPr>
          <a:xfrm flipV="1">
            <a:off x="5576003" y="4059411"/>
            <a:ext cx="751260" cy="50081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2" name="Connector 22"/>
          <p:cNvCxnSpPr/>
          <p:nvPr/>
        </p:nvCxnSpPr>
        <p:spPr>
          <a:xfrm>
            <a:off x="4269332" y="3861290"/>
            <a:ext cx="443212" cy="585855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3" name="Connector 23"/>
          <p:cNvCxnSpPr/>
          <p:nvPr/>
        </p:nvCxnSpPr>
        <p:spPr>
          <a:xfrm flipV="1">
            <a:off x="4318522" y="2782643"/>
            <a:ext cx="344521" cy="542343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4" name="Connector 24"/>
          <p:cNvCxnSpPr/>
          <p:nvPr/>
        </p:nvCxnSpPr>
        <p:spPr>
          <a:xfrm flipV="1">
            <a:off x="4385236" y="3349442"/>
            <a:ext cx="1032786" cy="237941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5" name="Connector 25"/>
          <p:cNvCxnSpPr/>
          <p:nvPr/>
        </p:nvCxnSpPr>
        <p:spPr>
          <a:xfrm flipV="1">
            <a:off x="5428529" y="3720374"/>
            <a:ext cx="360425" cy="686184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6" name="Connector 26"/>
          <p:cNvCxnSpPr/>
          <p:nvPr/>
        </p:nvCxnSpPr>
        <p:spPr>
          <a:xfrm>
            <a:off x="5322679" y="2733875"/>
            <a:ext cx="236458" cy="296514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7" name="Connector 27"/>
          <p:cNvCxnSpPr/>
          <p:nvPr/>
        </p:nvCxnSpPr>
        <p:spPr>
          <a:xfrm flipH="1" flipV="1">
            <a:off x="6863567" y="4059411"/>
            <a:ext cx="334699" cy="361267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8" name="Connector 28"/>
          <p:cNvCxnSpPr/>
          <p:nvPr/>
        </p:nvCxnSpPr>
        <p:spPr>
          <a:xfrm flipH="1" flipV="1">
            <a:off x="6126369" y="3484076"/>
            <a:ext cx="200894" cy="39031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9" name="TextBox 29"/>
          <p:cNvSpPr txBox="1"/>
          <p:nvPr/>
        </p:nvSpPr>
        <p:spPr>
          <a:xfrm>
            <a:off x="183453" y="1348268"/>
            <a:ext cx="40290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起诉与受理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451179" y="1899244"/>
            <a:ext cx="3762187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当事人向法院提起诉讼，法院对符合条件的案件予以受理。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83453" y="4327928"/>
            <a:ext cx="40290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开庭审理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51179" y="4878904"/>
            <a:ext cx="3762187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法院在审理前准备完成后，组织当事人和其他诉讼参与人进行开庭审理，通过调查、辩论等方式查明案件事实。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966477" y="1432892"/>
            <a:ext cx="40290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审理前准备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966477" y="2006039"/>
            <a:ext cx="3753398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法院在受理案件后，需要进行一系列审理前的准备工作，如确定审判组织、送达起诉状副本等。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966477" y="4251066"/>
            <a:ext cx="40290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裁判与执行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7966477" y="4824213"/>
            <a:ext cx="3753398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法院根据审理情况作出裁判，并依法执行。</a:t>
            </a:r>
          </a:p>
        </p:txBody>
      </p:sp>
      <p:sp>
        <p:nvSpPr>
          <p:cNvPr id="37" name="Freeform 37"/>
          <p:cNvSpPr/>
          <p:nvPr/>
        </p:nvSpPr>
        <p:spPr>
          <a:xfrm>
            <a:off x="6996367" y="2295973"/>
            <a:ext cx="585610" cy="585610"/>
          </a:xfrm>
          <a:custGeom>
            <a:rect l="l" t="t" r="r" b="b"/>
            <a:pathLst>
              <a:path w="304800" h="304800">
                <a:moveTo>
                  <a:pt x="265490" y="266700"/>
                </a:moveTo>
                <a:cubicBezTo>
                  <a:pt x="265490" y="266700"/>
                  <a:pt x="318068" y="266757"/>
                  <a:pt x="325450" y="215313"/>
                </a:cubicBezTo>
                <a:cubicBezTo>
                  <a:pt x="328965" y="159058"/>
                  <a:pt x="274625" y="147971"/>
                  <a:pt x="274625" y="147971"/>
                </a:cubicBezTo>
                <a:cubicBezTo>
                  <a:pt x="274625" y="147971"/>
                  <a:pt x="280807" y="64694"/>
                  <a:pt x="204511" y="55197"/>
                </a:cubicBezTo>
                <a:cubicBezTo>
                  <a:pt x="139122" y="48520"/>
                  <a:pt x="119224" y="109290"/>
                  <a:pt x="119224" y="109290"/>
                </a:cubicBezTo>
                <a:cubicBezTo>
                  <a:pt x="119224" y="109290"/>
                  <a:pt x="99527" y="90354"/>
                  <a:pt x="72809" y="105823"/>
                </a:cubicBezTo>
                <a:cubicBezTo>
                  <a:pt x="48892" y="120587"/>
                  <a:pt x="53121" y="147618"/>
                  <a:pt x="53121" y="147618"/>
                </a:cubicBezTo>
                <a:cubicBezTo>
                  <a:pt x="53121" y="147618"/>
                  <a:pt x="0" y="157944"/>
                  <a:pt x="0" y="212084"/>
                </a:cubicBezTo>
                <a:cubicBezTo>
                  <a:pt x="1191" y="266157"/>
                  <a:pt x="57693" y="266700"/>
                  <a:pt x="57693" y="266700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Freeform 38"/>
          <p:cNvSpPr/>
          <p:nvPr/>
        </p:nvSpPr>
        <p:spPr>
          <a:xfrm>
            <a:off x="4809097" y="2221251"/>
            <a:ext cx="391912" cy="391912"/>
          </a:xfrm>
          <a:custGeom>
            <a:rect l="l" t="t" r="r" b="b"/>
            <a:pathLst>
              <a:path w="304800" h="304800">
                <a:moveTo>
                  <a:pt x="95545" y="304800"/>
                </a:moveTo>
                <a:cubicBezTo>
                  <a:pt x="75228" y="262528"/>
                  <a:pt x="86049" y="238306"/>
                  <a:pt x="101660" y="215494"/>
                </a:cubicBezTo>
                <a:cubicBezTo>
                  <a:pt x="118758" y="190500"/>
                  <a:pt x="123168" y="165764"/>
                  <a:pt x="123168" y="165764"/>
                </a:cubicBezTo>
                <a:cubicBezTo>
                  <a:pt x="123168" y="165764"/>
                  <a:pt x="136608" y="183232"/>
                  <a:pt x="131235" y="210560"/>
                </a:cubicBezTo>
                <a:cubicBezTo>
                  <a:pt x="154981" y="184128"/>
                  <a:pt x="159458" y="142018"/>
                  <a:pt x="155877" y="125892"/>
                </a:cubicBezTo>
                <a:cubicBezTo>
                  <a:pt x="209550" y="163401"/>
                  <a:pt x="232486" y="244612"/>
                  <a:pt x="201578" y="304800"/>
                </a:cubicBezTo>
                <a:cubicBezTo>
                  <a:pt x="365998" y="211769"/>
                  <a:pt x="242478" y="72581"/>
                  <a:pt x="220970" y="56893"/>
                </a:cubicBezTo>
                <a:cubicBezTo>
                  <a:pt x="228143" y="72571"/>
                  <a:pt x="229495" y="99117"/>
                  <a:pt x="215017" y="111995"/>
                </a:cubicBezTo>
                <a:cubicBezTo>
                  <a:pt x="190510" y="19040"/>
                  <a:pt x="129892" y="-10"/>
                  <a:pt x="129892" y="-10"/>
                </a:cubicBezTo>
                <a:cubicBezTo>
                  <a:pt x="137065" y="47930"/>
                  <a:pt x="103908" y="100346"/>
                  <a:pt x="71942" y="139513"/>
                </a:cubicBezTo>
                <a:cubicBezTo>
                  <a:pt x="70818" y="120396"/>
                  <a:pt x="69628" y="107204"/>
                  <a:pt x="59579" y="88916"/>
                </a:cubicBezTo>
                <a:cubicBezTo>
                  <a:pt x="57321" y="123644"/>
                  <a:pt x="30785" y="151943"/>
                  <a:pt x="23603" y="186738"/>
                </a:cubicBezTo>
                <a:cubicBezTo>
                  <a:pt x="13868" y="233848"/>
                  <a:pt x="30890" y="268348"/>
                  <a:pt x="95564" y="30479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Freeform 39"/>
          <p:cNvSpPr/>
          <p:nvPr/>
        </p:nvSpPr>
        <p:spPr>
          <a:xfrm>
            <a:off x="4874749" y="4606042"/>
            <a:ext cx="404108" cy="404108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Freeform 40"/>
          <p:cNvSpPr/>
          <p:nvPr/>
        </p:nvSpPr>
        <p:spPr>
          <a:xfrm>
            <a:off x="5610694" y="3160417"/>
            <a:ext cx="367285" cy="367285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Freeform 41"/>
          <p:cNvSpPr/>
          <p:nvPr/>
        </p:nvSpPr>
        <p:spPr>
          <a:xfrm>
            <a:off x="7251892" y="4540748"/>
            <a:ext cx="366812" cy="36681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Freeform 42"/>
          <p:cNvSpPr/>
          <p:nvPr/>
        </p:nvSpPr>
        <p:spPr>
          <a:xfrm>
            <a:off x="6447722" y="3652586"/>
            <a:ext cx="295387" cy="295387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Freeform 43"/>
          <p:cNvSpPr/>
          <p:nvPr/>
        </p:nvSpPr>
        <p:spPr>
          <a:xfrm>
            <a:off x="3896106" y="3429803"/>
            <a:ext cx="308527" cy="308527"/>
          </a:xfrm>
          <a:custGeom>
            <a:rect l="l" t="t" r="r" b="b"/>
            <a:pathLst>
              <a:path w="304800" h="304800">
                <a:moveTo>
                  <a:pt x="130883" y="184766"/>
                </a:moveTo>
                <a:lnTo>
                  <a:pt x="35557" y="89516"/>
                </a:lnTo>
                <a:cubicBezTo>
                  <a:pt x="-11849" y="144323"/>
                  <a:pt x="-11849" y="225219"/>
                  <a:pt x="35557" y="280016"/>
                </a:cubicBezTo>
                <a:lnTo>
                  <a:pt x="130883" y="184766"/>
                </a:lnTo>
                <a:close/>
                <a:moveTo>
                  <a:pt x="190510" y="39605"/>
                </a:moveTo>
                <a:lnTo>
                  <a:pt x="190510" y="179108"/>
                </a:lnTo>
                <a:lnTo>
                  <a:pt x="91907" y="277749"/>
                </a:lnTo>
                <a:cubicBezTo>
                  <a:pt x="114081" y="294303"/>
                  <a:pt x="141018" y="304800"/>
                  <a:pt x="170783" y="304800"/>
                </a:cubicBezTo>
                <a:cubicBezTo>
                  <a:pt x="244821" y="304800"/>
                  <a:pt x="304800" y="244897"/>
                  <a:pt x="304800" y="170888"/>
                </a:cubicBezTo>
                <a:cubicBezTo>
                  <a:pt x="304810" y="103661"/>
                  <a:pt x="254965" y="49187"/>
                  <a:pt x="190510" y="39605"/>
                </a:cubicBezTo>
                <a:close/>
                <a:moveTo>
                  <a:pt x="152400" y="152552"/>
                </a:moveTo>
                <a:lnTo>
                  <a:pt x="152400" y="0"/>
                </a:lnTo>
                <a:cubicBezTo>
                  <a:pt x="110881" y="2572"/>
                  <a:pt x="73371" y="18459"/>
                  <a:pt x="43082" y="43215"/>
                </a:cubicBezTo>
                <a:lnTo>
                  <a:pt x="152400" y="152552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AutoShape 4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AutoShape 5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AutoShape 5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AutoShape 5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3" name="AutoShape 5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4" name="AutoShape 5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5" name="AutoShape 5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6" name="AutoShape 5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7" name="AutoShape 5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8" name="AutoShape 5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9" name="AutoShape 5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0" name="AutoShape 6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1" name="AutoShape 6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2" name="AutoShape 6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3" name="AutoShape 6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4" name="TextBox 6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诉讼程序的流程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44653" y="2010053"/>
            <a:ext cx="3702695" cy="1138956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法院的审判制度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https://d.book118.com/566104021031010034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3490F4"/>
      </a:accent1>
      <a:accent2>
        <a:srgbClr val="71A6E6"/>
      </a:accent2>
      <a:accent3>
        <a:srgbClr val="4CC8E3"/>
      </a:accent3>
      <a:accent4>
        <a:srgbClr val="5CB887"/>
      </a:accent4>
      <a:accent5>
        <a:srgbClr val="F6B048"/>
      </a:accent5>
      <a:accent6>
        <a:srgbClr val="A5A8F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60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2024-09-03T04:18:26.810</cp:lastPrinted>
  <dcterms:created xsi:type="dcterms:W3CDTF">2024-09-02T20:18:26Z</dcterms:created>
  <dcterms:modified xsi:type="dcterms:W3CDTF">2024-09-02T20:18:28Z</dcterms:modified>
</cp:coreProperties>
</file>