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B77EA-C5C4-4F91-8FC6-FD212E183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FFEC3-6E3A-425C-B363-FA7632AAD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0A531-32E5-4FD6-B2F5-A13DBA885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EB3A3-4FF6-470B-8B9F-B5B866719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A9CADD-12A4-4E1A-8DAC-866097243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4364DE-EED1-4191-BEF2-AD5F3F0F0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FAE9BD-8EF2-4F19-9C3D-57E6C5C74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C138F-6BC6-49FB-9D52-3E70F6D68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99E7D-F41B-47A2-A937-94AB16799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71C05-DE0E-4CE2-9241-4CC3F66FF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91197-3F92-4521-8737-1E602EFE7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946231" y="0"/>
            <a:ext cx="157994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342900"/>
            <a:endParaRPr lang="zh-CN" altLang="en-US" sz="1350">
              <a:solidFill>
                <a:prstClr val="white"/>
              </a:solidFill>
              <a:latin typeface="FZHei-B01S" panose="02010601030101010101" pitchFamily="2" charset="-122"/>
              <a:ea typeface="FZHei-B01S" panose="02010601030101010101" pitchFamily="2" charset="-122"/>
              <a:sym typeface="FZHei-B01S" panose="02010601030101010101" pitchFamily="2" charset="-122"/>
            </a:endParaRPr>
          </a:p>
        </p:txBody>
      </p:sp>
      <p:sp>
        <p:nvSpPr>
          <p:cNvPr id="3" name="ïṡliďé"/>
          <p:cNvSpPr/>
          <p:nvPr userDrawn="1"/>
        </p:nvSpPr>
        <p:spPr>
          <a:xfrm>
            <a:off x="1400175" y="1392151"/>
            <a:ext cx="2336165" cy="45135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400"/>
            <a:endParaRPr lang="zh-CN" altLang="en-US" sz="2000" b="1">
              <a:solidFill>
                <a:schemeClr val="bg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  <p:sp>
        <p:nvSpPr>
          <p:cNvPr id="4" name="îšḷïḋê"/>
          <p:cNvSpPr/>
          <p:nvPr userDrawn="1"/>
        </p:nvSpPr>
        <p:spPr>
          <a:xfrm>
            <a:off x="1889654" y="1785179"/>
            <a:ext cx="2469621" cy="3727524"/>
          </a:xfrm>
          <a:prstGeom prst="rect">
            <a:avLst/>
          </a:prstGeom>
          <a:blipFill rotWithShape="1">
            <a:blip r:embed="rId1"/>
            <a:stretch>
              <a:fillRect l="-313" r="-310"/>
            </a:stretch>
          </a:blipFill>
          <a:ln w="762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C:\Users\16106\Desktop\2022.3.3 说课PPT文案\说课PPT文案素材\2222.png2222"/>
          <p:cNvPicPr>
            <a:picLocks noChangeAspect="1"/>
          </p:cNvPicPr>
          <p:nvPr userDrawn="1"/>
        </p:nvPicPr>
        <p:blipFill>
          <a:blip r:embed="rId1"/>
          <a:srcRect l="5422" t="9866" r="5740" b="8912"/>
          <a:stretch>
            <a:fillRect/>
          </a:stretch>
        </p:blipFill>
        <p:spPr>
          <a:xfrm>
            <a:off x="-27257" y="0"/>
            <a:ext cx="12246468" cy="6858000"/>
          </a:xfrm>
          <a:prstGeom prst="rect">
            <a:avLst/>
          </a:prstGeom>
        </p:spPr>
      </p:pic>
      <p:pic>
        <p:nvPicPr>
          <p:cNvPr id="20" name="图片 19" descr="51miz-E1245849-B4F953A8"/>
          <p:cNvPicPr>
            <a:picLocks noChangeAspect="1"/>
          </p:cNvPicPr>
          <p:nvPr userDrawn="1"/>
        </p:nvPicPr>
        <p:blipFill>
          <a:blip r:embed="rId2"/>
          <a:srcRect l="13018" r="11036" b="15438"/>
          <a:stretch>
            <a:fillRect/>
          </a:stretch>
        </p:blipFill>
        <p:spPr>
          <a:xfrm>
            <a:off x="654015" y="1301115"/>
            <a:ext cx="4256405" cy="3554730"/>
          </a:xfrm>
          <a:prstGeom prst="rect">
            <a:avLst/>
          </a:prstGeom>
        </p:spPr>
      </p:pic>
      <p:pic>
        <p:nvPicPr>
          <p:cNvPr id="26" name="图片 25" descr="/Users/ohuohuo/Downloads/337f212ee8ddea9ee45be40605a43b4b.png337f212ee8ddea9ee45be40605a43b4b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3586" y="4214818"/>
            <a:ext cx="3023870" cy="3023870"/>
          </a:xfrm>
          <a:prstGeom prst="rect">
            <a:avLst/>
          </a:prstGeom>
        </p:spPr>
      </p:pic>
      <p:sp>
        <p:nvSpPr>
          <p:cNvPr id="27" name="文本框 11"/>
          <p:cNvSpPr txBox="1"/>
          <p:nvPr userDrawn="1"/>
        </p:nvSpPr>
        <p:spPr>
          <a:xfrm>
            <a:off x="1381092" y="2857496"/>
            <a:ext cx="28581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Microsoft YaHei Bold" panose="020b0502040204020203" charset="-122"/>
                <a:ea typeface="Microsoft YaHei Bold" panose="020b0502040204020203" charset="-122"/>
              </a:rPr>
              <a:t>目  录</a:t>
            </a:r>
            <a:endParaRPr lang="zh-CN" altLang="en-US" sz="6000" b="1">
              <a:solidFill>
                <a:schemeClr val="tx1">
                  <a:lumMod val="75000"/>
                  <a:lumOff val="25000"/>
                </a:schemeClr>
              </a:solidFill>
              <a:latin typeface="Microsoft YaHei Bold" panose="020b0502040204020203" charset="-122"/>
              <a:ea typeface="Microsoft YaHei Bold" panose="020b0502040204020203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单元构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8" name="矩形 7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单元构建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单元构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8" name="对点自测.eps" descr="id:2147497047;FounderCES"/>
          <p:cNvPicPr/>
          <p:nvPr userDrawn="1"/>
        </p:nvPicPr>
        <p:blipFill>
          <a:blip r:embed="rId1"/>
          <a:stretch>
            <a:fillRect/>
          </a:stretch>
        </p:blipFill>
        <p:spPr>
          <a:xfrm>
            <a:off x="1415480" y="714356"/>
            <a:ext cx="1837353" cy="58279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单元构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素养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学习目标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复习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复习目标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预习导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矩形 6"/>
          <p:cNvSpPr/>
          <p:nvPr userDrawn="1"/>
        </p:nvSpPr>
        <p:spPr>
          <a:xfrm>
            <a:off x="5024430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预习导学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直接连接符 14"/>
          <p:cNvCxnSpPr/>
          <p:nvPr userDrawn="1"/>
        </p:nvCxnSpPr>
        <p:spPr>
          <a:xfrm>
            <a:off x="2595538" y="285728"/>
            <a:ext cx="228601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 userDrawn="1"/>
        </p:nvCxnSpPr>
        <p:spPr>
          <a:xfrm>
            <a:off x="1381092" y="428604"/>
            <a:ext cx="3500462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>
            <a:off x="2666976" y="571480"/>
            <a:ext cx="2214578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 userDrawn="1"/>
        </p:nvCxnSpPr>
        <p:spPr>
          <a:xfrm flipH="1">
            <a:off x="6667503" y="284140"/>
            <a:ext cx="255971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 userDrawn="1"/>
        </p:nvCxnSpPr>
        <p:spPr>
          <a:xfrm flipH="1">
            <a:off x="6667503" y="427016"/>
            <a:ext cx="391956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/>
        </p:nvCxnSpPr>
        <p:spPr>
          <a:xfrm flipH="1">
            <a:off x="6667503" y="569892"/>
            <a:ext cx="247972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合作探究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合作探究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1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分层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2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分层作业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3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无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380960" y="571480"/>
            <a:ext cx="11287204" cy="5786478"/>
          </a:xfrm>
          <a:prstGeom prst="rect">
            <a:avLst/>
          </a:prstGeom>
        </p:spPr>
        <p:txBody>
          <a:bodyPr/>
          <a:lstStyle>
            <a:lvl1pPr indent="0">
              <a:lnSpc>
                <a:spcPct val="150000"/>
              </a:lnSpc>
              <a:defRPr sz="32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6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808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2"/>
          <p:cNvSpPr txBox="1"/>
          <p:nvPr userDrawn="1"/>
        </p:nvSpPr>
        <p:spPr>
          <a:xfrm>
            <a:off x="666712" y="500042"/>
            <a:ext cx="10930014" cy="6000792"/>
          </a:xfrm>
          <a:prstGeom prst="round2SameRect">
            <a:avLst>
              <a:gd name="adj1" fmla="val 5210"/>
              <a:gd name="adj2" fmla="val 5690"/>
            </a:avLst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none"/>
        </p:style>
        <p:txBody>
          <a:bodyPr/>
          <a:lstStyle>
            <a:defPPr>
              <a:defRPr lang="zh-CN"/>
            </a:defPPr>
            <a:lvl1pPr marL="0" indent="720090" algn="l" rtl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kern="1200" baseline="0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720090" algn="l" defTabSz="91440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单击此处编辑母版文本样式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13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0412200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6A9ED8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第1章.eps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512" y="1700808"/>
            <a:ext cx="10390419" cy="1368152"/>
          </a:xfrm>
          <a:prstGeom prst="rect">
            <a:avLst/>
          </a:prstGeom>
        </p:spPr>
      </p:pic>
      <p:sp>
        <p:nvSpPr>
          <p:cNvPr id="2" name="Rectangle 1" title=""/>
          <p:cNvSpPr>
            <a:spLocks noChangeArrowheads="1"/>
          </p:cNvSpPr>
          <p:nvPr/>
        </p:nvSpPr>
        <p:spPr bwMode="auto">
          <a:xfrm>
            <a:off x="5159896" y="3501008"/>
            <a:ext cx="4083169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zh-CN" sz="320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第一节 地球和地球仪</a:t>
            </a:r>
            <a:endParaRPr kumimoji="0" lang="zh-CN" altLang="zh-CN" sz="320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zh-CN" sz="320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 </a:t>
            </a:r>
            <a:endParaRPr kumimoji="0" lang="zh-CN" altLang="zh-CN" sz="320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  <a:cs typeface="宋体" panose="02010600030101010101" pitchFamily="2" charset="-122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zh-CN" sz="320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第</a:t>
            </a:r>
            <a:r>
              <a:rPr kumimoji="0" lang="en-US" altLang="zh-CN" sz="320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kumimoji="0" lang="zh-CN" altLang="zh-CN" sz="320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课时</a:t>
            </a:r>
            <a:endParaRPr kumimoji="0" lang="zh-CN" altLang="zh-CN" sz="320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1026" name="Picture 2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190500"/>
            <a:ext cx="8667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1.</a:t>
            </a:r>
            <a:r>
              <a:rPr lang="zh-CN" altLang="en-US"/>
              <a:t>知道纬线的形状、长度、指示方向。</a:t>
            </a:r>
            <a:endParaRPr lang="zh-CN" altLang="en-US"/>
          </a:p>
          <a:p>
            <a:r>
              <a:rPr lang="en-US" altLang="zh-CN"/>
              <a:t>2.</a:t>
            </a:r>
            <a:r>
              <a:rPr lang="zh-CN" altLang="en-US">
                <a:solidFill>
                  <a:srgbClr val="29609D"/>
                </a:solidFill>
              </a:rPr>
              <a:t>◎重难点</a:t>
            </a:r>
            <a:r>
              <a:rPr lang="en-US" altLang="zh-CN"/>
              <a:t>:</a:t>
            </a:r>
            <a:r>
              <a:rPr lang="zh-CN" altLang="en-US"/>
              <a:t>知道纬度的变化规律</a:t>
            </a:r>
            <a:r>
              <a:rPr lang="en-US" altLang="zh-CN"/>
              <a:t>;</a:t>
            </a:r>
            <a:r>
              <a:rPr lang="zh-CN" altLang="en-US"/>
              <a:t>掌握南北半球划分界线及低、中、高纬度划分。</a:t>
            </a:r>
            <a:endParaRPr lang="zh-CN" altLang="en-US"/>
          </a:p>
          <a:p>
            <a:r>
              <a:rPr lang="en-US" altLang="zh-CN"/>
              <a:t>3.</a:t>
            </a:r>
            <a:r>
              <a:rPr lang="zh-CN" altLang="en-US">
                <a:solidFill>
                  <a:srgbClr val="29609D"/>
                </a:solidFill>
              </a:rPr>
              <a:t>◎素养目标</a:t>
            </a:r>
            <a:r>
              <a:rPr lang="en-US" altLang="zh-CN"/>
              <a:t>:</a:t>
            </a:r>
            <a:r>
              <a:rPr lang="zh-CN" altLang="en-US"/>
              <a:t>通过使用地球仪和阅读相关地图</a:t>
            </a:r>
            <a:r>
              <a:rPr lang="en-US" altLang="zh-CN"/>
              <a:t>,</a:t>
            </a:r>
            <a:r>
              <a:rPr lang="zh-CN" altLang="en-US"/>
              <a:t>培养运用地理根据的能力以及读图识图能力。 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zh-CN" altLang="en-US"/>
              <a:t>毛泽东的诗</a:t>
            </a:r>
            <a:r>
              <a:rPr lang="en-US" altLang="zh-CN"/>
              <a:t>《</a:t>
            </a:r>
            <a:r>
              <a:rPr lang="zh-CN" altLang="en-US"/>
              <a:t>七律</a:t>
            </a:r>
            <a:r>
              <a:rPr lang="en-US" altLang="zh-CN"/>
              <a:t>·</a:t>
            </a:r>
            <a:r>
              <a:rPr lang="zh-CN" altLang="en-US"/>
              <a:t>送瘟神</a:t>
            </a:r>
            <a:r>
              <a:rPr lang="en-US" altLang="zh-CN"/>
              <a:t>》</a:t>
            </a:r>
            <a:r>
              <a:rPr lang="zh-CN" altLang="en-US"/>
              <a:t>中有一句“坐地日行八万里</a:t>
            </a:r>
            <a:r>
              <a:rPr lang="en-US" altLang="zh-CN"/>
              <a:t>,</a:t>
            </a:r>
            <a:r>
              <a:rPr lang="zh-CN" altLang="en-US"/>
              <a:t>巡天遥看一千河”。你知道是坐在什么位置吗</a:t>
            </a:r>
            <a:r>
              <a:rPr lang="en-US" altLang="zh-CN"/>
              <a:t>?</a:t>
            </a:r>
            <a:r>
              <a:rPr lang="zh-CN" altLang="en-US"/>
              <a:t>你能用所学的知识解释这句诗的意思吗</a:t>
            </a:r>
            <a:r>
              <a:rPr lang="en-US" altLang="zh-CN"/>
              <a:t>?</a:t>
            </a:r>
            <a:r>
              <a:rPr lang="zh-CN" altLang="en-US"/>
              <a:t>带着这个问题我们一起进入纬线和纬度的自主学习。</a:t>
            </a:r>
            <a:endParaRPr lang="zh-CN" altLang="en-US"/>
          </a:p>
        </p:txBody>
      </p:sp>
      <p:pic>
        <p:nvPicPr>
          <p:cNvPr id="5" name="激趣导入.eps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9856" y="836712"/>
            <a:ext cx="2005181" cy="52317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zh-CN" altLang="en-US" u="dotted"/>
              <a:t>纬线和纬度	 </a:t>
            </a:r>
            <a:endParaRPr lang="zh-CN" altLang="en-US"/>
          </a:p>
          <a:p>
            <a:r>
              <a:rPr lang="zh-CN" altLang="en-US"/>
              <a:t> </a:t>
            </a:r>
            <a:r>
              <a:rPr lang="en-US" altLang="zh-CN"/>
              <a:t>1.</a:t>
            </a:r>
            <a:r>
              <a:rPr lang="zh-CN" altLang="en-US"/>
              <a:t>在地球仪上</a:t>
            </a:r>
            <a:r>
              <a:rPr lang="en-US" altLang="zh-CN"/>
              <a:t>,</a:t>
            </a:r>
            <a:r>
              <a:rPr lang="zh-CN" altLang="en-US"/>
              <a:t>与南、北极距离相等的大圆圈</a:t>
            </a:r>
            <a:r>
              <a:rPr lang="en-US" altLang="zh-CN"/>
              <a:t>,</a:t>
            </a:r>
            <a:r>
              <a:rPr lang="zh-CN" altLang="en-US"/>
              <a:t>叫</a:t>
            </a:r>
            <a:r>
              <a:rPr lang="zh-CN" altLang="en-US" u="sng"/>
              <a:t>        </a:t>
            </a:r>
            <a:r>
              <a:rPr lang="zh-CN" altLang="en-US"/>
              <a:t>。所有与赤道平行的圆圈叫</a:t>
            </a:r>
            <a:r>
              <a:rPr lang="zh-CN" altLang="en-US" u="sng"/>
              <a:t>        </a:t>
            </a:r>
            <a:r>
              <a:rPr lang="zh-CN" altLang="en-US"/>
              <a:t>。</a:t>
            </a:r>
            <a:r>
              <a:rPr lang="zh-CN" altLang="en-US" u="sng"/>
              <a:t>           </a:t>
            </a:r>
            <a:r>
              <a:rPr lang="zh-CN" altLang="en-US"/>
              <a:t>是最大的纬线圈。纬线在南北两极缩成</a:t>
            </a:r>
            <a:r>
              <a:rPr lang="zh-CN" altLang="en-US" u="sng"/>
              <a:t>         </a:t>
            </a:r>
            <a:r>
              <a:rPr lang="zh-CN" altLang="en-US"/>
              <a:t>。纬线指示</a:t>
            </a:r>
            <a:r>
              <a:rPr lang="zh-CN" altLang="en-US" u="sng"/>
              <a:t>           </a:t>
            </a:r>
            <a:r>
              <a:rPr lang="zh-CN" altLang="en-US"/>
              <a:t>方向。 </a:t>
            </a:r>
            <a:endParaRPr lang="zh-CN" altLang="en-US"/>
          </a:p>
          <a:p>
            <a:r>
              <a:rPr lang="en-US" altLang="zh-CN"/>
              <a:t>2.</a:t>
            </a:r>
            <a:r>
              <a:rPr lang="zh-CN" altLang="en-US"/>
              <a:t>赤道的纬度为</a:t>
            </a:r>
            <a:r>
              <a:rPr lang="zh-CN" altLang="en-US" u="sng"/>
              <a:t>       </a:t>
            </a:r>
            <a:r>
              <a:rPr lang="en-US" altLang="zh-CN"/>
              <a:t>,</a:t>
            </a:r>
            <a:r>
              <a:rPr lang="zh-CN" altLang="en-US"/>
              <a:t>是纬度的起始线。南纬用“</a:t>
            </a:r>
            <a:r>
              <a:rPr lang="zh-CN" altLang="en-US" u="sng"/>
              <a:t>  </a:t>
            </a:r>
            <a:r>
              <a:rPr lang="en-US" altLang="zh-CN" u="sng"/>
              <a:t>  </a:t>
            </a:r>
            <a:r>
              <a:rPr lang="zh-CN" altLang="en-US" u="sng"/>
              <a:t> </a:t>
            </a:r>
            <a:r>
              <a:rPr lang="zh-CN" altLang="en-US"/>
              <a:t>”表示</a:t>
            </a:r>
            <a:r>
              <a:rPr lang="en-US" altLang="zh-CN"/>
              <a:t>,</a:t>
            </a:r>
            <a:r>
              <a:rPr lang="zh-CN" altLang="en-US"/>
              <a:t>北纬用“</a:t>
            </a:r>
            <a:r>
              <a:rPr lang="zh-CN" altLang="en-US" u="sng"/>
              <a:t> </a:t>
            </a:r>
            <a:r>
              <a:rPr lang="en-US" altLang="zh-CN" u="sng"/>
              <a:t>    </a:t>
            </a:r>
            <a:r>
              <a:rPr lang="zh-CN" altLang="en-US" u="sng"/>
              <a:t> </a:t>
            </a:r>
            <a:r>
              <a:rPr lang="zh-CN" altLang="en-US"/>
              <a:t>”表示。北极和南极各为</a:t>
            </a:r>
            <a:r>
              <a:rPr lang="zh-CN" altLang="en-US" u="sng"/>
              <a:t>             </a:t>
            </a:r>
            <a:r>
              <a:rPr lang="zh-CN" altLang="en-US"/>
              <a:t>。 </a:t>
            </a:r>
            <a:endParaRPr lang="zh-CN" altLang="en-US"/>
          </a:p>
          <a:p>
            <a:endParaRPr lang="zh-CN" altLang="en-US"/>
          </a:p>
        </p:txBody>
      </p:sp>
      <p:sp>
        <p:nvSpPr>
          <p:cNvPr id="4" name="文本占位符 3" title=""/>
          <p:cNvSpPr>
            <a:spLocks noGrp="1"/>
          </p:cNvSpPr>
          <p:nvPr>
            <p:ph type="body" sz="quarter" idx="11"/>
          </p:nvPr>
        </p:nvSpPr>
        <p:spPr>
          <a:xfrm>
            <a:off x="9624392" y="1988840"/>
            <a:ext cx="1074799" cy="857256"/>
          </a:xfrm>
        </p:spPr>
        <p:txBody>
          <a:bodyPr/>
          <a:lstStyle/>
          <a:p>
            <a:pPr algn="r"/>
            <a:r>
              <a:rPr lang="zh-CN" altLang="en-US"/>
              <a:t>赤道</a:t>
            </a:r>
            <a:endParaRPr lang="zh-CN" altLang="en-US"/>
          </a:p>
        </p:txBody>
      </p:sp>
      <p:pic>
        <p:nvPicPr>
          <p:cNvPr id="5" name="知识点.eps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368" y="836712"/>
            <a:ext cx="971540" cy="323847"/>
          </a:xfrm>
          <a:prstGeom prst="rect">
            <a:avLst/>
          </a:prstGeom>
        </p:spPr>
      </p:pic>
      <p:sp>
        <p:nvSpPr>
          <p:cNvPr id="6" name="文本占位符 3" title=""/>
          <p:cNvSpPr txBox="1"/>
          <p:nvPr/>
        </p:nvSpPr>
        <p:spPr>
          <a:xfrm>
            <a:off x="4527943" y="2731753"/>
            <a:ext cx="1074799" cy="85725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Aft>
                <a:spcPct val="0"/>
              </a:spcAft>
            </a:pPr>
            <a:r>
              <a:rPr lang="zh-CN" altLang="en-US"/>
              <a:t>纬线</a:t>
            </a:r>
            <a:endParaRPr lang="zh-CN" altLang="en-US"/>
          </a:p>
        </p:txBody>
      </p:sp>
      <p:sp>
        <p:nvSpPr>
          <p:cNvPr id="7" name="文本占位符 3" title=""/>
          <p:cNvSpPr txBox="1"/>
          <p:nvPr/>
        </p:nvSpPr>
        <p:spPr>
          <a:xfrm>
            <a:off x="5951984" y="2731214"/>
            <a:ext cx="1074799" cy="85725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Aft>
                <a:spcPct val="0"/>
              </a:spcAft>
            </a:pPr>
            <a:r>
              <a:rPr lang="zh-CN" altLang="en-US"/>
              <a:t>赤道</a:t>
            </a:r>
            <a:endParaRPr lang="zh-CN" altLang="en-US"/>
          </a:p>
        </p:txBody>
      </p:sp>
      <p:sp>
        <p:nvSpPr>
          <p:cNvPr id="8" name="文本占位符 3" title=""/>
          <p:cNvSpPr txBox="1"/>
          <p:nvPr/>
        </p:nvSpPr>
        <p:spPr>
          <a:xfrm>
            <a:off x="2855640" y="3429000"/>
            <a:ext cx="1074799" cy="85725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Aft>
                <a:spcPct val="0"/>
              </a:spcAft>
            </a:pPr>
            <a:r>
              <a:rPr lang="zh-CN" altLang="en-US"/>
              <a:t>一点</a:t>
            </a:r>
            <a:endParaRPr lang="zh-CN" altLang="en-US"/>
          </a:p>
        </p:txBody>
      </p:sp>
      <p:sp>
        <p:nvSpPr>
          <p:cNvPr id="9" name="文本占位符 3" title=""/>
          <p:cNvSpPr txBox="1"/>
          <p:nvPr/>
        </p:nvSpPr>
        <p:spPr>
          <a:xfrm>
            <a:off x="5971349" y="3429000"/>
            <a:ext cx="1074799" cy="85725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Aft>
                <a:spcPct val="0"/>
              </a:spcAft>
            </a:pPr>
            <a:r>
              <a:rPr lang="zh-CN" altLang="en-US"/>
              <a:t>东西</a:t>
            </a:r>
            <a:endParaRPr lang="zh-CN" altLang="en-US"/>
          </a:p>
        </p:txBody>
      </p:sp>
      <p:sp>
        <p:nvSpPr>
          <p:cNvPr id="10" name="文本占位符 3" title=""/>
          <p:cNvSpPr txBox="1"/>
          <p:nvPr/>
        </p:nvSpPr>
        <p:spPr>
          <a:xfrm>
            <a:off x="3914134" y="4221781"/>
            <a:ext cx="1074799" cy="85725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Aft>
                <a:spcPct val="0"/>
              </a:spcAft>
            </a:pPr>
            <a:r>
              <a:rPr lang="en-US" altLang="zh-CN"/>
              <a:t>0°</a:t>
            </a:r>
            <a:endParaRPr lang="zh-CN" altLang="en-US"/>
          </a:p>
        </p:txBody>
      </p:sp>
      <p:sp>
        <p:nvSpPr>
          <p:cNvPr id="11" name="文本占位符 3" title=""/>
          <p:cNvSpPr txBox="1"/>
          <p:nvPr/>
        </p:nvSpPr>
        <p:spPr>
          <a:xfrm>
            <a:off x="9103363" y="4221781"/>
            <a:ext cx="1074799" cy="85725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Aft>
                <a:spcPct val="0"/>
              </a:spcAft>
            </a:pPr>
            <a:r>
              <a:rPr lang="en-US" altLang="zh-CN"/>
              <a:t>S</a:t>
            </a:r>
            <a:endParaRPr lang="zh-CN" altLang="en-US"/>
          </a:p>
        </p:txBody>
      </p:sp>
      <p:sp>
        <p:nvSpPr>
          <p:cNvPr id="12" name="文本占位符 3" title=""/>
          <p:cNvSpPr txBox="1"/>
          <p:nvPr/>
        </p:nvSpPr>
        <p:spPr>
          <a:xfrm>
            <a:off x="1666644" y="4941168"/>
            <a:ext cx="1074799" cy="85725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Aft>
                <a:spcPct val="0"/>
              </a:spcAft>
            </a:pPr>
            <a:r>
              <a:rPr lang="en-US" altLang="zh-CN"/>
              <a:t>N</a:t>
            </a:r>
            <a:endParaRPr lang="zh-CN" altLang="en-US"/>
          </a:p>
        </p:txBody>
      </p:sp>
      <p:sp>
        <p:nvSpPr>
          <p:cNvPr id="13" name="文本占位符 3" title=""/>
          <p:cNvSpPr txBox="1"/>
          <p:nvPr/>
        </p:nvSpPr>
        <p:spPr>
          <a:xfrm>
            <a:off x="7555287" y="4952893"/>
            <a:ext cx="1074799" cy="85725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Aft>
                <a:spcPct val="0"/>
              </a:spcAft>
            </a:pPr>
            <a:r>
              <a:rPr lang="en-US" altLang="zh-CN"/>
              <a:t>90°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sz="quarter" idx="10"/>
          </p:nvPr>
        </p:nvSpPr>
        <p:spPr>
          <a:xfrm>
            <a:off x="263352" y="1196752"/>
            <a:ext cx="11233248" cy="5100186"/>
          </a:xfrm>
        </p:spPr>
        <p:txBody>
          <a:bodyPr/>
          <a:lstStyle/>
          <a:p>
            <a:r>
              <a:rPr lang="en-US" altLang="zh-CN"/>
              <a:t>3.</a:t>
            </a:r>
            <a:r>
              <a:rPr lang="zh-CN" altLang="en-US"/>
              <a:t>低纬度为</a:t>
            </a:r>
            <a:r>
              <a:rPr lang="zh-CN" altLang="en-US" u="sng"/>
              <a:t>                    </a:t>
            </a:r>
            <a:r>
              <a:rPr lang="en-US" altLang="zh-CN"/>
              <a:t>;</a:t>
            </a:r>
            <a:r>
              <a:rPr lang="zh-CN" altLang="en-US"/>
              <a:t>中纬度为 </a:t>
            </a:r>
            <a:r>
              <a:rPr lang="en-US" altLang="zh-CN"/>
              <a:t>30°~60°</a:t>
            </a:r>
            <a:r>
              <a:rPr lang="zh-CN" altLang="en-US"/>
              <a:t> </a:t>
            </a:r>
            <a:r>
              <a:rPr lang="en-US" altLang="zh-CN"/>
              <a:t>;</a:t>
            </a:r>
            <a:r>
              <a:rPr lang="zh-CN" altLang="en-US"/>
              <a:t>高纬度为</a:t>
            </a:r>
            <a:r>
              <a:rPr lang="zh-CN" altLang="en-US" u="sng"/>
              <a:t> </a:t>
            </a:r>
            <a:endParaRPr lang="en-US" altLang="zh-CN" u="sng"/>
          </a:p>
          <a:p>
            <a:r>
              <a:rPr lang="en-US" altLang="zh-CN" u="sng"/>
              <a:t>                 </a:t>
            </a:r>
            <a:r>
              <a:rPr lang="zh-CN" altLang="en-US" u="sng"/>
              <a:t> </a:t>
            </a:r>
            <a:r>
              <a:rPr lang="zh-CN" altLang="en-US"/>
              <a:t>。 </a:t>
            </a:r>
            <a:endParaRPr lang="zh-CN" altLang="en-US"/>
          </a:p>
          <a:p>
            <a:r>
              <a:rPr lang="en-US" altLang="zh-CN"/>
              <a:t>4.</a:t>
            </a:r>
            <a:r>
              <a:rPr lang="zh-CN" altLang="en-US"/>
              <a:t>南北半球的分界线是</a:t>
            </a:r>
            <a:r>
              <a:rPr lang="zh-CN" altLang="en-US" u="sng"/>
              <a:t>           </a:t>
            </a:r>
            <a:r>
              <a:rPr lang="en-US" altLang="zh-CN"/>
              <a:t>,</a:t>
            </a:r>
            <a:r>
              <a:rPr lang="zh-CN" altLang="en-US"/>
              <a:t>此界线以北为</a:t>
            </a:r>
            <a:r>
              <a:rPr lang="zh-CN" altLang="en-US" u="sng"/>
              <a:t>              </a:t>
            </a:r>
            <a:r>
              <a:rPr lang="en-US" altLang="zh-CN"/>
              <a:t>, </a:t>
            </a:r>
            <a:endParaRPr lang="zh-CN" altLang="en-US"/>
          </a:p>
          <a:p>
            <a:r>
              <a:rPr lang="zh-CN" altLang="en-US"/>
              <a:t>以南为</a:t>
            </a:r>
            <a:r>
              <a:rPr lang="zh-CN" altLang="en-US" u="sng"/>
              <a:t>             </a:t>
            </a:r>
            <a:r>
              <a:rPr lang="zh-CN" altLang="en-US"/>
              <a:t>。 </a:t>
            </a:r>
            <a:endParaRPr lang="zh-CN" altLang="en-US"/>
          </a:p>
          <a:p>
            <a:endParaRPr lang="zh-CN" altLang="en-US"/>
          </a:p>
        </p:txBody>
      </p:sp>
      <p:sp>
        <p:nvSpPr>
          <p:cNvPr id="4" name="文本占位符 3" title=""/>
          <p:cNvSpPr>
            <a:spLocks noGrp="1"/>
          </p:cNvSpPr>
          <p:nvPr>
            <p:ph type="body" sz="quarter" idx="11"/>
          </p:nvPr>
        </p:nvSpPr>
        <p:spPr>
          <a:xfrm>
            <a:off x="3071664" y="1124744"/>
            <a:ext cx="2226927" cy="857256"/>
          </a:xfrm>
        </p:spPr>
        <p:txBody>
          <a:bodyPr/>
          <a:lstStyle/>
          <a:p>
            <a:r>
              <a:rPr lang="en-US" altLang="zh-CN"/>
              <a:t>0°</a:t>
            </a:r>
            <a:r>
              <a:rPr lang="zh-CN" altLang="en-US"/>
              <a:t>～</a:t>
            </a:r>
            <a:r>
              <a:rPr lang="en-US" altLang="zh-CN"/>
              <a:t>30° </a:t>
            </a:r>
            <a:endParaRPr lang="zh-CN" altLang="en-US"/>
          </a:p>
        </p:txBody>
      </p:sp>
      <p:sp>
        <p:nvSpPr>
          <p:cNvPr id="6" name="文本占位符 3" title=""/>
          <p:cNvSpPr txBox="1"/>
          <p:nvPr/>
        </p:nvSpPr>
        <p:spPr>
          <a:xfrm>
            <a:off x="986092" y="1936672"/>
            <a:ext cx="2226927" cy="85725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en-US" altLang="zh-CN"/>
              <a:t>60°</a:t>
            </a:r>
            <a:r>
              <a:rPr lang="zh-CN" altLang="en-US"/>
              <a:t>～</a:t>
            </a:r>
            <a:r>
              <a:rPr lang="en-US" altLang="zh-CN"/>
              <a:t>90° </a:t>
            </a:r>
            <a:endParaRPr lang="zh-CN" altLang="en-US"/>
          </a:p>
        </p:txBody>
      </p:sp>
      <p:sp>
        <p:nvSpPr>
          <p:cNvPr id="7" name="文本占位符 3" title=""/>
          <p:cNvSpPr txBox="1"/>
          <p:nvPr/>
        </p:nvSpPr>
        <p:spPr>
          <a:xfrm>
            <a:off x="8616280" y="2636912"/>
            <a:ext cx="2226927" cy="85725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/>
              <a:t>北半球</a:t>
            </a:r>
            <a:endParaRPr lang="zh-CN" altLang="en-US"/>
          </a:p>
        </p:txBody>
      </p:sp>
      <p:sp>
        <p:nvSpPr>
          <p:cNvPr id="8" name="文本占位符 3" title=""/>
          <p:cNvSpPr txBox="1"/>
          <p:nvPr/>
        </p:nvSpPr>
        <p:spPr>
          <a:xfrm>
            <a:off x="5042968" y="2636912"/>
            <a:ext cx="2226927" cy="85725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/>
              <a:t>赤道</a:t>
            </a:r>
            <a:endParaRPr lang="zh-CN" altLang="en-US"/>
          </a:p>
        </p:txBody>
      </p:sp>
      <p:sp>
        <p:nvSpPr>
          <p:cNvPr id="9" name="文本占位符 3" title=""/>
          <p:cNvSpPr txBox="1"/>
          <p:nvPr/>
        </p:nvSpPr>
        <p:spPr>
          <a:xfrm>
            <a:off x="2351584" y="3356992"/>
            <a:ext cx="2226927" cy="85725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/>
              <a:t>南半球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5.</a:t>
            </a:r>
            <a:r>
              <a:rPr lang="zh-CN" altLang="en-US"/>
              <a:t>仔细观察地球仪</a:t>
            </a:r>
            <a:r>
              <a:rPr lang="en-US" altLang="zh-CN"/>
              <a:t>,</a:t>
            </a:r>
            <a:r>
              <a:rPr lang="zh-CN" altLang="en-US"/>
              <a:t>找出下列几条重要纬线</a:t>
            </a:r>
            <a:r>
              <a:rPr lang="en-US" altLang="zh-CN"/>
              <a:t>,</a:t>
            </a:r>
            <a:r>
              <a:rPr lang="zh-CN" altLang="en-US"/>
              <a:t>并完成连线。</a:t>
            </a:r>
            <a:endParaRPr lang="zh-CN" altLang="en-US"/>
          </a:p>
          <a:p>
            <a:r>
              <a:rPr lang="en-US" altLang="zh-CN"/>
              <a:t>a.</a:t>
            </a:r>
            <a:r>
              <a:rPr lang="zh-CN" altLang="en-US"/>
              <a:t>北回归线      ①</a:t>
            </a:r>
            <a:r>
              <a:rPr lang="en-US" altLang="zh-CN"/>
              <a:t>23.5° S</a:t>
            </a:r>
            <a:endParaRPr lang="en-US" altLang="zh-CN"/>
          </a:p>
          <a:p>
            <a:r>
              <a:rPr lang="en-US" altLang="zh-CN"/>
              <a:t>b.</a:t>
            </a:r>
            <a:r>
              <a:rPr lang="zh-CN" altLang="en-US"/>
              <a:t>北极圈	     ②</a:t>
            </a:r>
            <a:r>
              <a:rPr lang="en-US" altLang="zh-CN"/>
              <a:t>23.5° N</a:t>
            </a:r>
            <a:endParaRPr lang="en-US" altLang="zh-CN"/>
          </a:p>
          <a:p>
            <a:r>
              <a:rPr lang="en-US" altLang="zh-CN"/>
              <a:t>c.</a:t>
            </a:r>
            <a:r>
              <a:rPr lang="zh-CN" altLang="en-US"/>
              <a:t>南回归线	     ③</a:t>
            </a:r>
            <a:r>
              <a:rPr lang="en-US" altLang="zh-CN"/>
              <a:t>66.5° S</a:t>
            </a:r>
            <a:endParaRPr lang="en-US" altLang="zh-CN"/>
          </a:p>
          <a:p>
            <a:r>
              <a:rPr lang="en-US" altLang="zh-CN"/>
              <a:t>d.</a:t>
            </a:r>
            <a:r>
              <a:rPr lang="zh-CN" altLang="en-US"/>
              <a:t>南极圈	     ④</a:t>
            </a:r>
            <a:r>
              <a:rPr lang="en-US" altLang="zh-CN"/>
              <a:t>66.5° N</a:t>
            </a:r>
            <a:endParaRPr lang="en-US" altLang="zh-CN"/>
          </a:p>
          <a:p>
            <a:endParaRPr lang="zh-CN" altLang="en-US"/>
          </a:p>
        </p:txBody>
      </p:sp>
      <p:sp>
        <p:nvSpPr>
          <p:cNvPr id="4" name="文本占位符 3" title=""/>
          <p:cNvSpPr>
            <a:spLocks noGrp="1"/>
          </p:cNvSpPr>
          <p:nvPr>
            <p:ph type="body" sz="quarter" idx="11"/>
          </p:nvPr>
        </p:nvSpPr>
        <p:spPr>
          <a:xfrm>
            <a:off x="1055440" y="5517232"/>
            <a:ext cx="10358510" cy="857256"/>
          </a:xfrm>
        </p:spPr>
        <p:txBody>
          <a:bodyPr/>
          <a:lstStyle/>
          <a:p>
            <a:r>
              <a:rPr lang="en-US" altLang="zh-CN"/>
              <a:t>a—②</a:t>
            </a:r>
            <a:r>
              <a:rPr lang="zh-CN" altLang="en-US"/>
              <a:t>、</a:t>
            </a:r>
            <a:r>
              <a:rPr lang="en-US" altLang="zh-CN"/>
              <a:t>b—④</a:t>
            </a:r>
            <a:r>
              <a:rPr lang="zh-CN" altLang="en-US"/>
              <a:t>、</a:t>
            </a:r>
            <a:r>
              <a:rPr lang="en-US" altLang="zh-CN"/>
              <a:t>c—①</a:t>
            </a:r>
            <a:r>
              <a:rPr lang="zh-CN" altLang="en-US"/>
              <a:t>、</a:t>
            </a:r>
            <a:r>
              <a:rPr lang="en-US" altLang="zh-CN"/>
              <a:t>d—③</a:t>
            </a:r>
            <a:r>
              <a:rPr lang="zh-CN" altLang="en-US"/>
              <a:t>。</a:t>
            </a:r>
            <a:endParaRPr lang="en-US" altLang="zh-CN"/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1.</a:t>
            </a:r>
            <a:r>
              <a:rPr lang="zh-CN" altLang="en-US"/>
              <a:t>游戏。</a:t>
            </a:r>
            <a:endParaRPr lang="zh-CN" altLang="en-US"/>
          </a:p>
          <a:p>
            <a:r>
              <a:rPr lang="zh-CN" altLang="en-US"/>
              <a:t>在地面上画出一条东西方向的线</a:t>
            </a:r>
            <a:r>
              <a:rPr lang="en-US" altLang="zh-CN"/>
              <a:t>,</a:t>
            </a:r>
            <a:r>
              <a:rPr lang="zh-CN" altLang="en-US"/>
              <a:t>表示</a:t>
            </a:r>
            <a:r>
              <a:rPr lang="en-US" altLang="zh-CN"/>
              <a:t>0°</a:t>
            </a:r>
            <a:r>
              <a:rPr lang="zh-CN" altLang="en-US"/>
              <a:t>纬线</a:t>
            </a:r>
            <a:r>
              <a:rPr lang="en-US" altLang="zh-CN"/>
              <a:t>,</a:t>
            </a:r>
            <a:r>
              <a:rPr lang="zh-CN" altLang="en-US"/>
              <a:t>两位同学双脚分跨线的两侧</a:t>
            </a:r>
            <a:r>
              <a:rPr lang="en-US" altLang="zh-CN"/>
              <a:t>,</a:t>
            </a:r>
            <a:r>
              <a:rPr lang="zh-CN" altLang="en-US"/>
              <a:t>一位面向东</a:t>
            </a:r>
            <a:r>
              <a:rPr lang="en-US" altLang="zh-CN"/>
              <a:t>,</a:t>
            </a:r>
            <a:r>
              <a:rPr lang="zh-CN" altLang="en-US"/>
              <a:t>一位面向西。说说他们两人的左脚和右脚分别所在的纬度范围及南北半球的位置。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2.</a:t>
            </a:r>
            <a:r>
              <a:rPr lang="zh-CN" altLang="en-US"/>
              <a:t>读课本图</a:t>
            </a:r>
            <a:r>
              <a:rPr lang="en-US" altLang="zh-CN"/>
              <a:t>1.4 </a:t>
            </a:r>
            <a:r>
              <a:rPr lang="zh-CN" altLang="en-US"/>
              <a:t>地球仪上的点和线</a:t>
            </a:r>
            <a:r>
              <a:rPr lang="en-US" altLang="zh-CN"/>
              <a:t>,</a:t>
            </a:r>
            <a:r>
              <a:rPr lang="zh-CN" altLang="en-US"/>
              <a:t>按以下步骤进行分析探究。</a:t>
            </a:r>
            <a:endParaRPr lang="zh-CN" altLang="en-US"/>
          </a:p>
          <a:p>
            <a:r>
              <a:rPr lang="en-US" altLang="zh-CN"/>
              <a:t>(1)</a:t>
            </a:r>
            <a:r>
              <a:rPr lang="zh-CN" altLang="en-US"/>
              <a:t>找出赤道以及与赤道平行的其他纬线</a:t>
            </a:r>
            <a:r>
              <a:rPr lang="en-US" altLang="zh-CN"/>
              <a:t>,</a:t>
            </a:r>
            <a:r>
              <a:rPr lang="zh-CN" altLang="en-US"/>
              <a:t>并说出它们的名称和纬度。</a:t>
            </a:r>
            <a:endParaRPr lang="zh-CN" altLang="en-US"/>
          </a:p>
          <a:p>
            <a:endParaRPr lang="zh-CN" altLang="en-US"/>
          </a:p>
        </p:txBody>
      </p:sp>
      <p:sp>
        <p:nvSpPr>
          <p:cNvPr id="4" name="文本占位符 3" title=""/>
          <p:cNvSpPr>
            <a:spLocks noGrp="1"/>
          </p:cNvSpPr>
          <p:nvPr>
            <p:ph type="body" sz="quarter" idx="11"/>
          </p:nvPr>
        </p:nvSpPr>
        <p:spPr>
          <a:xfrm>
            <a:off x="1127448" y="4581128"/>
            <a:ext cx="10358510" cy="857256"/>
          </a:xfrm>
        </p:spPr>
        <p:txBody>
          <a:bodyPr/>
          <a:lstStyle/>
          <a:p>
            <a:r>
              <a:rPr lang="zh-CN" altLang="en-US"/>
              <a:t>略。</a:t>
            </a:r>
            <a:endParaRPr lang="zh-CN" altLang="en-US"/>
          </a:p>
          <a:p>
            <a:endParaRPr lang="zh-CN" altLang="en-US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248900" y="10617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(2)</a:t>
            </a:r>
            <a:r>
              <a:rPr lang="zh-CN" altLang="en-US"/>
              <a:t>分析纬线的形状、长度和方向特点。</a:t>
            </a:r>
            <a:endParaRPr lang="zh-CN" altLang="en-US"/>
          </a:p>
          <a:p>
            <a:endParaRPr lang="zh-CN" altLang="en-US"/>
          </a:p>
        </p:txBody>
      </p:sp>
      <p:sp>
        <p:nvSpPr>
          <p:cNvPr id="4" name="文本占位符 3" title=""/>
          <p:cNvSpPr>
            <a:spLocks noGrp="1"/>
          </p:cNvSpPr>
          <p:nvPr>
            <p:ph type="body" sz="quarter" idx="11"/>
          </p:nvPr>
        </p:nvSpPr>
        <p:spPr>
          <a:xfrm>
            <a:off x="983432" y="2276872"/>
            <a:ext cx="10358510" cy="857256"/>
          </a:xfrm>
        </p:spPr>
        <p:txBody>
          <a:bodyPr/>
          <a:lstStyle/>
          <a:p>
            <a:r>
              <a:rPr lang="zh-CN" altLang="en-US"/>
              <a:t>形状</a:t>
            </a:r>
            <a:r>
              <a:rPr lang="en-US" altLang="zh-CN"/>
              <a:t>:</a:t>
            </a:r>
            <a:r>
              <a:rPr lang="zh-CN" altLang="en-US"/>
              <a:t>圆圈。</a:t>
            </a:r>
            <a:endParaRPr lang="zh-CN" altLang="en-US"/>
          </a:p>
          <a:p>
            <a:r>
              <a:rPr lang="zh-CN" altLang="en-US"/>
              <a:t>长度</a:t>
            </a:r>
            <a:r>
              <a:rPr lang="en-US" altLang="zh-CN"/>
              <a:t>:</a:t>
            </a:r>
            <a:r>
              <a:rPr lang="zh-CN" altLang="en-US"/>
              <a:t>不相等</a:t>
            </a:r>
            <a:r>
              <a:rPr lang="en-US" altLang="zh-CN"/>
              <a:t>(</a:t>
            </a:r>
            <a:r>
              <a:rPr lang="zh-CN" altLang="en-US"/>
              <a:t>由赤道向两极越来越短</a:t>
            </a:r>
            <a:r>
              <a:rPr lang="en-US" altLang="zh-CN"/>
              <a:t>)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/>
              <a:t>指示方向</a:t>
            </a:r>
            <a:r>
              <a:rPr lang="en-US" altLang="zh-CN"/>
              <a:t>:</a:t>
            </a:r>
            <a:r>
              <a:rPr lang="zh-CN" altLang="en-US"/>
              <a:t>东西方向。</a:t>
            </a:r>
            <a:endParaRPr lang="zh-CN" altLang="en-US"/>
          </a:p>
          <a:p>
            <a:r>
              <a:rPr lang="zh-CN" altLang="en-US"/>
              <a:t>排列方向</a:t>
            </a:r>
            <a:r>
              <a:rPr lang="en-US" altLang="zh-CN"/>
              <a:t>:</a:t>
            </a:r>
            <a:r>
              <a:rPr lang="zh-CN" altLang="en-US"/>
              <a:t>南北排列。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(3)</a:t>
            </a:r>
            <a:r>
              <a:rPr lang="zh-CN" altLang="en-US"/>
              <a:t>试着在图中的地球仪上用铅笔绘出一条纬线</a:t>
            </a:r>
            <a:r>
              <a:rPr lang="en-US" altLang="zh-CN"/>
              <a:t>,</a:t>
            </a:r>
            <a:r>
              <a:rPr lang="zh-CN" altLang="en-US"/>
              <a:t>体会并理解纬线的概念和特点。</a:t>
            </a:r>
            <a:endParaRPr lang="zh-CN" altLang="en-US"/>
          </a:p>
          <a:p>
            <a:endParaRPr lang="zh-CN" altLang="en-US"/>
          </a:p>
        </p:txBody>
      </p:sp>
      <p:sp>
        <p:nvSpPr>
          <p:cNvPr id="4" name="文本占位符 3" title=""/>
          <p:cNvSpPr>
            <a:spLocks noGrp="1"/>
          </p:cNvSpPr>
          <p:nvPr>
            <p:ph type="body" sz="quarter" idx="11"/>
          </p:nvPr>
        </p:nvSpPr>
        <p:spPr>
          <a:xfrm>
            <a:off x="1055440" y="2924944"/>
            <a:ext cx="10358510" cy="857256"/>
          </a:xfrm>
        </p:spPr>
        <p:txBody>
          <a:bodyPr/>
          <a:lstStyle/>
          <a:p>
            <a:r>
              <a:rPr lang="zh-CN" altLang="en-US"/>
              <a:t>略。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https://d.book118.com/566104122002010032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章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spDef>
    <a:txDef>
      <a:spPr>
        <a:noFill/>
      </a:spPr>
      <a:bodyPr wrap="square" rtlCol="0"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4">
      <vt:lpstr>Arial</vt:lpstr>
      <vt:lpstr>Calibri</vt:lpstr>
      <vt:lpstr>等线 Light</vt:lpstr>
      <vt:lpstr>等线</vt:lpstr>
      <vt:lpstr>黑体</vt:lpstr>
      <vt:lpstr>FZHei-B01S</vt:lpstr>
      <vt:lpstr>华文细黑</vt:lpstr>
      <vt:lpstr>字魂70号-灵悦黑体</vt:lpstr>
      <vt:lpstr>Microsoft YaHei Bold</vt:lpstr>
      <vt:lpstr>Times New Roman</vt:lpstr>
      <vt:lpstr>微软雅黑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2024-08-30T20:04:59.327</cp:lastPrinted>
  <dcterms:created xsi:type="dcterms:W3CDTF">2024-08-30T12:04:59Z</dcterms:created>
  <dcterms:modified xsi:type="dcterms:W3CDTF">2024-08-30T12:05:01Z</dcterms:modified>
</cp:coreProperties>
</file>