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952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6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tags" Target="tags/tag139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0CEAD4-4287-4307-9775-E092B346F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8BD735-BEA7-4D52-8C16-B41582927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3E8949-A31B-4A3D-B056-174D7745A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E7A8C4-A845-4AA8-88DE-CFEFC740B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811E1A-E65E-44C3-8A9B-E67DB42AB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AEDCEB-507A-4EE9-8B69-EEA48E41A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48EBBF-22C5-494C-B4A3-B5467DB8F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72A6EF-81A7-480F-9A5E-BAA9C853E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0C6777-7347-4F37-AA1D-598D78041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8C1B67-57B1-46DB-AE4F-4D70EEA01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CFD613-ABA5-455F-879E-A6820C3DA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9513" r:id="rId2"/>
    <p:sldLayoutId id="2147499514" r:id="rId3"/>
    <p:sldLayoutId id="2147499515" r:id="rId4"/>
    <p:sldLayoutId id="2147499516" r:id="rId5"/>
    <p:sldLayoutId id="2147499517" r:id="rId6"/>
    <p:sldLayoutId id="2147499518" r:id="rId7"/>
    <p:sldLayoutId id="2147499519" r:id="rId8"/>
    <p:sldLayoutId id="2147499520" r:id="rId9"/>
    <p:sldLayoutId id="2147499521" r:id="rId10"/>
    <p:sldLayoutId id="2147499522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14" Type="http://schemas.openxmlformats.org/officeDocument/2006/relationships/tags" Target="../tags/tag131.xml" /><Relationship Id="rId15" Type="http://schemas.openxmlformats.org/officeDocument/2006/relationships/tags" Target="../tags/tag132.xml" /><Relationship Id="rId16" Type="http://schemas.openxmlformats.org/officeDocument/2006/relationships/tags" Target="../tags/tag133.xml" /><Relationship Id="rId17" Type="http://schemas.openxmlformats.org/officeDocument/2006/relationships/tags" Target="../tags/tag134.xml" /><Relationship Id="rId18" Type="http://schemas.openxmlformats.org/officeDocument/2006/relationships/tags" Target="../tags/tag135.xml" /><Relationship Id="rId19" Type="http://schemas.openxmlformats.org/officeDocument/2006/relationships/tags" Target="../tags/tag136.xml" /><Relationship Id="rId2" Type="http://schemas.openxmlformats.org/officeDocument/2006/relationships/tags" Target="../tags/tag119.xml" /><Relationship Id="rId20" Type="http://schemas.openxmlformats.org/officeDocument/2006/relationships/tags" Target="../tags/tag137.xml" /><Relationship Id="rId21" Type="http://schemas.openxmlformats.org/officeDocument/2006/relationships/tags" Target="../tags/tag138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6145155004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说话艺术群文阅读教学设计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汇报人：XXX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6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8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0801" y="1961504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678167" y="2851021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653473" y="3712598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089275" y="110680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3813175" y="1163955"/>
            <a:ext cx="7145020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单击此处添加文本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609340" y="199961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414520" y="2056765"/>
            <a:ext cx="6588125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群文阅读的教学目标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196715" y="287210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4991735" y="2934335"/>
            <a:ext cx="5967095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群文阅读的教学内容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14"/>
            </p:custDataLst>
          </p:nvPr>
        </p:nvSpPr>
        <p:spPr>
          <a:xfrm>
            <a:off x="4768215" y="375475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5"/>
            </p:custDataLst>
          </p:nvPr>
        </p:nvSpPr>
        <p:spPr>
          <a:xfrm>
            <a:off x="5586095" y="3811905"/>
            <a:ext cx="5372735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群文阅读的教学方法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1"/>
          <p:cNvCxnSpPr/>
          <p:nvPr>
            <p:custDataLst>
              <p:tags r:id="rId16"/>
            </p:custDataLst>
          </p:nvPr>
        </p:nvCxnSpPr>
        <p:spPr>
          <a:xfrm>
            <a:off x="5394518" y="4645413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17"/>
            </p:custDataLst>
          </p:nvPr>
        </p:nvSpPr>
        <p:spPr>
          <a:xfrm>
            <a:off x="5577205" y="462089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8"/>
            </p:custDataLst>
          </p:nvPr>
        </p:nvSpPr>
        <p:spPr>
          <a:xfrm>
            <a:off x="6395085" y="4678045"/>
            <a:ext cx="4563110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群文阅读的评估与反馈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88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群文阅读的教学目标</a:t>
            </a:r>
            <a:endParaRPr lang="zh-CN" altLang="en-US"/>
          </a:p>
        </p:txBody>
      </p:sp>
      <p:sp>
        <p:nvSpPr>
          <p:cNvPr id="104889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2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提高学生语言表达能力</a:t>
            </a:r>
            <a:endParaRPr lang="zh-CN" altLang="en-US"/>
          </a:p>
        </p:txBody>
      </p:sp>
      <p:sp>
        <p:nvSpPr>
          <p:cNvPr id="1048926" name="五边形 30"/>
          <p:cNvSpPr/>
          <p:nvPr>
            <p:custDataLst>
              <p:tags r:id="rId2"/>
            </p:custDataLst>
          </p:nvPr>
        </p:nvSpPr>
        <p:spPr>
          <a:xfrm>
            <a:off x="608330" y="3264333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28" name="燕尾形 36"/>
          <p:cNvSpPr/>
          <p:nvPr>
            <p:custDataLst>
              <p:tags r:id="rId3"/>
            </p:custDataLst>
          </p:nvPr>
        </p:nvSpPr>
        <p:spPr>
          <a:xfrm>
            <a:off x="3220372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30" name="燕尾形 37"/>
          <p:cNvSpPr/>
          <p:nvPr>
            <p:custDataLst>
              <p:tags r:id="rId4"/>
            </p:custDataLst>
          </p:nvPr>
        </p:nvSpPr>
        <p:spPr>
          <a:xfrm>
            <a:off x="8444456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32" name="燕尾形 38"/>
          <p:cNvSpPr/>
          <p:nvPr>
            <p:custDataLst>
              <p:tags r:id="rId5"/>
            </p:custDataLst>
          </p:nvPr>
        </p:nvSpPr>
        <p:spPr>
          <a:xfrm>
            <a:off x="5832414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34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通过比较、归纳、分析、综合等思维方式，提高学生的语言思维能力。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36" name="文本框 6"/>
          <p:cNvSpPr txBox="1"/>
          <p:nvPr>
            <p:custDataLst>
              <p:tags r:id="rId7"/>
            </p:custDataLst>
          </p:nvPr>
        </p:nvSpPr>
        <p:spPr>
          <a:xfrm>
            <a:off x="608330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群文阅读能够增加学生的阅读量，拓宽知识面，帮助学生积累语言素材。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38" name="文本框 7"/>
          <p:cNvSpPr txBox="1"/>
          <p:nvPr>
            <p:custDataLst>
              <p:tags r:id="rId8"/>
            </p:custDataLst>
          </p:nvPr>
        </p:nvSpPr>
        <p:spPr>
          <a:xfrm>
            <a:off x="5830652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群文阅读中的多文本语境能够帮助学生更好地理解语言的运用，提高语言运用能力。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40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群文阅读能够培养学生的阅读兴趣和阅读习惯，从而提高学生的语言素养和综合素质。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培养学生批判性思维能力</a:t>
            </a:r>
            <a:endParaRPr lang="zh-CN" altLang="en-US"/>
          </a:p>
        </p:txBody>
      </p:sp>
      <p:sp>
        <p:nvSpPr>
          <p:cNvPr id="1048976" name="Freeform 27"/>
          <p:cNvSpPr/>
          <p:nvPr>
            <p:custDataLst>
              <p:tags r:id="rId2"/>
            </p:custDataLst>
          </p:nvPr>
        </p:nvSpPr>
        <p:spPr bwMode="auto">
          <a:xfrm>
            <a:off x="671180" y="5966548"/>
            <a:ext cx="187635" cy="172459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78" name="矩形: 圆角 32"/>
          <p:cNvSpPr/>
          <p:nvPr>
            <p:custDataLst>
              <p:tags r:id="rId3"/>
            </p:custDataLst>
          </p:nvPr>
        </p:nvSpPr>
        <p:spPr>
          <a:xfrm flipH="1">
            <a:off x="799703" y="1452880"/>
            <a:ext cx="2216110" cy="4776160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80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671180" y="5164715"/>
            <a:ext cx="2191766" cy="90712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8982" name="正文"/>
          <p:cNvSpPr txBox="1"/>
          <p:nvPr>
            <p:custDataLst>
              <p:tags r:id="rId5"/>
            </p:custDataLst>
          </p:nvPr>
        </p:nvSpPr>
        <p:spPr>
          <a:xfrm>
            <a:off x="933342" y="1543038"/>
            <a:ext cx="1949035" cy="3602111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群文阅读的教学目标之一是培养学生的批判性思维能力，即引导学生从多个角度审视文本，发现文本中的矛盾和问题，并提出自己的见解和解决方案。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84" name="标题"/>
          <p:cNvSpPr txBox="1"/>
          <p:nvPr>
            <p:custDataLst>
              <p:tags r:id="rId6"/>
            </p:custDataLst>
          </p:nvPr>
        </p:nvSpPr>
        <p:spPr>
          <a:xfrm>
            <a:off x="740237" y="5213951"/>
            <a:ext cx="2095440" cy="66110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6" name="Freeform 27"/>
          <p:cNvSpPr/>
          <p:nvPr>
            <p:custDataLst>
              <p:tags r:id="rId7"/>
            </p:custDataLst>
          </p:nvPr>
        </p:nvSpPr>
        <p:spPr bwMode="auto">
          <a:xfrm>
            <a:off x="3503812" y="5966548"/>
            <a:ext cx="187635" cy="172459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88" name="矩形: 圆角 38"/>
          <p:cNvSpPr/>
          <p:nvPr>
            <p:custDataLst>
              <p:tags r:id="rId8"/>
            </p:custDataLst>
          </p:nvPr>
        </p:nvSpPr>
        <p:spPr>
          <a:xfrm flipH="1">
            <a:off x="3632336" y="1452880"/>
            <a:ext cx="2216110" cy="4776160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0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03812" y="5164715"/>
            <a:ext cx="2191766" cy="90712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8992" name="正文"/>
          <p:cNvSpPr txBox="1"/>
          <p:nvPr>
            <p:custDataLst>
              <p:tags r:id="rId10"/>
            </p:custDataLst>
          </p:nvPr>
        </p:nvSpPr>
        <p:spPr>
          <a:xfrm>
            <a:off x="3765974" y="1543038"/>
            <a:ext cx="1949035" cy="3602111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通过群文阅读教学设计，教师可以引导学生对不同文本进行比较、分析和评价，从而培养他们的批判性思维能力。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94" name="标题"/>
          <p:cNvSpPr txBox="1"/>
          <p:nvPr>
            <p:custDataLst>
              <p:tags r:id="rId11"/>
            </p:custDataLst>
          </p:nvPr>
        </p:nvSpPr>
        <p:spPr>
          <a:xfrm>
            <a:off x="3572869" y="5213951"/>
            <a:ext cx="2095440" cy="66110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Freeform 27"/>
          <p:cNvSpPr/>
          <p:nvPr>
            <p:custDataLst>
              <p:tags r:id="rId12"/>
            </p:custDataLst>
          </p:nvPr>
        </p:nvSpPr>
        <p:spPr bwMode="auto">
          <a:xfrm>
            <a:off x="6336444" y="5966548"/>
            <a:ext cx="187635" cy="172459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8" name="矩形: 圆角 68"/>
          <p:cNvSpPr/>
          <p:nvPr>
            <p:custDataLst>
              <p:tags r:id="rId13"/>
            </p:custDataLst>
          </p:nvPr>
        </p:nvSpPr>
        <p:spPr>
          <a:xfrm flipH="1">
            <a:off x="6464968" y="1452880"/>
            <a:ext cx="2216110" cy="4776160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0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6444" y="5164715"/>
            <a:ext cx="2191766" cy="90712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002" name="正文"/>
          <p:cNvSpPr txBox="1"/>
          <p:nvPr>
            <p:custDataLst>
              <p:tags r:id="rId15"/>
            </p:custDataLst>
          </p:nvPr>
        </p:nvSpPr>
        <p:spPr>
          <a:xfrm>
            <a:off x="6598607" y="1543038"/>
            <a:ext cx="1949035" cy="3602111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在群文阅读中，教师可以通过设计问题、引导学生讨论等方式，激发学生的思考和质疑，促进他们深入探究文本，提高批判性思维能力。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04" name="标题"/>
          <p:cNvSpPr txBox="1"/>
          <p:nvPr>
            <p:custDataLst>
              <p:tags r:id="rId16"/>
            </p:custDataLst>
          </p:nvPr>
        </p:nvSpPr>
        <p:spPr>
          <a:xfrm>
            <a:off x="6405502" y="5213951"/>
            <a:ext cx="2095440" cy="66110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6" name="Freeform 27"/>
          <p:cNvSpPr/>
          <p:nvPr>
            <p:custDataLst>
              <p:tags r:id="rId17"/>
            </p:custDataLst>
          </p:nvPr>
        </p:nvSpPr>
        <p:spPr bwMode="auto">
          <a:xfrm>
            <a:off x="9169076" y="5966548"/>
            <a:ext cx="187635" cy="172459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8" name="矩形: 圆角 74"/>
          <p:cNvSpPr/>
          <p:nvPr>
            <p:custDataLst>
              <p:tags r:id="rId18"/>
            </p:custDataLst>
          </p:nvPr>
        </p:nvSpPr>
        <p:spPr>
          <a:xfrm flipH="1">
            <a:off x="9298239" y="1452880"/>
            <a:ext cx="2216110" cy="4776160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0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169076" y="5164715"/>
            <a:ext cx="2191766" cy="90712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012" name="正文"/>
          <p:cNvSpPr txBox="1"/>
          <p:nvPr>
            <p:custDataLst>
              <p:tags r:id="rId20"/>
            </p:custDataLst>
          </p:nvPr>
        </p:nvSpPr>
        <p:spPr>
          <a:xfrm>
            <a:off x="9431239" y="1543038"/>
            <a:ext cx="1949035" cy="3602111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培养学生的批判性思维能力是群文阅读教学的重要目标之一，有助于提高学生的阅读理解能力、分析问题和解决问题的能力，以及创新思维能力。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14" name="标题"/>
          <p:cNvSpPr txBox="1"/>
          <p:nvPr>
            <p:custDataLst>
              <p:tags r:id="rId21"/>
            </p:custDataLst>
          </p:nvPr>
        </p:nvSpPr>
        <p:spPr>
          <a:xfrm>
            <a:off x="9238773" y="5213951"/>
            <a:ext cx="2095440" cy="66110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https://d.book118.com/566145155004010053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3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1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9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7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0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2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3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7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5">
      <vt:lpstr>Arial</vt:lpstr>
      <vt:lpstr>Calibri</vt:lpstr>
      <vt:lpstr>MiSans Heavy</vt:lpstr>
      <vt:lpstr>MiSans</vt:lpstr>
      <vt:lpstr>Wingdings</vt:lpstr>
      <vt:lpstr>微软雅黑</vt:lpstr>
      <vt:lpstr>Calibri Light</vt:lpstr>
      <vt:lpstr>Office Theme</vt:lpstr>
      <vt:lpstr>说话艺术群文阅读教学设计</vt:lpstr>
      <vt:lpstr>目录</vt:lpstr>
      <vt:lpstr>添加章节标题</vt:lpstr>
      <vt:lpstr>群文阅读的教学目标</vt:lpstr>
      <vt:lpstr>提高学生语言表达能力</vt:lpstr>
      <vt:lpstr>培养学生批判性思维能力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2024-09-19T15:36:10.220</cp:lastPrinted>
  <dcterms:created xsi:type="dcterms:W3CDTF">2024-09-19T07:36:10Z</dcterms:created>
  <dcterms:modified xsi:type="dcterms:W3CDTF">2024-09-19T07:36:12Z</dcterms:modified>
</cp:coreProperties>
</file>