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7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7C76618-DE28-446A-AAD8-45B8B9C19948}" type="slidenum">
              <a:rPr lang="zh-CN" altLang="en-US" smtClean="0"/>
              <a:t>14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AC14FB-1597-494A-A216-E81991201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25CFA-CA1B-4907-94E6-BBB6C5B9E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92EE40-8F1D-4A79-A51C-685DCECAE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E2501A-56D9-44A4-9287-6C34DC19A6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C15BE8-D592-4F55-B100-11C1C5C821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3FF6DC-84F0-4929-9381-FBFAD88F43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BE2FB4-E407-4949-B630-EB893970D2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078951-F5CB-44FD-85A0-2509F2A4E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80B61-9BFC-4E9F-A6F6-B0B50F0A6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560772-5D9B-4739-B0AD-3780B7E4F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0483D-9447-4E7D-A8AF-2CB197A64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节标题">
    <p:spTree>
      <p:nvGrpSpPr>
        <p:cNvPr id="1" name=""/>
        <p:cNvGrpSpPr/>
        <p:nvPr/>
      </p:nvGrpSpPr>
      <p:grpSpPr>
        <a:xfrm>
          <a:off x="0" y="0"/>
          <a:ext cx="0" cy="0"/>
        </a:xfrm>
      </p:grpSpPr>
      <p:pic>
        <p:nvPicPr>
          <p:cNvPr id="6" name="图片 5"/>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矩形 6"/>
          <p:cNvSpPr/>
          <p:nvPr userDrawn="1"/>
        </p:nvSpPr>
        <p:spPr>
          <a:xfrm>
            <a:off x="464021" y="480291"/>
            <a:ext cx="11229216" cy="5897418"/>
          </a:xfrm>
          <a:prstGeom prst="rect">
            <a:avLst/>
          </a:prstGeom>
          <a:solidFill>
            <a:schemeClr val="bg1">
              <a:alpha val="80000"/>
            </a:schemeClr>
          </a:solidFill>
          <a:ln>
            <a:noFill/>
          </a:ln>
          <a:effectLst>
            <a:outerShdw blurRad="635000" dist="508000" dir="2700000" algn="tl" rotWithShape="0">
              <a:schemeClr val="accent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57.xml" /><Relationship Id="rId14" Type="http://schemas.openxmlformats.org/officeDocument/2006/relationships/tags" Target="../tags/tag58.xml" /><Relationship Id="rId15" Type="http://schemas.openxmlformats.org/officeDocument/2006/relationships/tags" Target="../tags/tag59.xml" /><Relationship Id="rId16" Type="http://schemas.openxmlformats.org/officeDocument/2006/relationships/tags" Target="../tags/tag60.xml" /><Relationship Id="rId17" Type="http://schemas.openxmlformats.org/officeDocument/2006/relationships/tags" Target="../tags/tag61.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2.png" /><Relationship Id="rId2" Type="http://schemas.openxmlformats.org/officeDocument/2006/relationships/slideLayout" Target="../slideLayouts/slideLayout13.xml" /><Relationship Id="rId20" Type="http://schemas.openxmlformats.org/officeDocument/2006/relationships/tags" Target="../tags/tag62.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1">
          <a:gsLst>
            <a:gs pos="0">
              <a:schemeClr val="bg2"/>
            </a:gs>
            <a:gs pos="100000">
              <a:schemeClr val="bg2">
                <a:lumMod val="85000"/>
              </a:schemeClr>
            </a:gs>
          </a:gsLst>
          <a:lin ang="5400000" scaled="0"/>
        </a:gradFill>
        <a:effectLst/>
      </p:bgPr>
    </p:bg>
    <p:spTree>
      <p:nvGrpSpPr>
        <p:cNvPr id="1" name=""/>
        <p:cNvGrpSpPr/>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tags" Target="../tags/tag6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 Id="rId4" Type="http://schemas.openxmlformats.org/officeDocument/2006/relationships/tags" Target="../tags/tag6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 Id="rId4" Type="http://schemas.openxmlformats.org/officeDocument/2006/relationships/tags" Target="../tags/tag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 Id="rId4" Type="http://schemas.openxmlformats.org/officeDocument/2006/relationships/tags" Target="../tags/tag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 Id="rId4" Type="http://schemas.openxmlformats.org/officeDocument/2006/relationships/tags" Target="../tags/tag6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 Id="rId4" Type="http://schemas.openxmlformats.org/officeDocument/2006/relationships/tags" Target="../tags/tag6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 Id="rId4" Type="http://schemas.openxmlformats.org/officeDocument/2006/relationships/tags" Target="../tags/tag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 Id="rId4" Type="http://schemas.openxmlformats.org/officeDocument/2006/relationships/tags" Target="../tags/tag7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3.png" /><Relationship Id="rId4" Type="http://schemas.openxmlformats.org/officeDocument/2006/relationships/tags" Target="../tags/tag7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3.png" /><Relationship Id="rId4" Type="http://schemas.openxmlformats.org/officeDocument/2006/relationships/tags" Target="../tags/tag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3.png" /><Relationship Id="rId4" Type="http://schemas.openxmlformats.org/officeDocument/2006/relationships/tags" Target="../tags/tag7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3.png" /><Relationship Id="rId4" Type="http://schemas.openxmlformats.org/officeDocument/2006/relationships/tags" Target="../tags/tag7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3.png" /><Relationship Id="rId4" Type="http://schemas.openxmlformats.org/officeDocument/2006/relationships/tags" Target="../tags/tag7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2022251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矩形 13" title=""/>
          <p:cNvSpPr/>
          <p:nvPr/>
        </p:nvSpPr>
        <p:spPr>
          <a:xfrm>
            <a:off x="917575" y="1488440"/>
            <a:ext cx="10500995" cy="4420235"/>
          </a:xfrm>
          <a:prstGeom prst="rect">
            <a:avLst/>
          </a:prstGeom>
          <a:noFill/>
          <a:ln w="285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cs typeface="+mn-ea"/>
              <a:sym typeface="+mn-lt"/>
            </a:endParaRPr>
          </a:p>
        </p:txBody>
      </p:sp>
      <p:sp>
        <p:nvSpPr>
          <p:cNvPr id="16" name="文本框 15" title=""/>
          <p:cNvSpPr txBox="1"/>
          <p:nvPr/>
        </p:nvSpPr>
        <p:spPr>
          <a:xfrm>
            <a:off x="995045" y="1692275"/>
            <a:ext cx="10201910" cy="5241925"/>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4000">
                <a:solidFill>
                  <a:srgbClr val="FF0000"/>
                </a:solidFill>
                <a:latin typeface="黑体" panose="02010609060101010101" charset="-122"/>
                <a:ea typeface="黑体" panose="02010609060101010101" charset="-122"/>
                <a:cs typeface="黑体" panose="02010609060101010101" charset="-122"/>
                <a:sym typeface="+mn-lt"/>
              </a:rPr>
              <a:t> </a:t>
            </a:r>
            <a:r>
              <a:rPr lang="zh-CN" altLang="en-US" sz="4000">
                <a:solidFill>
                  <a:srgbClr val="FF0000"/>
                </a:solidFill>
                <a:latin typeface="黑体" panose="02010609060101010101" charset="-122"/>
                <a:ea typeface="黑体" panose="02010609060101010101" charset="-122"/>
                <a:cs typeface="黑体" panose="02010609060101010101" charset="-122"/>
                <a:sym typeface="+mn-lt"/>
              </a:rPr>
              <a:t>分析概括能力</a:t>
            </a:r>
            <a:r>
              <a:rPr lang="zh-CN" sz="4000">
                <a:solidFill>
                  <a:srgbClr val="FF0000"/>
                </a:solidFill>
                <a:latin typeface="黑体" panose="02010609060101010101" charset="-122"/>
                <a:ea typeface="黑体" panose="02010609060101010101" charset="-122"/>
                <a:cs typeface="黑体" panose="02010609060101010101" charset="-122"/>
                <a:sym typeface="+mn-lt"/>
              </a:rPr>
              <a:t>高阶思维训练</a:t>
            </a:r>
            <a:r>
              <a:rPr lang="en-US" altLang="zh-CN" sz="4000">
                <a:solidFill>
                  <a:srgbClr val="FF0000"/>
                </a:solidFill>
                <a:latin typeface="黑体" panose="02010609060101010101" charset="-122"/>
                <a:ea typeface="黑体" panose="02010609060101010101" charset="-122"/>
                <a:cs typeface="黑体" panose="02010609060101010101" charset="-122"/>
                <a:sym typeface="+mn-lt"/>
              </a:rPr>
              <a:t> </a:t>
            </a:r>
            <a:endParaRPr lang="zh-CN" altLang="en-US" sz="4800">
              <a:solidFill>
                <a:schemeClr val="accent1">
                  <a:lumMod val="75000"/>
                </a:schemeClr>
              </a:solidFill>
              <a:latin typeface="方正粗黑宋简体" panose="02000000000000000000" charset="-122"/>
              <a:ea typeface="方正粗黑宋简体" panose="02000000000000000000" charset="-122"/>
              <a:cs typeface="方正粗黑宋简体" panose="02000000000000000000" charset="-122"/>
              <a:sym typeface="+mn-lt"/>
            </a:endParaRPr>
          </a:p>
          <a:p>
            <a:pPr algn="ctr">
              <a:lnSpc>
                <a:spcPct val="130000"/>
              </a:lnSpc>
            </a:pPr>
            <a:r>
              <a:rPr lang="zh-CN" sz="3200" b="1">
                <a:solidFill>
                  <a:srgbClr val="0A15F4"/>
                </a:solidFill>
                <a:latin typeface="微软雅黑" panose="020b0503020204020204" charset="-122"/>
                <a:ea typeface="微软雅黑"/>
                <a:cs typeface="微软雅黑" panose="020b0503020204020204" charset="-122"/>
                <a:sym typeface="+mn-lt"/>
              </a:rPr>
              <a:t>微专题</a:t>
            </a:r>
            <a:r>
              <a:rPr lang="en-US" altLang="zh-CN" sz="3200" b="1">
                <a:solidFill>
                  <a:srgbClr val="0A15F4"/>
                </a:solidFill>
                <a:latin typeface="微软雅黑" panose="020b0503020204020204" charset="-122"/>
                <a:ea typeface="微软雅黑"/>
                <a:cs typeface="微软雅黑" panose="020b0503020204020204" charset="-122"/>
                <a:sym typeface="+mn-lt"/>
              </a:rPr>
              <a:t>1</a:t>
            </a:r>
            <a:r>
              <a:rPr lang="zh-CN" sz="3200" b="1">
                <a:solidFill>
                  <a:srgbClr val="0A15F4"/>
                </a:solidFill>
                <a:latin typeface="微软雅黑" panose="020b0503020204020204" charset="-122"/>
                <a:ea typeface="微软雅黑"/>
                <a:cs typeface="微软雅黑" panose="020b0503020204020204" charset="-122"/>
                <a:sym typeface="+mn-lt"/>
              </a:rPr>
              <a:t>：</a:t>
            </a:r>
            <a:endParaRPr lang="zh-CN" sz="6000" b="1">
              <a:solidFill>
                <a:srgbClr val="0A15F4"/>
              </a:solidFill>
              <a:latin typeface="微软雅黑" panose="020b0503020204020204" charset="-122"/>
              <a:ea typeface="微软雅黑"/>
              <a:cs typeface="微软雅黑" panose="020b0503020204020204" charset="-122"/>
              <a:sym typeface="+mn-lt"/>
            </a:endParaRPr>
          </a:p>
          <a:p>
            <a:pPr algn="ctr">
              <a:lnSpc>
                <a:spcPct val="130000"/>
              </a:lnSpc>
            </a:pPr>
            <a:r>
              <a:rPr lang="zh-CN" sz="2800" b="1">
                <a:solidFill>
                  <a:srgbClr val="0A15F4"/>
                </a:solidFill>
                <a:latin typeface="微软雅黑" panose="020b0503020204020204" charset="-122"/>
                <a:ea typeface="微软雅黑"/>
                <a:cs typeface="微软雅黑" panose="020b0503020204020204" charset="-122"/>
                <a:sym typeface="+mn-lt"/>
              </a:rPr>
              <a:t>现代文阅读</a:t>
            </a:r>
            <a:r>
              <a:rPr lang="en-US" altLang="zh-CN" sz="2800" b="1">
                <a:solidFill>
                  <a:srgbClr val="0A15F4"/>
                </a:solidFill>
                <a:latin typeface="微软雅黑" panose="020b0503020204020204" charset="-122"/>
                <a:ea typeface="微软雅黑"/>
                <a:cs typeface="微软雅黑" panose="020b0503020204020204" charset="-122"/>
                <a:sym typeface="+mn-lt"/>
              </a:rPr>
              <a:t>Ⅰ</a:t>
            </a:r>
            <a:r>
              <a:rPr lang="zh-CN" sz="2800" b="1">
                <a:solidFill>
                  <a:srgbClr val="0A15F4"/>
                </a:solidFill>
                <a:latin typeface="微软雅黑" panose="020b0503020204020204" charset="-122"/>
                <a:ea typeface="微软雅黑"/>
                <a:cs typeface="微软雅黑" panose="020b0503020204020204" charset="-122"/>
                <a:sym typeface="+mn-lt"/>
              </a:rPr>
              <a:t>第</a:t>
            </a:r>
            <a:r>
              <a:rPr lang="en-US" altLang="zh-CN" sz="2800" b="1">
                <a:solidFill>
                  <a:srgbClr val="0A15F4"/>
                </a:solidFill>
                <a:latin typeface="微软雅黑" panose="020b0503020204020204" charset="-122"/>
                <a:ea typeface="微软雅黑"/>
                <a:cs typeface="微软雅黑" panose="020b0503020204020204" charset="-122"/>
                <a:sym typeface="+mn-lt"/>
              </a:rPr>
              <a:t>5</a:t>
            </a:r>
            <a:r>
              <a:rPr lang="zh-CN" sz="2800" b="1">
                <a:solidFill>
                  <a:srgbClr val="0A15F4"/>
                </a:solidFill>
                <a:latin typeface="微软雅黑" panose="020b0503020204020204" charset="-122"/>
                <a:ea typeface="微软雅黑"/>
                <a:cs typeface="微软雅黑" panose="020b0503020204020204" charset="-122"/>
                <a:sym typeface="+mn-lt"/>
              </a:rPr>
              <a:t>题（主观概括题）</a:t>
            </a:r>
            <a:endParaRPr lang="zh-CN" sz="2800" b="1">
              <a:solidFill>
                <a:srgbClr val="0A15F4"/>
              </a:solidFill>
              <a:latin typeface="微软雅黑" panose="020b0503020204020204" charset="-122"/>
              <a:ea typeface="微软雅黑"/>
              <a:cs typeface="微软雅黑" panose="020b0503020204020204" charset="-122"/>
              <a:sym typeface="+mn-lt"/>
            </a:endParaRPr>
          </a:p>
          <a:p>
            <a:pPr algn="ctr">
              <a:lnSpc>
                <a:spcPct val="130000"/>
              </a:lnSpc>
            </a:pPr>
            <a:r>
              <a:rPr lang="zh-CN" sz="2800" b="1">
                <a:solidFill>
                  <a:srgbClr val="0A15F4"/>
                </a:solidFill>
                <a:latin typeface="微软雅黑" panose="020b0503020204020204" charset="-122"/>
                <a:ea typeface="微软雅黑"/>
                <a:cs typeface="微软雅黑" panose="020b0503020204020204" charset="-122"/>
                <a:sym typeface="+mn-lt"/>
              </a:rPr>
              <a:t>第二课：</a:t>
            </a:r>
            <a:r>
              <a:rPr sz="2800" b="1">
                <a:solidFill>
                  <a:srgbClr val="FF0000"/>
                </a:solidFill>
                <a:latin typeface="微软雅黑" panose="020b0503020204020204" charset="-122"/>
                <a:ea typeface="微软雅黑"/>
                <a:cs typeface="微软雅黑" panose="020b0503020204020204" charset="-122"/>
                <a:sym typeface="+mn-lt"/>
              </a:rPr>
              <a:t>材料型，利用信息类的文本观点</a:t>
            </a:r>
            <a:endParaRPr sz="2800" b="1">
              <a:solidFill>
                <a:srgbClr val="FF0000"/>
              </a:solidFill>
              <a:latin typeface="微软雅黑" panose="020b0503020204020204" charset="-122"/>
              <a:ea typeface="微软雅黑"/>
              <a:cs typeface="微软雅黑" panose="020b0503020204020204" charset="-122"/>
              <a:sym typeface="+mn-lt"/>
            </a:endParaRPr>
          </a:p>
          <a:p>
            <a:pPr algn="ctr">
              <a:lnSpc>
                <a:spcPct val="130000"/>
              </a:lnSpc>
            </a:pPr>
            <a:r>
              <a:rPr sz="2800" b="1">
                <a:solidFill>
                  <a:srgbClr val="FF0000"/>
                </a:solidFill>
                <a:latin typeface="微软雅黑" panose="020b0503020204020204" charset="-122"/>
                <a:ea typeface="微软雅黑"/>
                <a:cs typeface="微软雅黑" panose="020b0503020204020204" charset="-122"/>
                <a:sym typeface="+mn-lt"/>
              </a:rPr>
              <a:t> </a:t>
            </a:r>
            <a:r>
              <a:rPr lang="en-US" sz="2800" b="1">
                <a:solidFill>
                  <a:srgbClr val="FF0000"/>
                </a:solidFill>
                <a:latin typeface="微软雅黑" panose="020b0503020204020204" charset="-122"/>
                <a:ea typeface="微软雅黑"/>
                <a:cs typeface="微软雅黑" panose="020b0503020204020204" charset="-122"/>
                <a:sym typeface="+mn-lt"/>
              </a:rPr>
              <a:t>    </a:t>
            </a:r>
            <a:r>
              <a:rPr sz="2800" b="1">
                <a:solidFill>
                  <a:srgbClr val="FF0000"/>
                </a:solidFill>
                <a:latin typeface="微软雅黑" panose="020b0503020204020204" charset="-122"/>
                <a:ea typeface="微软雅黑"/>
                <a:cs typeface="微软雅黑" panose="020b0503020204020204" charset="-122"/>
                <a:sym typeface="+mn-lt"/>
              </a:rPr>
              <a:t>解读题目情境中的新材料</a:t>
            </a:r>
            <a:r>
              <a:rPr lang="zh-CN" sz="2800" b="1">
                <a:solidFill>
                  <a:schemeClr val="tx1">
                    <a:lumMod val="75000"/>
                    <a:lumOff val="25000"/>
                  </a:schemeClr>
                </a:solidFill>
                <a:latin typeface="微软雅黑" panose="020b0503020204020204" charset="-122"/>
                <a:ea typeface="微软雅黑"/>
                <a:cs typeface="微软雅黑" panose="020b0503020204020204" charset="-122"/>
                <a:sym typeface="+mn-lt"/>
              </a:rPr>
              <a:t>（知识讲解部分）</a:t>
            </a:r>
            <a:endParaRPr sz="28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00000"/>
              </a:lnSpc>
            </a:pPr>
            <a:r>
              <a:rPr lang="en-US" altLang="zh-CN" sz="6600">
                <a:solidFill>
                  <a:srgbClr val="FF0000"/>
                </a:solidFill>
                <a:latin typeface="方正粗黑宋简体" panose="02000000000000000000" charset="-122"/>
                <a:ea typeface="方正粗黑宋简体" panose="02000000000000000000" charset="-122"/>
                <a:cs typeface="方正粗黑宋简体" panose="02000000000000000000" charset="-122"/>
                <a:sym typeface="+mn-lt"/>
              </a:rPr>
              <a:t>                               </a:t>
            </a:r>
            <a:r>
              <a:rPr lang="en-US" altLang="zh-CN" sz="2400">
                <a:solidFill>
                  <a:schemeClr val="tx1"/>
                </a:solidFill>
                <a:latin typeface="黑体" panose="02010609060101010101" charset="-122"/>
                <a:ea typeface="黑体" panose="02010609060101010101" charset="-122"/>
                <a:cs typeface="黑体" panose="02010609060101010101" charset="-122"/>
                <a:sym typeface="+mn-lt"/>
              </a:rPr>
              <a:t> </a:t>
            </a:r>
            <a:r>
              <a:rPr lang="zh-CN" altLang="en-US" sz="2400">
                <a:solidFill>
                  <a:schemeClr val="tx1"/>
                </a:solidFill>
                <a:latin typeface="黑体" panose="02010609060101010101" charset="-122"/>
                <a:ea typeface="黑体" panose="02010609060101010101" charset="-122"/>
                <a:cs typeface="黑体" panose="02010609060101010101" charset="-122"/>
                <a:sym typeface="+mn-lt"/>
              </a:rPr>
              <a:t>武穴中学</a:t>
            </a:r>
            <a:r>
              <a:rPr lang="en-US" altLang="zh-CN" sz="2400">
                <a:solidFill>
                  <a:schemeClr val="tx1"/>
                </a:solidFill>
                <a:latin typeface="黑体" panose="02010609060101010101" charset="-122"/>
                <a:ea typeface="黑体" panose="02010609060101010101" charset="-122"/>
                <a:cs typeface="黑体" panose="02010609060101010101" charset="-122"/>
                <a:sym typeface="+mn-lt"/>
              </a:rPr>
              <a:t> </a:t>
            </a:r>
            <a:r>
              <a:rPr lang="zh-CN" altLang="en-US" sz="2400">
                <a:solidFill>
                  <a:schemeClr val="tx1"/>
                </a:solidFill>
                <a:latin typeface="黑体" panose="02010609060101010101" charset="-122"/>
                <a:ea typeface="黑体" panose="02010609060101010101" charset="-122"/>
                <a:cs typeface="黑体" panose="02010609060101010101" charset="-122"/>
                <a:sym typeface="+mn-lt"/>
              </a:rPr>
              <a:t>陈保侯</a:t>
            </a:r>
            <a:r>
              <a:rPr lang="en-US" altLang="zh-CN" sz="2400">
                <a:solidFill>
                  <a:schemeClr val="tx1"/>
                </a:solidFill>
                <a:latin typeface="黑体" panose="02010609060101010101" charset="-122"/>
                <a:ea typeface="黑体" panose="02010609060101010101" charset="-122"/>
                <a:cs typeface="黑体" panose="02010609060101010101" charset="-122"/>
                <a:sym typeface="+mn-lt"/>
              </a:rPr>
              <a:t> </a:t>
            </a:r>
            <a:r>
              <a:rPr lang="en-US" sz="2400">
                <a:solidFill>
                  <a:schemeClr val="tx1"/>
                </a:solidFill>
                <a:latin typeface="黑体" panose="02010609060101010101" charset="-122"/>
                <a:ea typeface="黑体" panose="02010609060101010101" charset="-122"/>
                <a:cs typeface="黑体" panose="02010609060101010101" charset="-122"/>
                <a:sym typeface="+mn-lt"/>
              </a:rPr>
              <a:t> </a:t>
            </a:r>
            <a:r>
              <a:rPr lang="en-US" sz="6600">
                <a:solidFill>
                  <a:srgbClr val="FF0000"/>
                </a:solidFill>
                <a:latin typeface="宋体" panose="02010600030101010101" pitchFamily="2" charset="-122"/>
                <a:ea typeface="宋体" panose="02010600030101010101" pitchFamily="2" charset="-122"/>
                <a:cs typeface="宋体" panose="02010600030101010101" pitchFamily="2" charset="-122"/>
                <a:sym typeface="+mn-lt"/>
              </a:rPr>
              <a:t>  </a:t>
            </a:r>
            <a:r>
              <a:rPr lang="en-US" sz="2000">
                <a:solidFill>
                  <a:schemeClr val="tx1"/>
                </a:solidFill>
                <a:latin typeface="宋体" panose="02010600030101010101" pitchFamily="2" charset="-122"/>
                <a:ea typeface="宋体" panose="02010600030101010101" pitchFamily="2" charset="-122"/>
                <a:cs typeface="宋体" panose="02010600030101010101" pitchFamily="2" charset="-122"/>
                <a:sym typeface="+mn-lt"/>
              </a:rPr>
              <a:t>   </a:t>
            </a:r>
            <a:endParaRPr 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l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endParaRPr lang="zh-CN" altLang="en-US" sz="4800" b="1">
              <a:latin typeface="方正小标宋_GBK" panose="02000000000000000000" charset="-122"/>
              <a:ea typeface="方正小标宋_GBK" panose="02000000000000000000" charset="-122"/>
              <a:cs typeface="方正小标宋_GBK" panose="02000000000000000000" charset="-122"/>
              <a:sym typeface="+mn-lt"/>
            </a:endParaRPr>
          </a:p>
          <a:p>
            <a:pPr indent="0" algn="l" fontAlgn="auto">
              <a:lnSpc>
                <a:spcPct val="150000"/>
              </a:lnSpc>
            </a:pP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试题设计思路</a:t>
            </a:r>
            <a:endParaRPr lang="zh-CN" sz="32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2800" b="1">
                <a:solidFill>
                  <a:schemeClr val="tx1"/>
                </a:solidFill>
                <a:latin typeface="微软雅黑" panose="020b0503020204020204" charset="-122"/>
                <a:ea typeface="微软雅黑"/>
                <a:cs typeface="微软雅黑" panose="020b0503020204020204" charset="-122"/>
                <a:sym typeface="+mn-lt"/>
              </a:rPr>
              <a:t>本微专题内容：现代文阅读Ⅰ第6题。重在训练学生概括能力高阶思维。课时安排：课堂讲解一课时，课后练习评讲一课时。同步配有</a:t>
            </a:r>
            <a:r>
              <a:rPr lang="zh-CN" sz="2800" b="1">
                <a:solidFill>
                  <a:srgbClr val="FF0000"/>
                </a:solidFill>
                <a:latin typeface="微软雅黑" panose="020b0503020204020204" charset="-122"/>
                <a:ea typeface="微软雅黑"/>
                <a:cs typeface="微软雅黑" panose="020b0503020204020204" charset="-122"/>
                <a:sym typeface="+mn-lt"/>
              </a:rPr>
              <a:t>教案+导学案+课件</a:t>
            </a:r>
            <a:r>
              <a:rPr lang="en-US" altLang="zh-CN" sz="2800" b="1">
                <a:solidFill>
                  <a:schemeClr val="tx1"/>
                </a:solidFill>
                <a:latin typeface="微软雅黑" panose="020b0503020204020204" charset="-122"/>
                <a:ea typeface="微软雅黑"/>
                <a:cs typeface="微软雅黑" panose="020b0503020204020204" charset="-122"/>
                <a:sym typeface="+mn-lt"/>
              </a:rPr>
              <a:t>,</a:t>
            </a:r>
            <a:r>
              <a:rPr lang="zh-CN" sz="2800" b="1">
                <a:solidFill>
                  <a:schemeClr val="tx1"/>
                </a:solidFill>
                <a:latin typeface="微软雅黑" panose="020b0503020204020204" charset="-122"/>
                <a:ea typeface="微软雅黑"/>
                <a:cs typeface="微软雅黑" panose="020b0503020204020204" charset="-122"/>
                <a:sym typeface="+mn-lt"/>
              </a:rPr>
              <a:t>适合二轮、三轮精讲精练巩固提高专题复习课。课前预习1练，课堂练习1练，课外巩固练习区4练，每练都配有详尽解析。所有练习教师重在引导考生思考如何概括主要信息，找到得分点。</a:t>
            </a:r>
            <a:endParaRPr lang="zh-CN" sz="2800" b="1">
              <a:solidFill>
                <a:schemeClr val="tx1"/>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4" name="文本框 3" title=""/>
          <p:cNvSpPr txBox="1"/>
          <p:nvPr/>
        </p:nvSpPr>
        <p:spPr>
          <a:xfrm>
            <a:off x="199390" y="1338580"/>
            <a:ext cx="11910060" cy="368363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现代文阅读</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Ⅰ</a:t>
            </a: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主观概括题</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5              </a:t>
            </a:r>
            <a:r>
              <a:rPr lang="en-US" altLang="zh-CN" sz="2800" b="1">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新高考 信息类文本“情境+问题”主观题</a:t>
            </a:r>
            <a:endPar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endParaRPr sz="24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【课前引入</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熟悉题型</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endPar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4" name="文本框 3" title=""/>
          <p:cNvSpPr txBox="1"/>
          <p:nvPr/>
        </p:nvSpPr>
        <p:spPr>
          <a:xfrm>
            <a:off x="199390" y="1338580"/>
            <a:ext cx="11910060" cy="368363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现代文阅读</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Ⅰ</a:t>
            </a: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主观概括题</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5              </a:t>
            </a:r>
            <a:r>
              <a:rPr lang="en-US" altLang="zh-CN" sz="2800" b="1">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新高考 信息类文本“情境+问题”</a:t>
            </a:r>
            <a:r>
              <a:rPr lang="zh-CN" altLang="en-US"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客</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观题</a:t>
            </a:r>
            <a:endPar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【认识题型1·新高考选择题3】</a:t>
            </a:r>
            <a:endParaRPr lang="zh-CN" altLang="en-US"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zh-CN" altLang="en-US" sz="4800" b="1" i="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文外材料 →文内观点</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endPar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lang="en-US" sz="2800" b="1">
                <a:latin typeface="微软雅黑" panose="020b0503020204020204" charset="-122"/>
                <a:ea typeface="微软雅黑"/>
                <a:cs typeface="微软雅黑" panose="020b0503020204020204" charset="-122"/>
                <a:sym typeface="+mn-lt"/>
              </a:rPr>
              <a:t> </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新高考选择题3的新题型</a:t>
            </a:r>
            <a:r>
              <a:rPr lang="en-US" b="1">
                <a:latin typeface="微软雅黑" panose="020b0503020204020204" charset="-122"/>
                <a:ea typeface="微软雅黑"/>
                <a:cs typeface="微软雅黑" panose="020b0503020204020204" charset="-122"/>
                <a:sym typeface="+mn-lt"/>
              </a:rPr>
              <a:t>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sz="2400" b="1">
                <a:latin typeface="微软雅黑" panose="020b0503020204020204" charset="-122"/>
                <a:ea typeface="微软雅黑"/>
                <a:cs typeface="微软雅黑" panose="020b0503020204020204" charset="-122"/>
                <a:sym typeface="+mn-lt"/>
              </a:rPr>
              <a:t>【2022年新高考语文Ⅰ卷第3题解析】</a:t>
            </a:r>
            <a:r>
              <a:rPr sz="2400" b="1">
                <a:solidFill>
                  <a:srgbClr val="FF0000"/>
                </a:solidFill>
                <a:latin typeface="微软雅黑" panose="020b0503020204020204" charset="-122"/>
                <a:ea typeface="微软雅黑"/>
                <a:cs typeface="微软雅黑" panose="020b0503020204020204" charset="-122"/>
                <a:sym typeface="+mn-lt"/>
              </a:rPr>
              <a:t>（原题上一节课已做</a:t>
            </a:r>
            <a:r>
              <a:rPr lang="zh-CN" sz="2400" b="1">
                <a:solidFill>
                  <a:srgbClr val="FF0000"/>
                </a:solidFill>
                <a:latin typeface="微软雅黑" panose="020b0503020204020204" charset="-122"/>
                <a:ea typeface="微软雅黑"/>
                <a:cs typeface="微软雅黑" panose="020b0503020204020204" charset="-122"/>
                <a:sym typeface="+mn-lt"/>
              </a:rPr>
              <a:t>过</a:t>
            </a:r>
            <a:r>
              <a:rPr sz="2400" b="1">
                <a:solidFill>
                  <a:srgbClr val="FF0000"/>
                </a:solidFill>
                <a:latin typeface="微软雅黑" panose="020b0503020204020204" charset="-122"/>
                <a:ea typeface="微软雅黑"/>
                <a:cs typeface="微软雅黑" panose="020b0503020204020204" charset="-122"/>
                <a:sym typeface="+mn-lt"/>
              </a:rPr>
              <a:t>）</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sz="2400" b="1">
                <a:latin typeface="微软雅黑" panose="020b0503020204020204" charset="-122"/>
                <a:ea typeface="微软雅黑"/>
                <a:cs typeface="微软雅黑" panose="020b0503020204020204" charset="-122"/>
                <a:sym typeface="+mn-lt"/>
              </a:rPr>
              <a:t>3．下列选项，最适合作为论据来支撑材料一观点的一项是（  C  ）（3分）</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A．韩愈《答刘正夫书》：“或问为文宜何师？必谨对曰：宜师古圣贤人。”</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B．晚清洋务派人物冯桂芬提出：“以中国之伦常名教为原本，辅以诸国富强之术。”</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C．鲁迅《文化偏至论》：“外之既不后于世界之思潮，内之仍弗失固有之血脉。”</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D．季羡林认为：“东西方文化的相互关系是‘三十年河西，三十年河东’。”</a:t>
            </a:r>
            <a:endParaRPr sz="2400" b="1">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lang="en-US" sz="2800" b="1">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新高考选择题3的新题型</a:t>
            </a:r>
            <a:r>
              <a:rPr lang="en-US" b="1">
                <a:latin typeface="微软雅黑" panose="020b0503020204020204" charset="-122"/>
                <a:ea typeface="微软雅黑"/>
                <a:cs typeface="微软雅黑" panose="020b0503020204020204" charset="-122"/>
                <a:sym typeface="+mn-lt"/>
              </a:rPr>
              <a:t>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sz="2400" b="1">
                <a:latin typeface="微软雅黑" panose="020b0503020204020204" charset="-122"/>
                <a:ea typeface="微软雅黑"/>
                <a:cs typeface="微软雅黑" panose="020b0503020204020204" charset="-122"/>
                <a:sym typeface="+mn-lt"/>
              </a:rPr>
              <a:t>【2022年新高考语文Ⅰ卷第3题解析】</a:t>
            </a:r>
            <a:r>
              <a:rPr sz="2400" b="1">
                <a:solidFill>
                  <a:srgbClr val="FF0000"/>
                </a:solidFill>
                <a:latin typeface="微软雅黑" panose="020b0503020204020204" charset="-122"/>
                <a:ea typeface="微软雅黑"/>
                <a:cs typeface="微软雅黑" panose="020b0503020204020204" charset="-122"/>
                <a:sym typeface="+mn-lt"/>
              </a:rPr>
              <a:t>（原题上一节课已做</a:t>
            </a:r>
            <a:r>
              <a:rPr lang="zh-CN" sz="2400" b="1">
                <a:solidFill>
                  <a:srgbClr val="FF0000"/>
                </a:solidFill>
                <a:latin typeface="微软雅黑" panose="020b0503020204020204" charset="-122"/>
                <a:ea typeface="微软雅黑"/>
                <a:cs typeface="微软雅黑" panose="020b0503020204020204" charset="-122"/>
                <a:sym typeface="+mn-lt"/>
              </a:rPr>
              <a:t>过</a:t>
            </a:r>
            <a:r>
              <a:rPr sz="2400" b="1">
                <a:solidFill>
                  <a:srgbClr val="FF0000"/>
                </a:solidFill>
                <a:latin typeface="微软雅黑" panose="020b0503020204020204" charset="-122"/>
                <a:ea typeface="微软雅黑"/>
                <a:cs typeface="微软雅黑" panose="020b0503020204020204" charset="-122"/>
                <a:sym typeface="+mn-lt"/>
              </a:rPr>
              <a:t>）</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latin typeface="微软雅黑" panose="020b0503020204020204" charset="-122"/>
                <a:ea typeface="微软雅黑"/>
                <a:cs typeface="微软雅黑" panose="020b0503020204020204" charset="-122"/>
                <a:sym typeface="+mn-lt"/>
              </a:rPr>
              <a:t>     </a:t>
            </a:r>
            <a:r>
              <a:rPr sz="2000" b="1">
                <a:latin typeface="微软雅黑" panose="020b0503020204020204" charset="-122"/>
                <a:ea typeface="微软雅黑"/>
                <a:cs typeface="微软雅黑" panose="020b0503020204020204" charset="-122"/>
                <a:sym typeface="+mn-lt"/>
              </a:rPr>
              <a:t>【详细解析】材料一观点：第一段总体上说是中华传统文化要继承与创新，第二段是说中华传统文化由民族性走向世界性。 材料一的总体是论述</a:t>
            </a:r>
            <a:r>
              <a:rPr sz="2000" b="1">
                <a:solidFill>
                  <a:srgbClr val="FF0000"/>
                </a:solidFill>
                <a:latin typeface="微软雅黑" panose="020b0503020204020204" charset="-122"/>
                <a:ea typeface="微软雅黑"/>
                <a:cs typeface="微软雅黑" panose="020b0503020204020204" charset="-122"/>
                <a:sym typeface="+mn-lt"/>
              </a:rPr>
              <a:t>中华传统文化的民族性继承与新时代创新</a:t>
            </a:r>
            <a:r>
              <a:rPr sz="2000" b="1">
                <a:latin typeface="微软雅黑" panose="020b0503020204020204" charset="-122"/>
                <a:ea typeface="微软雅黑"/>
                <a:cs typeface="微软雅黑" panose="020b0503020204020204" charset="-122"/>
                <a:sym typeface="+mn-lt"/>
              </a:rPr>
              <a:t>。</a:t>
            </a:r>
            <a:endParaRPr sz="20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latin typeface="微软雅黑" panose="020b0503020204020204" charset="-122"/>
                <a:ea typeface="微软雅黑"/>
                <a:cs typeface="微软雅黑" panose="020b0503020204020204" charset="-122"/>
                <a:sym typeface="+mn-lt"/>
              </a:rPr>
              <a:t>     </a:t>
            </a:r>
            <a:r>
              <a:rPr sz="2000" b="1">
                <a:solidFill>
                  <a:schemeClr val="accent1">
                    <a:lumMod val="75000"/>
                  </a:schemeClr>
                </a:solidFill>
                <a:latin typeface="微软雅黑" panose="020b0503020204020204" charset="-122"/>
                <a:ea typeface="微软雅黑"/>
                <a:cs typeface="微软雅黑" panose="020b0503020204020204" charset="-122"/>
                <a:sym typeface="+mn-lt"/>
              </a:rPr>
              <a:t>A.韩愈强调“师古”，只有传承的一面，</a:t>
            </a:r>
            <a:r>
              <a:rPr sz="2000" b="1" u="sng">
                <a:solidFill>
                  <a:schemeClr val="accent1">
                    <a:lumMod val="75000"/>
                  </a:schemeClr>
                </a:solidFill>
                <a:highlight>
                  <a:srgbClr val="FFFF00"/>
                </a:highlight>
                <a:latin typeface="微软雅黑" panose="020b0503020204020204" charset="-122"/>
                <a:ea typeface="微软雅黑"/>
                <a:cs typeface="微软雅黑" panose="020b0503020204020204" charset="-122"/>
                <a:sym typeface="+mn-lt"/>
              </a:rPr>
              <a:t>没有发展和创新的一面</a:t>
            </a:r>
            <a:r>
              <a:rPr sz="2000" b="1">
                <a:solidFill>
                  <a:schemeClr val="accent1">
                    <a:lumMod val="75000"/>
                  </a:schemeClr>
                </a:solidFill>
                <a:latin typeface="微软雅黑" panose="020b0503020204020204" charset="-122"/>
                <a:ea typeface="微软雅黑"/>
                <a:cs typeface="微软雅黑" panose="020b0503020204020204" charset="-122"/>
                <a:sym typeface="+mn-lt"/>
              </a:rPr>
              <a:t>。</a:t>
            </a:r>
            <a:endParaRPr sz="2000" b="1">
              <a:solidFill>
                <a:schemeClr val="accent1">
                  <a:lumMod val="75000"/>
                </a:schemeClr>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solidFill>
                  <a:schemeClr val="accent1">
                    <a:lumMod val="75000"/>
                  </a:schemeClr>
                </a:solidFill>
                <a:latin typeface="微软雅黑" panose="020b0503020204020204" charset="-122"/>
                <a:ea typeface="微软雅黑"/>
                <a:cs typeface="微软雅黑" panose="020b0503020204020204" charset="-122"/>
                <a:sym typeface="+mn-lt"/>
              </a:rPr>
              <a:t>     </a:t>
            </a:r>
            <a:r>
              <a:rPr sz="2000" b="1">
                <a:solidFill>
                  <a:schemeClr val="accent1">
                    <a:lumMod val="75000"/>
                  </a:schemeClr>
                </a:solidFill>
                <a:latin typeface="微软雅黑" panose="020b0503020204020204" charset="-122"/>
                <a:ea typeface="微软雅黑"/>
                <a:cs typeface="微软雅黑" panose="020b0503020204020204" charset="-122"/>
                <a:sym typeface="+mn-lt"/>
              </a:rPr>
              <a:t>B.洋务派人物冯桂芬提出了立足中国之本，辅以外国富强之术。虽然也有对本国的继承与创新，也有对外国的学习与借鉴，但</a:t>
            </a:r>
            <a:r>
              <a:rPr sz="2000" b="1" u="sng">
                <a:solidFill>
                  <a:schemeClr val="accent1">
                    <a:lumMod val="75000"/>
                  </a:schemeClr>
                </a:solidFill>
                <a:highlight>
                  <a:srgbClr val="FFFF00"/>
                </a:highlight>
                <a:latin typeface="微软雅黑" panose="020b0503020204020204" charset="-122"/>
                <a:ea typeface="微软雅黑"/>
                <a:cs typeface="微软雅黑" panose="020b0503020204020204" charset="-122"/>
                <a:sym typeface="+mn-lt"/>
              </a:rPr>
              <a:t>洋务派强调更多有是政治体制和科技发展。与材料中所言的中华传统文化主题不甚相合</a:t>
            </a:r>
            <a:r>
              <a:rPr sz="2000" b="1">
                <a:solidFill>
                  <a:schemeClr val="accent1">
                    <a:lumMod val="75000"/>
                  </a:schemeClr>
                </a:solidFill>
                <a:latin typeface="微软雅黑" panose="020b0503020204020204" charset="-122"/>
                <a:ea typeface="微软雅黑"/>
                <a:cs typeface="微软雅黑" panose="020b0503020204020204" charset="-122"/>
                <a:sym typeface="+mn-lt"/>
              </a:rPr>
              <a:t>。</a:t>
            </a:r>
            <a:endParaRPr sz="2000" b="1">
              <a:solidFill>
                <a:schemeClr val="accent1">
                  <a:lumMod val="75000"/>
                </a:schemeClr>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solidFill>
                  <a:schemeClr val="accent1">
                    <a:lumMod val="75000"/>
                  </a:schemeClr>
                </a:solidFill>
                <a:latin typeface="微软雅黑" panose="020b0503020204020204" charset="-122"/>
                <a:ea typeface="微软雅黑"/>
                <a:cs typeface="微软雅黑" panose="020b0503020204020204" charset="-122"/>
                <a:sym typeface="+mn-lt"/>
              </a:rPr>
              <a:t>     </a:t>
            </a:r>
            <a:r>
              <a:rPr sz="2000" b="1">
                <a:solidFill>
                  <a:schemeClr val="accent1">
                    <a:lumMod val="75000"/>
                  </a:schemeClr>
                </a:solidFill>
                <a:latin typeface="微软雅黑" panose="020b0503020204020204" charset="-122"/>
                <a:ea typeface="微软雅黑"/>
                <a:cs typeface="微软雅黑" panose="020b0503020204020204" charset="-122"/>
                <a:sym typeface="+mn-lt"/>
              </a:rPr>
              <a:t>C.鲁迅所论是“文化”，与材料论述主题契合。“外之既不后于世界之思潮，内之仍弗失固有之血脉”，就是指对内不失传统，对外不失吸收，跟上世界潮流。 </a:t>
            </a:r>
            <a:endParaRPr sz="2000" b="1">
              <a:solidFill>
                <a:schemeClr val="accent1">
                  <a:lumMod val="75000"/>
                </a:schemeClr>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solidFill>
                  <a:schemeClr val="accent1">
                    <a:lumMod val="75000"/>
                  </a:schemeClr>
                </a:solidFill>
                <a:latin typeface="微软雅黑" panose="020b0503020204020204" charset="-122"/>
                <a:ea typeface="微软雅黑"/>
                <a:cs typeface="微软雅黑" panose="020b0503020204020204" charset="-122"/>
                <a:sym typeface="+mn-lt"/>
              </a:rPr>
              <a:t>     </a:t>
            </a:r>
            <a:r>
              <a:rPr sz="2000" b="1">
                <a:solidFill>
                  <a:schemeClr val="accent1">
                    <a:lumMod val="75000"/>
                  </a:schemeClr>
                </a:solidFill>
                <a:latin typeface="微软雅黑" panose="020b0503020204020204" charset="-122"/>
                <a:ea typeface="微软雅黑"/>
                <a:cs typeface="微软雅黑" panose="020b0503020204020204" charset="-122"/>
                <a:sym typeface="+mn-lt"/>
              </a:rPr>
              <a:t>D.三十年河西，三十年河东：由于黄河河床较高，泥沙淤积严重，河道不固定，经常泛滥成灾。所以黄河经常改道，改道后，原来在河东的地方很可能就变到河西面去了。这一熟语比喻世事变化，盛衰无常。</a:t>
            </a:r>
            <a:r>
              <a:rPr sz="2000" b="1" u="sng">
                <a:solidFill>
                  <a:schemeClr val="accent1">
                    <a:lumMod val="75000"/>
                  </a:schemeClr>
                </a:solidFill>
                <a:highlight>
                  <a:srgbClr val="FFFF00"/>
                </a:highlight>
                <a:latin typeface="微软雅黑" panose="020b0503020204020204" charset="-122"/>
                <a:ea typeface="微软雅黑"/>
                <a:cs typeface="微软雅黑" panose="020b0503020204020204" charset="-122"/>
                <a:sym typeface="+mn-lt"/>
              </a:rPr>
              <a:t>季羡林所言是指东西方文化在不同时期各有发展，此时你兴盛，彼时他兴盛（共同构建世界文化之繁荣）</a:t>
            </a:r>
            <a:r>
              <a:rPr sz="2000" b="1">
                <a:latin typeface="微软雅黑" panose="020b0503020204020204" charset="-122"/>
                <a:ea typeface="微软雅黑"/>
                <a:cs typeface="微软雅黑" panose="020b0503020204020204" charset="-122"/>
                <a:sym typeface="+mn-lt"/>
              </a:rPr>
              <a:t>。</a:t>
            </a:r>
            <a:endParaRPr sz="2000" b="1">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343535" y="161290"/>
            <a:ext cx="11965940"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lang="en-US" sz="2800" b="1">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新高考选择题3的新题型</a:t>
            </a:r>
            <a:r>
              <a:rPr lang="en-US" b="1">
                <a:latin typeface="微软雅黑" panose="020b0503020204020204" charset="-122"/>
                <a:ea typeface="微软雅黑"/>
                <a:cs typeface="微软雅黑" panose="020b0503020204020204" charset="-122"/>
                <a:sym typeface="+mn-lt"/>
              </a:rPr>
              <a:t>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sz="2400" b="1">
                <a:latin typeface="微软雅黑" panose="020b0503020204020204" charset="-122"/>
                <a:ea typeface="微软雅黑"/>
                <a:cs typeface="微软雅黑" panose="020b0503020204020204" charset="-122"/>
                <a:sym typeface="+mn-lt"/>
              </a:rPr>
              <a:t>【2022年新高考语文Ⅰ卷第3题解析】</a:t>
            </a:r>
            <a:r>
              <a:rPr lang="en-US" sz="2400" b="1">
                <a:solidFill>
                  <a:srgbClr val="FF0000"/>
                </a:solidFill>
                <a:latin typeface="微软雅黑" panose="020b0503020204020204" charset="-122"/>
                <a:ea typeface="微软雅黑"/>
                <a:cs typeface="微软雅黑" panose="020b0503020204020204" charset="-122"/>
                <a:sym typeface="+mn-lt"/>
              </a:rPr>
              <a:t> </a:t>
            </a:r>
            <a:endParaRPr lang="en-US"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【题目分析】这道选择题的本质是利用文本外的材料来考查考生对文本观点的理解程度。ABCD四选项，是四份短材料。</a:t>
            </a:r>
            <a:r>
              <a:rPr sz="2400" b="1">
                <a:solidFill>
                  <a:schemeClr val="accent1">
                    <a:lumMod val="75000"/>
                  </a:schemeClr>
                </a:solidFill>
                <a:latin typeface="微软雅黑" panose="020b0503020204020204" charset="-122"/>
                <a:ea typeface="微软雅黑"/>
                <a:cs typeface="微软雅黑" panose="020b0503020204020204" charset="-122"/>
                <a:sym typeface="+mn-lt"/>
              </a:rPr>
              <a:t>如果把这份知材料变成长材料，由一句话变成一段话呢？那就成了一道主观题了。</a:t>
            </a:r>
            <a:r>
              <a:rPr sz="2400" b="1">
                <a:latin typeface="微软雅黑" panose="020b0503020204020204" charset="-122"/>
                <a:ea typeface="微软雅黑"/>
                <a:cs typeface="微软雅黑" panose="020b0503020204020204" charset="-122"/>
                <a:sym typeface="+mn-lt"/>
              </a:rPr>
              <a:t>无论是选择题，还是主观题，题型考查的能力点是一致的：</a:t>
            </a:r>
            <a:r>
              <a:rPr sz="2400" b="1">
                <a:solidFill>
                  <a:schemeClr val="accent1">
                    <a:lumMod val="75000"/>
                  </a:schemeClr>
                </a:solidFill>
                <a:latin typeface="微软雅黑" panose="020b0503020204020204" charset="-122"/>
                <a:ea typeface="微软雅黑"/>
                <a:cs typeface="微软雅黑" panose="020b0503020204020204" charset="-122"/>
                <a:sym typeface="+mn-lt"/>
              </a:rPr>
              <a:t>通过文本外材料考查文本内观点的理解</a:t>
            </a:r>
            <a:r>
              <a:rPr sz="2400" b="1">
                <a:latin typeface="微软雅黑" panose="020b0503020204020204" charset="-122"/>
                <a:ea typeface="微软雅黑"/>
                <a:cs typeface="微软雅黑" panose="020b0503020204020204" charset="-122"/>
                <a:sym typeface="+mn-lt"/>
              </a:rPr>
              <a:t>。不同之处在于，主观题阅读的文本外新材料内容更多，所包含的观点不再是一个中心论点，而是细化为多个观点（原文中肯定有），考生要以“</a:t>
            </a:r>
            <a:r>
              <a:rPr sz="2400" b="1">
                <a:solidFill>
                  <a:srgbClr val="FF0000"/>
                </a:solidFill>
                <a:latin typeface="微软雅黑" panose="020b0503020204020204" charset="-122"/>
                <a:ea typeface="微软雅黑"/>
                <a:cs typeface="微软雅黑" panose="020b0503020204020204" charset="-122"/>
                <a:sym typeface="+mn-lt"/>
              </a:rPr>
              <a:t>①材料内容1+文本观点1； ②材料内容2+文本观点2；③材料内容3+文本观点3</a:t>
            </a:r>
            <a:r>
              <a:rPr sz="2400" b="1">
                <a:latin typeface="微软雅黑" panose="020b0503020204020204" charset="-122"/>
                <a:ea typeface="微软雅黑"/>
                <a:cs typeface="微软雅黑" panose="020b0503020204020204" charset="-122"/>
                <a:sym typeface="+mn-lt"/>
              </a:rPr>
              <a:t>”的思路来细细梳理。</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u="sng">
                <a:solidFill>
                  <a:schemeClr val="accent1">
                    <a:lumMod val="75000"/>
                  </a:schemeClr>
                </a:solidFill>
                <a:latin typeface="微软雅黑" panose="020b0503020204020204" charset="-122"/>
                <a:ea typeface="微软雅黑"/>
                <a:cs typeface="微软雅黑" panose="020b0503020204020204" charset="-122"/>
                <a:sym typeface="+mn-lt"/>
              </a:rPr>
              <a:t>      </a:t>
            </a:r>
            <a:r>
              <a:rPr sz="2400" b="1" u="sng">
                <a:solidFill>
                  <a:schemeClr val="accent1">
                    <a:lumMod val="75000"/>
                  </a:schemeClr>
                </a:solidFill>
                <a:latin typeface="微软雅黑" panose="020b0503020204020204" charset="-122"/>
                <a:ea typeface="微软雅黑"/>
                <a:cs typeface="微软雅黑" panose="020b0503020204020204" charset="-122"/>
                <a:sym typeface="+mn-lt"/>
              </a:rPr>
              <a:t>选择题3是以ABCD四项文外材料来对点文本的一个核心观点</a:t>
            </a:r>
            <a:r>
              <a:rPr sz="2400" b="1">
                <a:solidFill>
                  <a:schemeClr val="accent1">
                    <a:lumMod val="75000"/>
                  </a:schemeClr>
                </a:solidFill>
                <a:latin typeface="微软雅黑" panose="020b0503020204020204" charset="-122"/>
                <a:ea typeface="微软雅黑"/>
                <a:cs typeface="微软雅黑" panose="020b0503020204020204" charset="-122"/>
                <a:sym typeface="+mn-lt"/>
              </a:rPr>
              <a:t>。</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u="sng">
                <a:solidFill>
                  <a:schemeClr val="accent1">
                    <a:lumMod val="75000"/>
                  </a:schemeClr>
                </a:solidFill>
                <a:latin typeface="微软雅黑" panose="020b0503020204020204" charset="-122"/>
                <a:ea typeface="微软雅黑"/>
                <a:cs typeface="微软雅黑" panose="020b0503020204020204" charset="-122"/>
                <a:sym typeface="+mn-lt"/>
              </a:rPr>
              <a:t>        </a:t>
            </a:r>
            <a:r>
              <a:rPr sz="2400" b="1" u="sng">
                <a:solidFill>
                  <a:schemeClr val="accent1">
                    <a:lumMod val="75000"/>
                  </a:schemeClr>
                </a:solidFill>
                <a:latin typeface="微软雅黑" panose="020b0503020204020204" charset="-122"/>
                <a:ea typeface="微软雅黑"/>
                <a:cs typeface="微软雅黑" panose="020b0503020204020204" charset="-122"/>
                <a:sym typeface="+mn-lt"/>
              </a:rPr>
              <a:t>主观是6是以文外材料来对点文中的多个分论点。</a:t>
            </a:r>
            <a:endParaRPr sz="2400" b="1" u="sng">
              <a:solidFill>
                <a:schemeClr val="accent1">
                  <a:lumMod val="75000"/>
                </a:schemeClr>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343535" y="161290"/>
            <a:ext cx="11965940"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lang="en-US" sz="2800" b="1">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新高考选择题3的新题型</a:t>
            </a:r>
            <a:r>
              <a:rPr lang="en-US" b="1">
                <a:latin typeface="微软雅黑" panose="020b0503020204020204" charset="-122"/>
                <a:ea typeface="微软雅黑"/>
                <a:cs typeface="微软雅黑" panose="020b0503020204020204" charset="-122"/>
                <a:sym typeface="+mn-lt"/>
              </a:rPr>
              <a:t> </a:t>
            </a:r>
            <a:endParaRPr b="1">
              <a:latin typeface="微软雅黑" panose="020b0503020204020204" charset="-122"/>
              <a:ea typeface="微软雅黑"/>
              <a:cs typeface="微软雅黑" panose="020b0503020204020204" charset="-122"/>
              <a:sym typeface="+mn-lt"/>
            </a:endParaRPr>
          </a:p>
          <a:p>
            <a:pPr indent="0" algn="l" fontAlgn="auto">
              <a:lnSpc>
                <a:spcPct val="150000"/>
              </a:lnSpc>
            </a:pPr>
            <a:r>
              <a:rPr sz="2400" b="1">
                <a:latin typeface="微软雅黑" panose="020b0503020204020204" charset="-122"/>
                <a:ea typeface="微软雅黑"/>
                <a:cs typeface="微软雅黑" panose="020b0503020204020204" charset="-122"/>
                <a:sym typeface="+mn-lt"/>
              </a:rPr>
              <a:t>【2022年新高考语文Ⅰ卷第3题解析】</a:t>
            </a:r>
            <a:r>
              <a:rPr lang="en-US" sz="2400" b="1">
                <a:solidFill>
                  <a:srgbClr val="FF0000"/>
                </a:solidFill>
                <a:latin typeface="微软雅黑" panose="020b0503020204020204" charset="-122"/>
                <a:ea typeface="微软雅黑"/>
                <a:cs typeface="微软雅黑" panose="020b0503020204020204" charset="-122"/>
                <a:sym typeface="+mn-lt"/>
              </a:rPr>
              <a:t> </a:t>
            </a:r>
            <a:endParaRPr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000" b="1">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 </a:t>
            </a:r>
            <a:r>
              <a:rPr lang="en-US" sz="2400" b="1">
                <a:latin typeface="微软雅黑" panose="020b0503020204020204" charset="-122"/>
                <a:ea typeface="微软雅黑"/>
                <a:cs typeface="微软雅黑" panose="020b0503020204020204" charset="-122"/>
                <a:sym typeface="+mn-lt"/>
              </a:rPr>
              <a:t>  </a:t>
            </a:r>
            <a:endParaRPr lang="en-US" sz="24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【借鉴价值】选项题3还是沿</a:t>
            </a:r>
            <a:r>
              <a:rPr sz="2400" b="1">
                <a:solidFill>
                  <a:schemeClr val="accent1">
                    <a:lumMod val="75000"/>
                  </a:schemeClr>
                </a:solidFill>
                <a:latin typeface="微软雅黑" panose="020b0503020204020204" charset="-122"/>
                <a:ea typeface="微软雅黑"/>
                <a:cs typeface="微软雅黑" panose="020b0503020204020204" charset="-122"/>
                <a:sym typeface="+mn-lt"/>
              </a:rPr>
              <a:t>用文本内推断文本外</a:t>
            </a:r>
            <a:r>
              <a:rPr sz="2400" b="1">
                <a:latin typeface="微软雅黑" panose="020b0503020204020204" charset="-122"/>
                <a:ea typeface="微软雅黑"/>
                <a:cs typeface="微软雅黑" panose="020b0503020204020204" charset="-122"/>
                <a:sym typeface="+mn-lt"/>
              </a:rPr>
              <a:t>的命题模式。解答这道题要</a:t>
            </a:r>
            <a:r>
              <a:rPr sz="2400" b="1">
                <a:solidFill>
                  <a:schemeClr val="accent1">
                    <a:lumMod val="75000"/>
                  </a:schemeClr>
                </a:solidFill>
                <a:latin typeface="微软雅黑" panose="020b0503020204020204" charset="-122"/>
                <a:ea typeface="微软雅黑"/>
                <a:cs typeface="微软雅黑" panose="020b0503020204020204" charset="-122"/>
                <a:sym typeface="+mn-lt"/>
              </a:rPr>
              <a:t>抓住关键点——材料观点</a:t>
            </a:r>
            <a:r>
              <a:rPr sz="2400" b="1">
                <a:latin typeface="微软雅黑" panose="020b0503020204020204" charset="-122"/>
                <a:ea typeface="微软雅黑"/>
                <a:cs typeface="微软雅黑" panose="020b0503020204020204" charset="-122"/>
                <a:sym typeface="+mn-lt"/>
              </a:rPr>
              <a:t>；难点在于对选项内容的理解，选项有时涉及古诗文的阅读理解，读懂选项内容也是解题关键。有了观点做支撑，再来对比分析选项内容，选取最合适或不合适的一项，也就不难。 </a:t>
            </a:r>
            <a:endParaRPr sz="2400" b="1">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4" name="文本框 3" title=""/>
          <p:cNvSpPr txBox="1"/>
          <p:nvPr/>
        </p:nvSpPr>
        <p:spPr>
          <a:xfrm>
            <a:off x="199390" y="1338580"/>
            <a:ext cx="11910060" cy="368363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现代文阅读</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Ⅰ</a:t>
            </a: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主观概括题</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5              </a:t>
            </a:r>
            <a:r>
              <a:rPr lang="en-US" altLang="zh-CN" sz="2800" b="1">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新高考 信息类文本“情境+问题”</a:t>
            </a:r>
            <a:r>
              <a:rPr lang="zh-CN" altLang="en-US"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客</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观题</a:t>
            </a:r>
            <a:endPar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【认识题型1·新高考主观题3】</a:t>
            </a:r>
            <a:endParaRPr lang="zh-CN" altLang="en-US"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48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r>
              <a:rPr lang="zh-CN" altLang="en-US" sz="4800" b="1" i="1">
                <a:solidFill>
                  <a:srgbClr val="FF0000"/>
                </a:solidFill>
                <a:latin typeface="方正小标宋_GBK" panose="02000000000000000000" charset="-122"/>
                <a:ea typeface="方正小标宋_GBK" panose="02000000000000000000" charset="-122"/>
                <a:cs typeface="方正小标宋_GBK" panose="02000000000000000000" charset="-122"/>
                <a:sym typeface="+mn-lt"/>
              </a:rPr>
              <a:t>文外材料 →文内观点</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endPar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sz="2800" b="1">
                <a:latin typeface="微软雅黑" panose="020b0503020204020204" charset="-122"/>
                <a:ea typeface="微软雅黑"/>
                <a:cs typeface="微软雅黑" panose="020b0503020204020204" charset="-122"/>
                <a:sym typeface="+mn-lt"/>
              </a:rPr>
              <a:t>（重在对新题型形式的感知）</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lang="zh-CN" altLang="en-US" sz="2800" b="1">
                <a:solidFill>
                  <a:schemeClr val="accent1">
                    <a:lumMod val="75000"/>
                  </a:schemeClr>
                </a:solidFill>
                <a:latin typeface="微软雅黑" panose="020b0503020204020204" charset="-122"/>
                <a:ea typeface="微软雅黑"/>
                <a:cs typeface="微软雅黑" panose="020b0503020204020204" charset="-122"/>
                <a:sym typeface="+mn-lt"/>
              </a:rPr>
              <a:t>【典型例题】</a:t>
            </a:r>
            <a:r>
              <a:rPr sz="2800" b="1">
                <a:latin typeface="微软雅黑" panose="020b0503020204020204" charset="-122"/>
                <a:ea typeface="微软雅黑"/>
                <a:cs typeface="微软雅黑" panose="020b0503020204020204" charset="-122"/>
                <a:sym typeface="+mn-lt"/>
              </a:rPr>
              <a:t>5.下面材料对王国维读词的评析，充分体现了况周颐的“读词之法”，请对此作简要分析和说明。（6分）</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lang="en-US" sz="2800" b="1">
                <a:latin typeface="楷体" panose="02010609060101010101" charset="-122"/>
                <a:ea typeface="楷体" panose="02010609060101010101" charset="-122"/>
                <a:cs typeface="楷体" panose="02010609060101010101" charset="-122"/>
                <a:sym typeface="+mn-lt"/>
              </a:rPr>
              <a:t> </a:t>
            </a:r>
            <a:r>
              <a:rPr sz="2800" b="1">
                <a:solidFill>
                  <a:schemeClr val="accent1">
                    <a:lumMod val="75000"/>
                  </a:schemeClr>
                </a:solidFill>
                <a:latin typeface="楷体" panose="02010609060101010101" charset="-122"/>
                <a:ea typeface="楷体" panose="02010609060101010101" charset="-122"/>
                <a:cs typeface="楷体" panose="02010609060101010101" charset="-122"/>
                <a:sym typeface="+mn-lt"/>
              </a:rPr>
              <a:t>王国维读李璟词时，对《摊破浣溪沙》中“菡萏香销翠叶残，西风愁起绿波间”两句大加赞赏，认为“大有众芳芜秽，美人迟暮之感”（《人间词话》）。他选择这首词中意境绝佳的两句进行鉴赏，不仅读出了萧瑟秋景衬托下女主角哀怨的心境，还因自己多愁善感的性格，得出了词中深寓忧患意识的结论。</a:t>
            </a:r>
            <a:endParaRPr sz="2800" b="1">
              <a:solidFill>
                <a:schemeClr val="accent1">
                  <a:lumMod val="75000"/>
                </a:schemeClr>
              </a:solidFill>
              <a:latin typeface="楷体" panose="02010609060101010101" charset="-122"/>
              <a:ea typeface="楷体" panose="02010609060101010101" charset="-122"/>
              <a:cs typeface="楷体" panose="02010609060101010101" charset="-122"/>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sz="2800" b="1">
                <a:latin typeface="微软雅黑" panose="020b0503020204020204" charset="-122"/>
                <a:ea typeface="微软雅黑"/>
                <a:cs typeface="微软雅黑" panose="020b0503020204020204" charset="-122"/>
                <a:sym typeface="+mn-lt"/>
              </a:rPr>
              <a:t>（重在对新题型形式的感知）</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endParaRPr lang="en-US"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800" b="1">
                <a:solidFill>
                  <a:schemeClr val="accent1">
                    <a:lumMod val="75000"/>
                  </a:schemeClr>
                </a:solidFill>
                <a:latin typeface="微软雅黑" panose="020b0503020204020204" charset="-122"/>
                <a:ea typeface="微软雅黑"/>
                <a:cs typeface="微软雅黑" panose="020b0503020204020204" charset="-122"/>
                <a:sym typeface="+mn-lt"/>
              </a:rPr>
              <a:t>【题目本质】</a:t>
            </a:r>
            <a:r>
              <a:rPr sz="2800" b="1">
                <a:latin typeface="微软雅黑" panose="020b0503020204020204" charset="-122"/>
                <a:ea typeface="微软雅黑"/>
                <a:cs typeface="微软雅黑" panose="020b0503020204020204" charset="-122"/>
                <a:sym typeface="+mn-lt"/>
              </a:rPr>
              <a:t> 以文本观点解读题目材料内容。 </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800" b="1">
                <a:solidFill>
                  <a:schemeClr val="accent1">
                    <a:lumMod val="75000"/>
                  </a:schemeClr>
                </a:solidFill>
                <a:latin typeface="微软雅黑" panose="020b0503020204020204" charset="-122"/>
                <a:ea typeface="微软雅黑"/>
                <a:cs typeface="微软雅黑" panose="020b0503020204020204" charset="-122"/>
                <a:sym typeface="+mn-lt"/>
              </a:rPr>
              <a:t>【答题重点】</a:t>
            </a:r>
            <a:r>
              <a:rPr sz="2800" b="1">
                <a:latin typeface="微软雅黑" panose="020b0503020204020204" charset="-122"/>
                <a:ea typeface="微软雅黑"/>
                <a:cs typeface="微软雅黑" panose="020b0503020204020204" charset="-122"/>
                <a:sym typeface="+mn-lt"/>
              </a:rPr>
              <a:t>文本内观点+结合观点对文本外材料内容进行分析</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800" b="1">
                <a:solidFill>
                  <a:schemeClr val="accent1">
                    <a:lumMod val="75000"/>
                  </a:schemeClr>
                </a:solidFill>
                <a:latin typeface="微软雅黑" panose="020b0503020204020204" charset="-122"/>
                <a:ea typeface="微软雅黑"/>
                <a:cs typeface="微软雅黑" panose="020b0503020204020204" charset="-122"/>
                <a:sym typeface="+mn-lt"/>
              </a:rPr>
              <a:t>【答题思路】</a:t>
            </a:r>
            <a:r>
              <a:rPr sz="2800" b="1">
                <a:latin typeface="微软雅黑" panose="020b0503020204020204" charset="-122"/>
                <a:ea typeface="微软雅黑"/>
                <a:cs typeface="微软雅黑" panose="020b0503020204020204" charset="-122"/>
                <a:sym typeface="+mn-lt"/>
              </a:rPr>
              <a:t>①况周颐的“读词之法”1+王国维读词的评析；</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800" b="1">
                <a:latin typeface="微软雅黑" panose="020b0503020204020204" charset="-122"/>
                <a:ea typeface="微软雅黑"/>
                <a:cs typeface="微软雅黑" panose="020b0503020204020204" charset="-122"/>
                <a:sym typeface="+mn-lt"/>
              </a:rPr>
              <a:t>②况周颐的“读词之法”2+王国维读词的评析；</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sz="2800" b="1">
                <a:solidFill>
                  <a:schemeClr val="accent1">
                    <a:lumMod val="75000"/>
                  </a:schemeClr>
                </a:solidFill>
                <a:latin typeface="微软雅黑" panose="020b0503020204020204" charset="-122"/>
                <a:ea typeface="微软雅黑"/>
                <a:cs typeface="微软雅黑" panose="020b0503020204020204" charset="-122"/>
                <a:sym typeface="+mn-lt"/>
              </a:rPr>
              <a:t>                          </a:t>
            </a:r>
            <a:r>
              <a:rPr sz="2800" b="1">
                <a:latin typeface="微软雅黑" panose="020b0503020204020204" charset="-122"/>
                <a:ea typeface="微软雅黑"/>
                <a:cs typeface="微软雅黑" panose="020b0503020204020204" charset="-122"/>
                <a:sym typeface="+mn-lt"/>
              </a:rPr>
              <a:t>③况周颐的“读词之法”3+王国维读词的评析。</a:t>
            </a:r>
            <a:r>
              <a:rPr lang="en-US" sz="2800" b="1">
                <a:latin typeface="微软雅黑" panose="020b0503020204020204" charset="-122"/>
                <a:ea typeface="微软雅黑"/>
                <a:cs typeface="微软雅黑" panose="020b0503020204020204" charset="-122"/>
                <a:sym typeface="+mn-lt"/>
              </a:rPr>
              <a:t> </a:t>
            </a:r>
            <a:endParaRPr lang="en-US" sz="2800" b="1">
              <a:latin typeface="微软雅黑" panose="020b0503020204020204" charset="-122"/>
              <a:ea typeface="微软雅黑"/>
              <a:cs typeface="微软雅黑" panose="020b0503020204020204" charset="-122"/>
              <a:sym typeface="+mn-lt"/>
            </a:endParaRPr>
          </a:p>
          <a:p>
            <a:pPr indent="0" algn="l" fontAlgn="auto">
              <a:lnSpc>
                <a:spcPct val="150000"/>
              </a:lnSpc>
            </a:pPr>
            <a:endParaRPr lang="en-US" sz="2800" b="1">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r>
              <a:rPr sz="2800" b="1">
                <a:latin typeface="微软雅黑" panose="020b0503020204020204" charset="-122"/>
                <a:ea typeface="微软雅黑"/>
                <a:cs typeface="微软雅黑" panose="020b0503020204020204" charset="-122"/>
                <a:sym typeface="+mn-lt"/>
              </a:rPr>
              <a:t>（重在对新题型形式的感知）</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lang="zh-CN" altLang="en-US" sz="2800" b="1">
                <a:solidFill>
                  <a:schemeClr val="accent1">
                    <a:lumMod val="75000"/>
                  </a:schemeClr>
                </a:solidFill>
                <a:latin typeface="微软雅黑" panose="020b0503020204020204" charset="-122"/>
                <a:ea typeface="微软雅黑"/>
                <a:cs typeface="微软雅黑" panose="020b0503020204020204" charset="-122"/>
                <a:sym typeface="+mn-lt"/>
              </a:rPr>
              <a:t>【参考答案】</a:t>
            </a:r>
            <a:r>
              <a:rPr lang="en-US" sz="2800" b="1">
                <a:solidFill>
                  <a:schemeClr val="accent1">
                    <a:lumMod val="75000"/>
                  </a:schemeClr>
                </a:solidFill>
                <a:latin typeface="微软雅黑" panose="020b0503020204020204" charset="-122"/>
                <a:ea typeface="微软雅黑"/>
                <a:cs typeface="微软雅黑" panose="020b0503020204020204" charset="-122"/>
                <a:sym typeface="+mn-lt"/>
              </a:rPr>
              <a:t> </a:t>
            </a:r>
            <a:r>
              <a:rPr lang="en-US" sz="2400" b="1">
                <a:solidFill>
                  <a:schemeClr val="accent1">
                    <a:lumMod val="75000"/>
                  </a:schemeClr>
                </a:solidFill>
                <a:latin typeface="微软雅黑" panose="020b0503020204020204" charset="-122"/>
                <a:ea typeface="微软雅黑"/>
                <a:cs typeface="微软雅黑" panose="020b0503020204020204" charset="-122"/>
                <a:sym typeface="+mn-lt"/>
              </a:rPr>
              <a:t> </a:t>
            </a:r>
            <a:r>
              <a:rPr sz="2400" b="1">
                <a:latin typeface="微软雅黑" panose="020b0503020204020204" charset="-122"/>
                <a:ea typeface="微软雅黑"/>
                <a:cs typeface="微软雅黑" panose="020b0503020204020204" charset="-122"/>
                <a:sym typeface="+mn-lt"/>
              </a:rPr>
              <a:t>①况周颐认为读词应“</a:t>
            </a:r>
            <a:r>
              <a:rPr sz="2400" b="1">
                <a:highlight>
                  <a:srgbClr val="FFFF00"/>
                </a:highlight>
                <a:latin typeface="微软雅黑" panose="020b0503020204020204" charset="-122"/>
                <a:ea typeface="微软雅黑"/>
                <a:cs typeface="微软雅黑" panose="020b0503020204020204" charset="-122"/>
                <a:sym typeface="+mn-lt"/>
              </a:rPr>
              <a:t>取前人名句意境绝佳者</a:t>
            </a:r>
            <a:r>
              <a:rPr sz="2400" b="1">
                <a:latin typeface="微软雅黑" panose="020b0503020204020204" charset="-122"/>
                <a:ea typeface="微软雅黑"/>
                <a:cs typeface="微软雅黑" panose="020b0503020204020204" charset="-122"/>
                <a:sym typeface="+mn-lt"/>
              </a:rPr>
              <a:t>”，王国维选来鉴赏的两句，“菡茗”凋谢“翠叶”残败，“西风”吹过“绿波”生愁，恰是有绝佳意境的；②况周颐主张读词应“</a:t>
            </a:r>
            <a:r>
              <a:rPr sz="2400" b="1">
                <a:highlight>
                  <a:srgbClr val="FFFF00"/>
                </a:highlight>
                <a:latin typeface="微软雅黑" panose="020b0503020204020204" charset="-122"/>
                <a:ea typeface="微软雅黑"/>
                <a:cs typeface="微软雅黑" panose="020b0503020204020204" charset="-122"/>
                <a:sym typeface="+mn-lt"/>
              </a:rPr>
              <a:t>将此意境缔构于吾想望中”“澄思渺虑”</a:t>
            </a:r>
            <a:r>
              <a:rPr sz="2400" b="1">
                <a:latin typeface="微软雅黑" panose="020b0503020204020204" charset="-122"/>
                <a:ea typeface="微软雅黑"/>
                <a:cs typeface="微软雅黑" panose="020b0503020204020204" charset="-122"/>
                <a:sym typeface="+mn-lt"/>
              </a:rPr>
              <a:t>，王国维从萧瑟秋景的描写中体会到了女主角哀怨的心境；③况周颐提出读词要</a:t>
            </a:r>
            <a:r>
              <a:rPr sz="2400" b="1">
                <a:highlight>
                  <a:srgbClr val="FFFF00"/>
                </a:highlight>
                <a:latin typeface="微软雅黑" panose="020b0503020204020204" charset="-122"/>
                <a:ea typeface="微软雅黑"/>
                <a:cs typeface="微软雅黑" panose="020b0503020204020204" charset="-122"/>
                <a:sym typeface="+mn-lt"/>
              </a:rPr>
              <a:t>“以吾身入乎其中而涵泳玩索之”</a:t>
            </a:r>
            <a:r>
              <a:rPr sz="2400" b="1">
                <a:latin typeface="微软雅黑" panose="020b0503020204020204" charset="-122"/>
                <a:ea typeface="微软雅黑"/>
                <a:cs typeface="微软雅黑" panose="020b0503020204020204" charset="-122"/>
                <a:sym typeface="+mn-lt"/>
              </a:rPr>
              <a:t>（将自己的主观投入到词作中与词人对话），王国维也因自己多愁善感的性格，得出李璟词中深寓忧患意识的结论。（每点2分。答案既要扣紧况周颐的论述，又要结合评析中对王国维读李璟词的描述）</a:t>
            </a:r>
            <a:r>
              <a:rPr lang="en-US" sz="2400" b="1">
                <a:latin typeface="微软雅黑" panose="020b0503020204020204" charset="-122"/>
                <a:ea typeface="微软雅黑"/>
                <a:cs typeface="微软雅黑" panose="020b0503020204020204" charset="-122"/>
                <a:sym typeface="+mn-lt"/>
              </a:rPr>
              <a:t> </a:t>
            </a:r>
            <a:endParaRPr lang="zh-CN" altLang="en-US" sz="2800" b="1">
              <a:solidFill>
                <a:schemeClr val="accent1">
                  <a:lumMod val="75000"/>
                </a:schemeClr>
              </a:solidFill>
              <a:latin typeface="微软雅黑" panose="020b0503020204020204" charset="-122"/>
              <a:ea typeface="微软雅黑"/>
              <a:cs typeface="微软雅黑" panose="020b0503020204020204" charset="-122"/>
              <a:sym typeface="+mn-lt"/>
            </a:endParaRPr>
          </a:p>
          <a:p>
            <a:pPr indent="0" algn="l" fontAlgn="auto">
              <a:lnSpc>
                <a:spcPct val="150000"/>
              </a:lnSpc>
            </a:pPr>
            <a:r>
              <a:rPr sz="2400" b="1">
                <a:latin typeface="微软雅黑" panose="020b0503020204020204" charset="-122"/>
                <a:ea typeface="微软雅黑"/>
                <a:cs typeface="微软雅黑" panose="020b0503020204020204" charset="-122"/>
                <a:sym typeface="+mn-lt"/>
              </a:rPr>
              <a:t> </a:t>
            </a:r>
            <a:r>
              <a:rPr lang="en-US" sz="2400" b="1">
                <a:latin typeface="微软雅黑" panose="020b0503020204020204" charset="-122"/>
                <a:ea typeface="微软雅黑"/>
                <a:cs typeface="微软雅黑" panose="020b0503020204020204" charset="-122"/>
                <a:sym typeface="+mn-lt"/>
              </a:rPr>
              <a:t>    </a:t>
            </a:r>
            <a:r>
              <a:rPr lang="zh-CN" altLang="en-US" sz="2800" b="1">
                <a:solidFill>
                  <a:schemeClr val="accent1">
                    <a:lumMod val="75000"/>
                  </a:schemeClr>
                </a:solidFill>
                <a:latin typeface="微软雅黑" panose="020b0503020204020204" charset="-122"/>
                <a:ea typeface="微软雅黑"/>
                <a:cs typeface="微软雅黑" panose="020b0503020204020204" charset="-122"/>
                <a:sym typeface="+mn-lt"/>
              </a:rPr>
              <a:t>【答题心得】</a:t>
            </a:r>
            <a:r>
              <a:rPr sz="2400" b="1">
                <a:latin typeface="微软雅黑" panose="020b0503020204020204" charset="-122"/>
                <a:ea typeface="微软雅黑"/>
                <a:cs typeface="微软雅黑" panose="020b0503020204020204" charset="-122"/>
                <a:sym typeface="+mn-lt"/>
              </a:rPr>
              <a:t>既要扣紧况周颐的论述，又要结合王国维读李璟词的描述。</a:t>
            </a:r>
            <a:r>
              <a:rPr sz="2400" b="1">
                <a:solidFill>
                  <a:srgbClr val="FF0000"/>
                </a:solidFill>
                <a:latin typeface="微软雅黑" panose="020b0503020204020204" charset="-122"/>
                <a:ea typeface="微软雅黑"/>
                <a:cs typeface="微软雅黑" panose="020b0503020204020204" charset="-122"/>
                <a:sym typeface="+mn-lt"/>
              </a:rPr>
              <a:t>况周颐的“读词之法”包括什么方法，在文本中要找出来；题目中新材料王国维读词的评析，体现况周颐的“读词之法”，要读出来，然后对点分析。</a:t>
            </a:r>
            <a:endParaRPr sz="2400" b="1">
              <a:solidFill>
                <a:srgbClr val="FF0000"/>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2" name="文本框 1" title=""/>
          <p:cNvSpPr txBox="1"/>
          <p:nvPr/>
        </p:nvSpPr>
        <p:spPr>
          <a:xfrm>
            <a:off x="90805" y="161290"/>
            <a:ext cx="12281535" cy="6535420"/>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en-US" sz="2800" b="1">
                <a:latin typeface="方正小标宋_GBK" panose="02000000000000000000" charset="-122"/>
                <a:ea typeface="方正小标宋_GBK" panose="02000000000000000000" charset="-122"/>
                <a:cs typeface="方正小标宋_GBK" panose="02000000000000000000" charset="-122"/>
                <a:sym typeface="+mn-lt"/>
              </a:rPr>
              <a:t>  </a:t>
            </a:r>
            <a:endParaRPr lang="zh-CN" altLang="en-US" sz="4800" b="1">
              <a:latin typeface="方正小标宋_GBK" panose="02000000000000000000" charset="-122"/>
              <a:ea typeface="方正小标宋_GBK" panose="02000000000000000000" charset="-122"/>
              <a:cs typeface="方正小标宋_GBK" panose="02000000000000000000" charset="-122"/>
              <a:sym typeface="+mn-lt"/>
            </a:endParaRPr>
          </a:p>
          <a:p>
            <a:pPr indent="0" algn="l" fontAlgn="auto">
              <a:lnSpc>
                <a:spcPct val="150000"/>
              </a:lnSpc>
            </a:pPr>
            <a:r>
              <a:rPr lang="zh-CN" sz="3200" b="1">
                <a:solidFill>
                  <a:srgbClr val="FF0000"/>
                </a:solidFill>
                <a:latin typeface="微软雅黑" panose="020b0503020204020204" charset="-122"/>
                <a:ea typeface="微软雅黑"/>
                <a:cs typeface="微软雅黑" panose="020b0503020204020204" charset="-122"/>
                <a:sym typeface="+mn-lt"/>
              </a:rPr>
              <a:t>☆</a:t>
            </a: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3200" b="1">
                <a:solidFill>
                  <a:srgbClr val="FF0000"/>
                </a:solidFill>
                <a:latin typeface="微软雅黑" panose="020b0503020204020204" charset="-122"/>
                <a:ea typeface="微软雅黑"/>
                <a:cs typeface="微软雅黑" panose="020b0503020204020204" charset="-122"/>
                <a:sym typeface="+mn-lt"/>
              </a:rPr>
              <a:t>熟悉题型</a:t>
            </a:r>
            <a:endParaRPr lang="zh-CN" sz="32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altLang="zh-CN" sz="3200" b="1">
                <a:solidFill>
                  <a:srgbClr val="0A15F4"/>
                </a:solidFill>
                <a:latin typeface="微软雅黑" panose="020b0503020204020204" charset="-122"/>
                <a:ea typeface="微软雅黑"/>
                <a:cs typeface="微软雅黑" panose="020b0503020204020204" charset="-122"/>
                <a:sym typeface="+mn-lt"/>
              </a:rPr>
              <a:t>      </a:t>
            </a:r>
            <a:r>
              <a:rPr lang="zh-CN" sz="2800" b="1" u="sng">
                <a:solidFill>
                  <a:srgbClr val="0A15F4"/>
                </a:solidFill>
                <a:latin typeface="微软雅黑" panose="020b0503020204020204" charset="-122"/>
                <a:ea typeface="微软雅黑"/>
                <a:cs typeface="微软雅黑" panose="020b0503020204020204" charset="-122"/>
                <a:sym typeface="+mn-lt"/>
              </a:rPr>
              <a:t>材料型，利用信息类的文本观点，来解读题目情境中的新材料</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800" b="1">
                <a:latin typeface="微软雅黑" panose="020b0503020204020204" charset="-122"/>
                <a:ea typeface="微软雅黑"/>
                <a:cs typeface="微软雅黑" panose="020b0503020204020204" charset="-122"/>
                <a:sym typeface="+mn-lt"/>
              </a:rPr>
              <a:t>      </a:t>
            </a:r>
            <a:r>
              <a:rPr sz="2800" b="1">
                <a:latin typeface="微软雅黑" panose="020b0503020204020204" charset="-122"/>
                <a:ea typeface="微软雅黑"/>
                <a:cs typeface="微软雅黑" panose="020b0503020204020204" charset="-122"/>
                <a:sym typeface="+mn-lt"/>
              </a:rPr>
              <a:t>题型认识：通过文本外的新材料，考查考生对文本内观点的理解。答题时，考生首先要理解文本材料所表达的观点，然后再来阅读题目给出的新材料内容，</a:t>
            </a:r>
            <a:r>
              <a:rPr lang="zh-CN" sz="2800" b="1">
                <a:latin typeface="微软雅黑" panose="020b0503020204020204" charset="-122"/>
                <a:ea typeface="微软雅黑"/>
                <a:cs typeface="微软雅黑" panose="020b0503020204020204" charset="-122"/>
                <a:sym typeface="+mn-lt"/>
              </a:rPr>
              <a:t>最后</a:t>
            </a:r>
            <a:r>
              <a:rPr sz="2800" b="1">
                <a:latin typeface="微软雅黑" panose="020b0503020204020204" charset="-122"/>
                <a:ea typeface="微软雅黑"/>
                <a:cs typeface="微软雅黑" panose="020b0503020204020204" charset="-122"/>
                <a:sym typeface="+mn-lt"/>
              </a:rPr>
              <a:t>运用文本内已知的观点，对新材料内容进行“对点剖读”。</a:t>
            </a:r>
            <a:endParaRPr sz="2800" b="1">
              <a:latin typeface="微软雅黑" panose="020b0503020204020204" charset="-122"/>
              <a:ea typeface="微软雅黑"/>
              <a:cs typeface="微软雅黑" panose="020b0503020204020204" charset="-122"/>
              <a:sym typeface="+mn-lt"/>
            </a:endParaRPr>
          </a:p>
          <a:p>
            <a:pPr indent="0" algn="l" fontAlgn="auto">
              <a:lnSpc>
                <a:spcPct val="150000"/>
              </a:lnSpc>
            </a:pPr>
            <a:r>
              <a:rPr sz="2800" b="1">
                <a:latin typeface="微软雅黑" panose="020b0503020204020204" charset="-122"/>
                <a:ea typeface="微软雅黑"/>
                <a:cs typeface="微软雅黑" panose="020b0503020204020204" charset="-122"/>
                <a:sym typeface="+mn-lt"/>
              </a:rPr>
              <a:t> </a:t>
            </a:r>
            <a:r>
              <a:rPr lang="en-US" sz="2800" b="1">
                <a:latin typeface="微软雅黑" panose="020b0503020204020204" charset="-122"/>
                <a:ea typeface="微软雅黑"/>
                <a:cs typeface="微软雅黑" panose="020b0503020204020204" charset="-122"/>
                <a:sym typeface="+mn-lt"/>
              </a:rPr>
              <a:t>    </a:t>
            </a:r>
            <a:r>
              <a:rPr sz="2800" b="1">
                <a:latin typeface="微软雅黑" panose="020b0503020204020204" charset="-122"/>
                <a:ea typeface="微软雅黑"/>
                <a:cs typeface="微软雅黑" panose="020b0503020204020204" charset="-122"/>
                <a:sym typeface="+mn-lt"/>
              </a:rPr>
              <a:t>能力考查：</a:t>
            </a:r>
            <a:r>
              <a:rPr sz="2800" b="1" u="sng">
                <a:solidFill>
                  <a:srgbClr val="FF0000"/>
                </a:solidFill>
                <a:latin typeface="微软雅黑" panose="020b0503020204020204" charset="-122"/>
                <a:ea typeface="微软雅黑"/>
                <a:cs typeface="微软雅黑" panose="020b0503020204020204" charset="-122"/>
                <a:sym typeface="+mn-lt"/>
              </a:rPr>
              <a:t>能用文本提供的事实、观点和方法解决遇到的实际问题。</a:t>
            </a:r>
            <a:endParaRPr sz="2800" b="1" u="sng">
              <a:solidFill>
                <a:srgbClr val="FF0000"/>
              </a:solidFill>
              <a:latin typeface="微软雅黑" panose="020b0503020204020204" charset="-122"/>
              <a:ea typeface="微软雅黑"/>
              <a:cs typeface="微软雅黑" panose="020b0503020204020204" charset="-122"/>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35" y="635"/>
            <a:ext cx="12310110" cy="6858000"/>
          </a:xfrm>
          <a:prstGeom prst="rect">
            <a:avLst/>
          </a:prstGeom>
        </p:spPr>
      </p:pic>
      <p:sp>
        <p:nvSpPr>
          <p:cNvPr id="4" name="文本框 3" title=""/>
          <p:cNvSpPr txBox="1"/>
          <p:nvPr/>
        </p:nvSpPr>
        <p:spPr>
          <a:xfrm>
            <a:off x="199390" y="1338580"/>
            <a:ext cx="11910060" cy="3683635"/>
          </a:xfrm>
          <a:prstGeom prst="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现代文阅读</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Ⅰ</a:t>
            </a:r>
            <a:r>
              <a:rPr lang="zh-CN" altLang="en-US"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主观概括题</a:t>
            </a:r>
            <a:r>
              <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5  </a:t>
            </a:r>
            <a:endParaRPr lang="en-US" altLang="zh-CN" sz="2400" b="1" i="1" u="sng">
              <a:solidFill>
                <a:srgbClr val="C0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en-US" altLang="zh-CN" sz="2800" b="1">
                <a:solidFill>
                  <a:srgbClr val="C00000"/>
                </a:solidFill>
                <a:latin typeface="方正小标宋_GBK" panose="02000000000000000000" charset="-122"/>
                <a:ea typeface="方正小标宋_GBK" panose="02000000000000000000" charset="-122"/>
                <a:cs typeface="方正小标宋_GBK" panose="02000000000000000000" charset="-122"/>
                <a:sym typeface="+mn-lt"/>
              </a:rPr>
              <a:t>                          </a:t>
            </a:r>
            <a:r>
              <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rPr>
              <a:t>新高考 信息类文本“情境+问题”主观题</a:t>
            </a:r>
            <a:endParaRPr lang="en-US" altLang="zh-CN" sz="2800" b="1">
              <a:solidFill>
                <a:schemeClr val="tx1"/>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endParaRPr sz="2400" b="1">
              <a:solidFill>
                <a:srgbClr val="FF0000"/>
              </a:solidFill>
              <a:latin typeface="方正小标宋_GBK" panose="02000000000000000000" charset="-122"/>
              <a:ea typeface="方正小标宋_GBK" panose="02000000000000000000" charset="-122"/>
              <a:cs typeface="方正小标宋_GBK" panose="02000000000000000000" charset="-122"/>
              <a:sym typeface="+mn-lt"/>
            </a:endParaRPr>
          </a:p>
          <a:p>
            <a:pPr algn="l">
              <a:lnSpc>
                <a:spcPct val="130000"/>
              </a:lnSpc>
            </a:pPr>
            <a:r>
              <a:rPr lang="zh-CN" altLang="en-US"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【典型例题· 课堂精讲】</a:t>
            </a:r>
            <a:r>
              <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rPr>
              <a:t> </a:t>
            </a:r>
            <a:endParaRPr lang="en-US" altLang="zh-CN" sz="8000" b="1" i="1">
              <a:solidFill>
                <a:srgbClr val="0070C0"/>
              </a:solidFill>
              <a:latin typeface="方正小标宋_GBK" panose="02000000000000000000" charset="-122"/>
              <a:ea typeface="方正小标宋_GBK" panose="02000000000000000000" charset="-122"/>
              <a:cs typeface="方正小标宋_GBK" panose="02000000000000000000" charset="-122"/>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https://d.book118.com/566202225100010033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UNIT_PLACING_PICTURE_USER_VIEWPORT" val="{&quot;height&quot;:10800,&quot;width&quot;:19386}"/>
</p:tagLst>
</file>

<file path=ppt/tags/tag64.xml><?xml version="1.0" encoding="utf-8"?>
<p:tagLst xmlns:p="http://schemas.openxmlformats.org/presentationml/2006/main">
  <p:tag name="KSO_WM_UNIT_PLACING_PICTURE_USER_VIEWPORT" val="{&quot;height&quot;:10800,&quot;width&quot;:19386}"/>
</p:tagLst>
</file>

<file path=ppt/tags/tag65.xml><?xml version="1.0" encoding="utf-8"?>
<p:tagLst xmlns:p="http://schemas.openxmlformats.org/presentationml/2006/main">
  <p:tag name="KSO_WM_UNIT_PLACING_PICTURE_USER_VIEWPORT" val="{&quot;height&quot;:10800,&quot;width&quot;:19386}"/>
</p:tagLst>
</file>

<file path=ppt/tags/tag66.xml><?xml version="1.0" encoding="utf-8"?>
<p:tagLst xmlns:p="http://schemas.openxmlformats.org/presentationml/2006/main">
  <p:tag name="KSO_WM_UNIT_PLACING_PICTURE_USER_VIEWPORT" val="{&quot;height&quot;:10800,&quot;width&quot;:19386}"/>
</p:tagLst>
</file>

<file path=ppt/tags/tag67.xml><?xml version="1.0" encoding="utf-8"?>
<p:tagLst xmlns:p="http://schemas.openxmlformats.org/presentationml/2006/main">
  <p:tag name="KSO_WM_UNIT_PLACING_PICTURE_USER_VIEWPORT" val="{&quot;height&quot;:10800,&quot;width&quot;:19386}"/>
</p:tagLst>
</file>

<file path=ppt/tags/tag68.xml><?xml version="1.0" encoding="utf-8"?>
<p:tagLst xmlns:p="http://schemas.openxmlformats.org/presentationml/2006/main">
  <p:tag name="KSO_WM_UNIT_PLACING_PICTURE_USER_VIEWPORT" val="{&quot;height&quot;:10800,&quot;width&quot;:19386}"/>
</p:tagLst>
</file>

<file path=ppt/tags/tag69.xml><?xml version="1.0" encoding="utf-8"?>
<p:tagLst xmlns:p="http://schemas.openxmlformats.org/presentationml/2006/main">
  <p:tag name="KSO_WM_UNIT_PLACING_PICTURE_USER_VIEWPORT" val="{&quot;height&quot;:10800,&quot;width&quot;:19386}"/>
</p:tagLst>
</file>

<file path=ppt/tags/tag70.xml><?xml version="1.0" encoding="utf-8"?>
<p:tagLst xmlns:p="http://schemas.openxmlformats.org/presentationml/2006/main">
  <p:tag name="KSO_WM_UNIT_PLACING_PICTURE_USER_VIEWPORT" val="{&quot;height&quot;:10800,&quot;width&quot;:19386}"/>
</p:tagLst>
</file>

<file path=ppt/tags/tag71.xml><?xml version="1.0" encoding="utf-8"?>
<p:tagLst xmlns:p="http://schemas.openxmlformats.org/presentationml/2006/main">
  <p:tag name="KSO_WM_UNIT_PLACING_PICTURE_USER_VIEWPORT" val="{&quot;height&quot;:10800,&quot;width&quot;:19386}"/>
</p:tagLst>
</file>

<file path=ppt/tags/tag72.xml><?xml version="1.0" encoding="utf-8"?>
<p:tagLst xmlns:p="http://schemas.openxmlformats.org/presentationml/2006/main">
  <p:tag name="KSO_WM_UNIT_PLACING_PICTURE_USER_VIEWPORT" val="{&quot;height&quot;:10800,&quot;width&quot;:19386}"/>
</p:tagLst>
</file>

<file path=ppt/tags/tag73.xml><?xml version="1.0" encoding="utf-8"?>
<p:tagLst xmlns:p="http://schemas.openxmlformats.org/presentationml/2006/main">
  <p:tag name="KSO_WM_UNIT_PLACING_PICTURE_USER_VIEWPORT" val="{&quot;height&quot;:10800,&quot;width&quot;:19386}"/>
</p:tagLst>
</file>

<file path=ppt/tags/tag74.xml><?xml version="1.0" encoding="utf-8"?>
<p:tagLst xmlns:p="http://schemas.openxmlformats.org/presentationml/2006/main">
  <p:tag name="KSO_WM_UNIT_PLACING_PICTURE_USER_VIEWPORT" val="{&quot;height&quot;:10800,&quot;width&quot;:19386}"/>
</p:tagLst>
</file>

<file path=ppt/tags/tag75.xml><?xml version="1.0" encoding="utf-8"?>
<p:tagLst xmlns:p="http://schemas.openxmlformats.org/presentationml/2006/main">
  <p:tag name="KSO_WM_UNIT_PLACING_PICTURE_USER_VIEWPORT" val="{&quot;height&quot;:10800,&quot;width&quot;:19200}"/>
</p:tagLst>
</file>

<file path=ppt/tags/tag7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13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微软雅黑</vt:lpstr>
      <vt:lpstr>Wingdings</vt:lpstr>
      <vt:lpstr>黑体</vt:lpstr>
      <vt:lpstr>方正粗黑宋简体</vt:lpstr>
      <vt:lpstr>宋体</vt:lpstr>
      <vt:lpstr>方正小标宋_GBK</vt:lpstr>
      <vt:lpstr>Calibri Light</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2024-09-01T22:05:49.083</cp:lastPrinted>
  <dcterms:created xsi:type="dcterms:W3CDTF">2024-09-01T14:05:49Z</dcterms:created>
  <dcterms:modified xsi:type="dcterms:W3CDTF">2024-09-01T14:05:51Z</dcterms:modified>
</cp:coreProperties>
</file>