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AB4B750-8F1A-44B9-A6FF-C13F73D1F57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7BF62C-16AE-4F4E-B211-C99B16D09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017700-1EFD-4078-8706-86A1964A1F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BBAEC3-6898-4B06-A79B-BEF448019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F9AEF4-17F8-438C-AF40-C506E23DAF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4257B8-B379-4312-ADDB-C0592308C0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79E21E-7FD4-43E5-A9A5-9B882EB750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8DA938-4F31-4B6B-920E-B9F0FA4648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EFCC00-D5F9-426C-BB8C-BF27CB2365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A135EA-F9B7-4BFF-B01A-7648062231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C3659A-1B23-4EC2-B9EB-59A02D640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00DC15-6F07-4E2E-9F23-53D0DEE94A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752DA05-D8A2-472B-9BA7-78319D9662B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9B72F69-BE90-4AA7-BCFB-E7C82955B70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6220241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人工智能助力教学培训领域发展</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FFFFFF"/>
              </a:solidFill>
              <a:latin typeface="Arial"/>
            </a:endParaRPr>
          </a:p>
          <a:p>
            <a:pPr defTabSz="914400">
              <a:lnSpc>
                <a:spcPct val="100000"/>
              </a:lnSpc>
            </a:pPr>
            <a:endParaRPr lang="en-US" sz="1800" b="0" strike="noStrike" spc="-1">
              <a:solidFill>
                <a:srgbClr val="FFFFFF"/>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人工智能在教育领域的应用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人工智能辅助教学的优势</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人工智能技术在培训领域的创新应用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人工智能发展对师资培训的影响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人工智能技术在在线教育领域的应用</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人工智能在教育领域的应用</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人工智能助力教学培训领域发展简介</a:t>
            </a:r>
            <a:endParaRPr lang="en-US" sz="3600" b="0" strike="noStrike" spc="-1">
              <a:solidFill>
                <a:schemeClr val="dk1"/>
              </a:solidFill>
              <a:latin typeface="Arial"/>
            </a:endParaRPr>
          </a:p>
        </p:txBody>
      </p:sp>
      <p:sp>
        <p:nvSpPr>
          <p:cNvPr id="8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个性化教育的概念及重要性</a:t>
            </a:r>
            <a:endParaRPr lang="en-US" sz="2000" b="0" strike="noStrike" spc="-1">
              <a:solidFill>
                <a:srgbClr val="000000"/>
              </a:solidFill>
              <a:latin typeface="Arial"/>
            </a:endParaRPr>
          </a:p>
        </p:txBody>
      </p:sp>
      <p:sp>
        <p:nvSpPr>
          <p:cNvPr id="8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个性化教育</a:t>
            </a:r>
            <a:endParaRPr lang="en-US" sz="3000" b="0" strike="noStrike" spc="-1">
              <a:solidFill>
                <a:srgbClr val="000000"/>
              </a:solidFill>
              <a:latin typeface="Arial"/>
            </a:endParaRPr>
          </a:p>
        </p:txBody>
      </p:sp>
      <p:sp>
        <p:nvSpPr>
          <p:cNvPr id="8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人工智能在学习评估中的应用</a:t>
            </a:r>
            <a:endParaRPr lang="en-US" sz="2000" b="0" strike="noStrike" spc="-1">
              <a:solidFill>
                <a:srgbClr val="000000"/>
              </a:solidFill>
              <a:latin typeface="Arial"/>
            </a:endParaRPr>
          </a:p>
        </p:txBody>
      </p:sp>
      <p:sp>
        <p:nvSpPr>
          <p:cNvPr id="8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学习评估</a:t>
            </a:r>
            <a:endParaRPr lang="en-US" sz="3000" b="0" strike="noStrike" spc="-1">
              <a:solidFill>
                <a:srgbClr val="000000"/>
              </a:solidFill>
              <a:latin typeface="Arial"/>
            </a:endParaRPr>
          </a:p>
        </p:txBody>
      </p:sp>
      <p:sp>
        <p:nvSpPr>
          <p:cNvPr id="8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人工智能技术在课程设计中的应用</a:t>
            </a:r>
            <a:endParaRPr lang="en-US" sz="2000" b="0" strike="noStrike" spc="-1">
              <a:solidFill>
                <a:srgbClr val="000000"/>
              </a:solidFill>
              <a:latin typeface="Arial"/>
            </a:endParaRPr>
          </a:p>
        </p:txBody>
      </p:sp>
      <p:sp>
        <p:nvSpPr>
          <p:cNvPr id="8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课程设计</a:t>
            </a:r>
            <a:endParaRPr lang="en-US" sz="3000" b="0" strike="noStrike" spc="-1">
              <a:solidFill>
                <a:srgbClr val="000000"/>
              </a:solidFill>
              <a:latin typeface="Arial"/>
            </a:endParaRPr>
          </a:p>
        </p:txBody>
      </p:sp>
      <p:sp>
        <p:nvSpPr>
          <p:cNvPr id="8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实现方式</a:t>
            </a:r>
            <a:endParaRPr lang="en-US" sz="2200" b="0" strike="noStrike" spc="-1">
              <a:solidFill>
                <a:srgbClr val="000000"/>
              </a:solidFill>
              <a:latin typeface="Arial"/>
            </a:endParaRPr>
          </a:p>
        </p:txBody>
      </p:sp>
      <p:sp>
        <p:nvSpPr>
          <p:cNvPr id="9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人工智能技术通过大数据分析和个性化算法实现个性化教学。</a:t>
            </a:r>
            <a:endParaRPr lang="en-US" sz="1500" b="0" strike="noStrike" spc="-1">
              <a:solidFill>
                <a:srgbClr val="000000"/>
              </a:solidFill>
              <a:latin typeface="Arial"/>
            </a:endParaRPr>
          </a:p>
        </p:txBody>
      </p:sp>
      <p:sp>
        <p:nvSpPr>
          <p:cNvPr id="9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影响效果</a:t>
            </a:r>
            <a:endParaRPr lang="en-US" sz="2200" b="0" strike="noStrike" spc="-1">
              <a:solidFill>
                <a:srgbClr val="000000"/>
              </a:solidFill>
              <a:latin typeface="Arial"/>
            </a:endParaRPr>
          </a:p>
        </p:txBody>
      </p:sp>
      <p:sp>
        <p:nvSpPr>
          <p:cNvPr id="9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个性化教学能够提高学生的学习兴趣和成绩，满足学生个性化需求。</a:t>
            </a:r>
            <a:endParaRPr lang="en-US" sz="1500" b="0" strike="noStrike" spc="-1">
              <a:solidFill>
                <a:srgbClr val="000000"/>
              </a:solidFill>
              <a:latin typeface="Arial"/>
            </a:endParaRPr>
          </a:p>
        </p:txBody>
      </p:sp>
      <p:sp>
        <p:nvSpPr>
          <p:cNvPr id="9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人工智能技术在教学中的个性化教育</a:t>
            </a:r>
            <a:endParaRPr lang="en-US" sz="3600" b="0" strike="noStrike" spc="-1">
              <a:solidFill>
                <a:schemeClr val="dk1"/>
              </a:solidFill>
              <a:latin typeface="Arial"/>
            </a:endParaRPr>
          </a:p>
        </p:txBody>
      </p:sp>
      <p:sp>
        <p:nvSpPr>
          <p:cNvPr id="10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个性化教学概念</a:t>
            </a:r>
            <a:endParaRPr lang="en-US" sz="2200" b="0" strike="noStrike" spc="-1">
              <a:solidFill>
                <a:srgbClr val="000000"/>
              </a:solidFill>
              <a:latin typeface="Arial"/>
            </a:endParaRPr>
          </a:p>
        </p:txBody>
      </p:sp>
      <p:sp>
        <p:nvSpPr>
          <p:cNvPr id="10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个性化教学是根据每位学生的特点和需要量身定制教学内容和方法。</a:t>
            </a:r>
            <a:endParaRPr lang="en-US" sz="15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0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人工智能技术在课程设计中的应用</a:t>
            </a:r>
            <a:endParaRPr lang="en-US" sz="3500" b="0" strike="noStrike" spc="-1">
              <a:solidFill>
                <a:srgbClr val="000000"/>
              </a:solidFill>
              <a:latin typeface="Arial"/>
            </a:endParaRPr>
          </a:p>
        </p:txBody>
      </p:sp>
      <p:sp>
        <p:nvSpPr>
          <p:cNvPr id="10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传统课程设计存在效率低下的问题，而人工智能技术能够通过智能算法提升课程设计效率。案例分析显示，人工智能在课程设计中取得了成功的应用，为教学培训领域带来了创新和便利。</a:t>
            </a:r>
            <a:endParaRPr lang="en-US" sz="2500" b="0" strike="noStrike" spc="-1">
              <a:solidFill>
                <a:srgbClr val="000000"/>
              </a:solidFill>
              <a:latin typeface="Arial"/>
            </a:endParaRPr>
          </a:p>
        </p:txBody>
      </p:sp>
      <p:sp>
        <p:nvSpPr>
          <p:cNvPr id="10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人工智能在学习评估中的应用</a:t>
            </a:r>
            <a:endParaRPr lang="en-US" sz="3600" b="0" strike="noStrike" spc="-1">
              <a:solidFill>
                <a:schemeClr val="dk1"/>
              </a:solidFill>
              <a:latin typeface="Arial"/>
            </a:endParaRPr>
          </a:p>
        </p:txBody>
      </p:sp>
      <p:sp>
        <p:nvSpPr>
          <p:cNvPr id="1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传统学习评估方式存在主观性和局限性。</a:t>
            </a:r>
            <a:endParaRPr lang="en-US" sz="1500" b="0" strike="noStrike" spc="-1">
              <a:solidFill>
                <a:srgbClr val="000000"/>
              </a:solidFill>
              <a:latin typeface="Arial"/>
            </a:endParaRPr>
          </a:p>
        </p:txBody>
      </p:sp>
      <p:sp>
        <p:nvSpPr>
          <p:cNvPr id="1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评估局限性</a:t>
            </a:r>
            <a:endParaRPr lang="en-US" sz="2200" b="0" strike="noStrike" spc="-1">
              <a:solidFill>
                <a:srgbClr val="000000"/>
              </a:solidFill>
              <a:latin typeface="Arial"/>
            </a:endParaRPr>
          </a:p>
        </p:txBody>
      </p:sp>
      <p:sp>
        <p:nvSpPr>
          <p:cNvPr id="1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人工智能技术通过数据分析和智能系统改进学习评估。</a:t>
            </a:r>
            <a:endParaRPr lang="en-US" sz="1500" b="0" strike="noStrike" spc="-1">
              <a:solidFill>
                <a:srgbClr val="000000"/>
              </a:solidFill>
              <a:latin typeface="Arial"/>
            </a:endParaRPr>
          </a:p>
        </p:txBody>
      </p:sp>
      <p:sp>
        <p:nvSpPr>
          <p:cNvPr id="1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改进方式</a:t>
            </a:r>
            <a:endParaRPr lang="en-US" sz="2200" b="0" strike="noStrike" spc="-1">
              <a:solidFill>
                <a:srgbClr val="000000"/>
              </a:solidFill>
              <a:latin typeface="Arial"/>
            </a:endParaRPr>
          </a:p>
        </p:txBody>
      </p:sp>
      <p:sp>
        <p:nvSpPr>
          <p:cNvPr id="1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智能评估系统将成为学习评估的未来发展趋势。</a:t>
            </a:r>
            <a:endParaRPr lang="en-US" sz="1500" b="0" strike="noStrike" spc="-1">
              <a:solidFill>
                <a:srgbClr val="000000"/>
              </a:solidFill>
              <a:latin typeface="Arial"/>
            </a:endParaRPr>
          </a:p>
        </p:txBody>
      </p:sp>
      <p:sp>
        <p:nvSpPr>
          <p:cNvPr id="1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未来展望</a:t>
            </a:r>
            <a:endParaRPr lang="en-US" sz="2200" b="0" strike="noStrike" spc="-1">
              <a:solidFill>
                <a:srgbClr val="000000"/>
              </a:solidFill>
              <a:latin typeface="Arial"/>
            </a:endParaRPr>
          </a:p>
        </p:txBody>
      </p:sp>
      <p:sp>
        <p:nvSpPr>
          <p:cNvPr id="1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未来展望</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随着人工智能技术的不断发展和应用，教育培训领域也将迎来更多创新和改变。智能化的教学方法和评估方式将为学生和教师带来更好的学习和教学体验，推动教育培训领域迈向智能化时代。</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人工智能辅助教学的优势</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提高教学效率</a:t>
            </a:r>
            <a:endParaRPr lang="en-US" sz="3600" b="0" strike="noStrike" spc="-1">
              <a:solidFill>
                <a:schemeClr val="dk1"/>
              </a:solidFill>
              <a:latin typeface="Arial"/>
            </a:endParaRPr>
          </a:p>
        </p:txBody>
      </p:sp>
      <p:sp>
        <p:nvSpPr>
          <p:cNvPr id="12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自动化流程管理，提升效率</a:t>
            </a:r>
            <a:endParaRPr lang="en-US" sz="2000" b="0" strike="noStrike" spc="-1">
              <a:solidFill>
                <a:srgbClr val="000000"/>
              </a:solidFill>
              <a:latin typeface="Arial"/>
            </a:endParaRPr>
          </a:p>
        </p:txBody>
      </p:sp>
      <p:sp>
        <p:nvSpPr>
          <p:cNvPr id="12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利用人工智能技术进行教学过程管理</a:t>
            </a:r>
            <a:endParaRPr lang="en-US" sz="3000" b="0" strike="noStrike" spc="-1">
              <a:solidFill>
                <a:srgbClr val="000000"/>
              </a:solidFill>
              <a:latin typeface="Arial"/>
            </a:endParaRPr>
          </a:p>
        </p:txBody>
      </p:sp>
      <p:sp>
        <p:nvSpPr>
          <p:cNvPr id="12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教学方式与角色的改变</a:t>
            </a:r>
            <a:endParaRPr lang="en-US" sz="2000" b="0" strike="noStrike" spc="-1">
              <a:solidFill>
                <a:srgbClr val="000000"/>
              </a:solidFill>
              <a:latin typeface="Arial"/>
            </a:endParaRPr>
          </a:p>
        </p:txBody>
      </p:sp>
      <p:sp>
        <p:nvSpPr>
          <p:cNvPr id="12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教师在教学中的角色转变</a:t>
            </a:r>
            <a:endParaRPr lang="en-US" sz="3000" b="0" strike="noStrike" spc="-1">
              <a:solidFill>
                <a:srgbClr val="000000"/>
              </a:solidFill>
              <a:latin typeface="Arial"/>
            </a:endParaRPr>
          </a:p>
        </p:txBody>
      </p:sp>
      <p:sp>
        <p:nvSpPr>
          <p:cNvPr id="1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实时评估学生表现，提供反馈</a:t>
            </a:r>
            <a:endParaRPr lang="en-US" sz="2000" b="0" strike="noStrike" spc="-1">
              <a:solidFill>
                <a:srgbClr val="000000"/>
              </a:solidFill>
              <a:latin typeface="Arial"/>
            </a:endParaRPr>
          </a:p>
        </p:txBody>
      </p:sp>
      <p:sp>
        <p:nvSpPr>
          <p:cNvPr id="12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自动化评估和反馈的作用</a:t>
            </a:r>
            <a:endParaRPr lang="en-US" sz="3000" b="0" strike="noStrike" spc="-1">
              <a:solidFill>
                <a:srgbClr val="000000"/>
              </a:solidFill>
              <a:latin typeface="Arial"/>
            </a:endParaRPr>
          </a:p>
        </p:txBody>
      </p:sp>
      <p:sp>
        <p:nvSpPr>
          <p:cNvPr id="13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促进学生参与和学习兴趣</a:t>
            </a:r>
            <a:endParaRPr lang="en-US" sz="3600" b="0" strike="noStrike" spc="-1">
              <a:solidFill>
                <a:schemeClr val="dk1"/>
              </a:solidFill>
              <a:latin typeface="Arial"/>
            </a:endParaRPr>
          </a:p>
        </p:txBody>
      </p:sp>
      <p:sp>
        <p:nvSpPr>
          <p:cNvPr id="13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创新学习方式，吸引学生</a:t>
            </a:r>
            <a:endParaRPr lang="en-US" sz="1500" b="0" strike="noStrike" spc="-1">
              <a:solidFill>
                <a:srgbClr val="000000"/>
              </a:solidFill>
              <a:latin typeface="Arial"/>
            </a:endParaRPr>
          </a:p>
        </p:txBody>
      </p:sp>
      <p:sp>
        <p:nvSpPr>
          <p:cNvPr id="13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通过互动式学习平台激发学生的学习兴趣</a:t>
            </a:r>
            <a:endParaRPr lang="en-US" sz="2200" b="0" strike="noStrike" spc="-1">
              <a:solidFill>
                <a:srgbClr val="000000"/>
              </a:solidFill>
              <a:latin typeface="Arial"/>
            </a:endParaRPr>
          </a:p>
        </p:txBody>
      </p:sp>
      <p:sp>
        <p:nvSpPr>
          <p:cNvPr id="13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增强学生互动体验</a:t>
            </a:r>
            <a:endParaRPr lang="en-US" sz="1500" b="0" strike="noStrike" spc="-1">
              <a:solidFill>
                <a:srgbClr val="000000"/>
              </a:solidFill>
              <a:latin typeface="Arial"/>
            </a:endParaRPr>
          </a:p>
        </p:txBody>
      </p:sp>
      <p:sp>
        <p:nvSpPr>
          <p:cNvPr id="13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利用虚拟现实和增强现实技术提升学生参与度</a:t>
            </a:r>
            <a:endParaRPr lang="en-US" sz="2200" b="0" strike="noStrike" spc="-1">
              <a:solidFill>
                <a:srgbClr val="000000"/>
              </a:solidFill>
              <a:latin typeface="Arial"/>
            </a:endParaRPr>
          </a:p>
        </p:txBody>
      </p:sp>
      <p:sp>
        <p:nvSpPr>
          <p:cNvPr id="13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成功案例分享与借鉴</a:t>
            </a:r>
            <a:endParaRPr lang="en-US" sz="1500" b="0" strike="noStrike" spc="-1">
              <a:solidFill>
                <a:srgbClr val="000000"/>
              </a:solidFill>
              <a:latin typeface="Arial"/>
            </a:endParaRPr>
          </a:p>
        </p:txBody>
      </p:sp>
      <p:sp>
        <p:nvSpPr>
          <p:cNvPr id="13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案例分享：人工智能在激发学生学习兴趣中的成功实践</a:t>
            </a:r>
            <a:endParaRPr lang="en-US" sz="2200" b="0" strike="noStrike" spc="-1">
              <a:solidFill>
                <a:srgbClr val="000000"/>
              </a:solidFill>
              <a:latin typeface="Arial"/>
            </a:endParaRPr>
          </a:p>
        </p:txBody>
      </p:sp>
      <p:sp>
        <p:nvSpPr>
          <p:cNvPr id="13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利用大数据分析学生学习行为个性化定制学习计划</a:t>
            </a:r>
            <a:endParaRPr lang="en-US" sz="2200" b="0" strike="noStrike" spc="-1">
              <a:solidFill>
                <a:srgbClr val="000000"/>
              </a:solidFill>
              <a:latin typeface="Arial"/>
            </a:endParaRPr>
          </a:p>
        </p:txBody>
      </p:sp>
      <p:sp>
        <p:nvSpPr>
          <p:cNvPr id="14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学习行为数据分析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学习计划个性化定制</a:t>
            </a:r>
            <a:endParaRPr lang="en-US" sz="1500" b="0" strike="noStrike" spc="-1">
              <a:solidFill>
                <a:srgbClr val="000000"/>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未来趋势：个性化学习的发展方向</a:t>
            </a:r>
            <a:endParaRPr lang="en-US" sz="2200" b="0" strike="noStrike" spc="-1">
              <a:solidFill>
                <a:srgbClr val="000000"/>
              </a:solidFill>
              <a:latin typeface="Arial"/>
            </a:endParaRPr>
          </a:p>
        </p:txBody>
      </p:sp>
      <p:sp>
        <p:nvSpPr>
          <p:cNvPr id="14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技术综合与发展预测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教育行业趋势分析</a:t>
            </a:r>
            <a:endParaRPr lang="en-US" sz="1500" b="0" strike="noStrike" spc="-1">
              <a:solidFill>
                <a:srgbClr val="000000"/>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个性化学习体验</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人工智能技术如何根据学生个体差异实现个性化教学</a:t>
            </a:r>
            <a:endParaRPr lang="en-US" sz="2200" b="0" strike="noStrike" spc="-1">
              <a:solidFill>
                <a:srgbClr val="000000"/>
              </a:solidFill>
              <a:latin typeface="Arial"/>
            </a:endParaRPr>
          </a:p>
        </p:txBody>
      </p:sp>
      <p:sp>
        <p:nvSpPr>
          <p:cNvPr id="15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个性化学习内容设计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智能化学习推荐系统</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实现教学内容深度挖掘</a:t>
            </a:r>
            <a:endParaRPr lang="en-US" sz="3600" b="0" strike="noStrike" spc="-1">
              <a:solidFill>
                <a:schemeClr val="dk1"/>
              </a:solidFill>
              <a:latin typeface="Arial"/>
            </a:endParaRPr>
          </a:p>
        </p:txBody>
      </p:sp>
      <p:sp>
        <p:nvSpPr>
          <p:cNvPr id="15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深度分析，发现教学关联</a:t>
            </a:r>
            <a:endParaRPr lang="en-US" sz="2000" b="0" strike="noStrike" spc="-1">
              <a:solidFill>
                <a:srgbClr val="000000"/>
              </a:solidFill>
              <a:latin typeface="Arial"/>
            </a:endParaRPr>
          </a:p>
        </p:txBody>
      </p:sp>
      <p:sp>
        <p:nvSpPr>
          <p:cNvPr id="15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人工智能技术如何帮助教师发现教学内容的深层次联系</a:t>
            </a:r>
            <a:endParaRPr lang="en-US" sz="3000" b="0" strike="noStrike" spc="-1">
              <a:solidFill>
                <a:srgbClr val="000000"/>
              </a:solidFill>
              <a:latin typeface="Arial"/>
            </a:endParaRPr>
          </a:p>
        </p:txBody>
      </p:sp>
      <p:sp>
        <p:nvSpPr>
          <p:cNvPr id="15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成功案例展示与实证分析</a:t>
            </a:r>
            <a:endParaRPr lang="en-US" sz="2000" b="0" strike="noStrike" spc="-1">
              <a:solidFill>
                <a:srgbClr val="000000"/>
              </a:solidFill>
              <a:latin typeface="Arial"/>
            </a:endParaRPr>
          </a:p>
        </p:txBody>
      </p:sp>
      <p:sp>
        <p:nvSpPr>
          <p:cNvPr id="15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案例研究：人工智能助力教学内容深度挖掘的成效</a:t>
            </a:r>
            <a:endParaRPr lang="en-US" sz="3000" b="0" strike="noStrike" spc="-1">
              <a:solidFill>
                <a:srgbClr val="000000"/>
              </a:solidFill>
              <a:latin typeface="Arial"/>
            </a:endParaRPr>
          </a:p>
        </p:txBody>
      </p:sp>
      <p:sp>
        <p:nvSpPr>
          <p:cNvPr id="15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知识图谱构建与应用</a:t>
            </a:r>
            <a:endParaRPr lang="en-US" sz="2000" b="0" strike="noStrike" spc="-1">
              <a:solidFill>
                <a:srgbClr val="000000"/>
              </a:solidFill>
              <a:latin typeface="Arial"/>
            </a:endParaRPr>
          </a:p>
        </p:txBody>
      </p:sp>
      <p:sp>
        <p:nvSpPr>
          <p:cNvPr id="16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智能知识图谱在教学中的应用</a:t>
            </a:r>
            <a:endParaRPr lang="en-US" sz="3000" b="0" strike="noStrike" spc="-1">
              <a:solidFill>
                <a:srgbClr val="000000"/>
              </a:solidFill>
              <a:latin typeface="Arial"/>
            </a:endParaRPr>
          </a:p>
        </p:txBody>
      </p:sp>
      <p:sp>
        <p:nvSpPr>
          <p:cNvPr id="16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6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在教学培训领域的应用已经展现出巨大潜力和优势，不仅提升了教学效率，增加了学生参与度，同时也实现了个性化学习体验和深度挖掘教学内容。在未来，随着技术的不断发展，教学培训领域将迎来更多创新和突破，人工智能将继续助力教学培训事业的发展。</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人工智能技术在培训领域的创新应用</a:t>
            </a:r>
            <a:endParaRPr lang="en-US" sz="3600" b="0" strike="noStrike" spc="-1">
              <a:solidFill>
                <a:schemeClr val="dk1"/>
              </a:solidFill>
              <a:latin typeface="Arial"/>
            </a:endParaRPr>
          </a:p>
        </p:txBody>
      </p:sp>
      <p:sp>
        <p:nvSpPr>
          <p:cNvPr id="1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智能教学系统</a:t>
            </a:r>
            <a:endParaRPr lang="en-US" sz="3500" b="0" strike="noStrike" spc="-1">
              <a:solidFill>
                <a:srgbClr val="000000"/>
              </a:solidFill>
              <a:latin typeface="Arial"/>
            </a:endParaRPr>
          </a:p>
        </p:txBody>
      </p:sp>
      <p:sp>
        <p:nvSpPr>
          <p:cNvPr id="17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智能教学系统是指利用人工智能技术实现个性化教育的系统。其构成包括智能教学管理、智能教学设计和智能教学评价等功能模块。不同类型的智能教学系统可以应用在在线教育、个性化辅导等多种场景。未来，智能教学系统将更加智能化，更好地适应学生的学习需求。</a:t>
            </a:r>
            <a:endParaRPr lang="en-US" sz="2500" b="0" strike="noStrike" spc="-1">
              <a:solidFill>
                <a:srgbClr val="000000"/>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虚拟教学助手</a:t>
            </a:r>
            <a:endParaRPr lang="en-US" sz="3600" b="0" strike="noStrike" spc="-1">
              <a:solidFill>
                <a:schemeClr val="dk1"/>
              </a:solidFill>
              <a:latin typeface="Arial"/>
            </a:endParaRPr>
          </a:p>
        </p:txBody>
      </p:sp>
      <p:sp>
        <p:nvSpPr>
          <p:cNvPr id="17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虚拟教学助手是指通过虚拟技术和人工智能技术实现的教学辅助工具。</a:t>
            </a:r>
            <a:endParaRPr lang="en-US" sz="1500" b="0" strike="noStrike" spc="-1">
              <a:solidFill>
                <a:srgbClr val="000000"/>
              </a:solidFill>
              <a:latin typeface="Arial"/>
            </a:endParaRPr>
          </a:p>
        </p:txBody>
      </p:sp>
      <p:sp>
        <p:nvSpPr>
          <p:cNvPr id="17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定义</a:t>
            </a:r>
            <a:endParaRPr lang="en-US" sz="2200" b="0" strike="noStrike" spc="-1">
              <a:solidFill>
                <a:srgbClr val="000000"/>
              </a:solidFill>
              <a:latin typeface="Arial"/>
            </a:endParaRPr>
          </a:p>
        </p:txBody>
      </p:sp>
      <p:sp>
        <p:nvSpPr>
          <p:cNvPr id="17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虚拟教学助手可以根据学生的学习情况进行个性化指导和辅助，提升学习效果。</a:t>
            </a:r>
            <a:endParaRPr lang="en-US" sz="1500" b="0" strike="noStrike" spc="-1">
              <a:solidFill>
                <a:srgbClr val="000000"/>
              </a:solidFill>
              <a:latin typeface="Arial"/>
            </a:endParaRPr>
          </a:p>
        </p:txBody>
      </p:sp>
      <p:sp>
        <p:nvSpPr>
          <p:cNvPr id="17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特点</a:t>
            </a:r>
            <a:endParaRPr lang="en-US" sz="2200" b="0" strike="noStrike" spc="-1">
              <a:solidFill>
                <a:srgbClr val="000000"/>
              </a:solidFill>
              <a:latin typeface="Arial"/>
            </a:endParaRPr>
          </a:p>
        </p:txBody>
      </p:sp>
      <p:sp>
        <p:nvSpPr>
          <p:cNvPr id="17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人工智能技术可以为虚拟教学助手提供智能化的交互能力和学习分析功能。</a:t>
            </a:r>
            <a:endParaRPr lang="en-US" sz="1500" b="0" strike="noStrike" spc="-1">
              <a:solidFill>
                <a:srgbClr val="000000"/>
              </a:solidFill>
              <a:latin typeface="Arial"/>
            </a:endParaRPr>
          </a:p>
        </p:txBody>
      </p:sp>
      <p:sp>
        <p:nvSpPr>
          <p:cNvPr id="17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赋能</a:t>
            </a:r>
            <a:endParaRPr lang="en-US" sz="2200" b="0" strike="noStrike" spc="-1">
              <a:solidFill>
                <a:srgbClr val="000000"/>
              </a:solidFill>
              <a:latin typeface="Arial"/>
            </a:endParaRPr>
          </a:p>
        </p:txBody>
      </p:sp>
      <p:sp>
        <p:nvSpPr>
          <p:cNvPr id="17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原理</a:t>
            </a:r>
            <a:endParaRPr lang="en-US" sz="2200" b="0" strike="noStrike" spc="-1">
              <a:solidFill>
                <a:srgbClr val="000000"/>
              </a:solidFill>
              <a:latin typeface="Arial"/>
            </a:endParaRPr>
          </a:p>
        </p:txBody>
      </p:sp>
      <p:sp>
        <p:nvSpPr>
          <p:cNvPr id="18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通过收集和分析学生的学习数据，系统可以实现个性化学习路径的生成。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运用机器学习技术实现对学生学习状态的动态调整。</a:t>
            </a:r>
            <a:endParaRPr lang="en-US" sz="1500" b="0" strike="noStrike" spc="-1">
              <a:solidFill>
                <a:srgbClr val="000000"/>
              </a:solidFill>
              <a:latin typeface="Arial"/>
            </a:endParaRPr>
          </a:p>
        </p:txBody>
      </p:sp>
      <p:sp>
        <p:nvSpPr>
          <p:cNvPr id="1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设计</a:t>
            </a:r>
            <a:endParaRPr lang="en-US" sz="2200" b="0" strike="noStrike" spc="-1">
              <a:solidFill>
                <a:srgbClr val="000000"/>
              </a:solidFill>
              <a:latin typeface="Arial"/>
            </a:endParaRPr>
          </a:p>
        </p:txBody>
      </p:sp>
      <p:sp>
        <p:nvSpPr>
          <p:cNvPr id="18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个性化学习路径的设计需要结合学科特点和学生特征，确保学习目标的达成。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实施自适应学习系统时，需要不断优化系统算法和数据模型。</a:t>
            </a:r>
            <a:endParaRPr lang="en-US" sz="1500" b="0" strike="noStrike" spc="-1">
              <a:solidFill>
                <a:srgbClr val="000000"/>
              </a:solidFill>
              <a:latin typeface="Arial"/>
            </a:endParaRPr>
          </a:p>
        </p:txBody>
      </p:sp>
      <p:sp>
        <p:nvSpPr>
          <p:cNvPr id="1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自适应学习系统</a:t>
            </a:r>
            <a:endParaRPr lang="en-US" sz="3600" b="0" strike="noStrike" spc="-1">
              <a:solidFill>
                <a:schemeClr val="dk1"/>
              </a:solidFill>
              <a:latin typeface="Arial"/>
            </a:endParaRPr>
          </a:p>
        </p:txBody>
      </p:sp>
      <p:sp>
        <p:nvSpPr>
          <p:cNvPr id="1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优势</a:t>
            </a:r>
            <a:endParaRPr lang="en-US" sz="2200" b="0" strike="noStrike" spc="-1">
              <a:solidFill>
                <a:srgbClr val="000000"/>
              </a:solidFill>
              <a:latin typeface="Arial"/>
            </a:endParaRPr>
          </a:p>
        </p:txBody>
      </p:sp>
      <p:sp>
        <p:nvSpPr>
          <p:cNvPr id="19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能够根据学生的学习进度和特点自动调整学习内容和方式。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提供个性化的学习体验，满足不同学生的需求。</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9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机器学习在教学评估中的应用</a:t>
            </a:r>
            <a:endParaRPr lang="en-US" sz="3600" b="0" strike="noStrike" spc="-1">
              <a:solidFill>
                <a:schemeClr val="dk1"/>
              </a:solidFill>
              <a:latin typeface="Arial"/>
            </a:endParaRPr>
          </a:p>
        </p:txBody>
      </p:sp>
      <p:sp>
        <p:nvSpPr>
          <p:cNvPr id="19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机器学习技术可以分析学生的学习行为和表现，帮助教师更好地了解学生的学习状态。</a:t>
            </a:r>
            <a:endParaRPr lang="en-US" sz="2000" b="0" strike="noStrike" spc="-1">
              <a:solidFill>
                <a:srgbClr val="000000"/>
              </a:solidFill>
              <a:latin typeface="Arial"/>
            </a:endParaRPr>
          </a:p>
        </p:txBody>
      </p:sp>
      <p:sp>
        <p:nvSpPr>
          <p:cNvPr id="19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识别学生学习特点</a:t>
            </a:r>
            <a:endParaRPr lang="en-US" sz="3000" b="0" strike="noStrike" spc="-1">
              <a:solidFill>
                <a:srgbClr val="000000"/>
              </a:solidFill>
              <a:latin typeface="Arial"/>
            </a:endParaRPr>
          </a:p>
        </p:txBody>
      </p:sp>
      <p:sp>
        <p:nvSpPr>
          <p:cNvPr id="19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未来，机器学习技术将更加智能化和自适应，提高教学评估的准确性和效率。</a:t>
            </a:r>
            <a:endParaRPr lang="en-US" sz="2000" b="0" strike="noStrike" spc="-1">
              <a:solidFill>
                <a:srgbClr val="000000"/>
              </a:solidFill>
              <a:latin typeface="Arial"/>
            </a:endParaRPr>
          </a:p>
        </p:txBody>
      </p:sp>
      <p:sp>
        <p:nvSpPr>
          <p:cNvPr id="19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未来发展方向</a:t>
            </a:r>
            <a:endParaRPr lang="en-US" sz="3000" b="0" strike="noStrike" spc="-1">
              <a:solidFill>
                <a:srgbClr val="000000"/>
              </a:solidFill>
              <a:latin typeface="Arial"/>
            </a:endParaRPr>
          </a:p>
        </p:txBody>
      </p:sp>
      <p:sp>
        <p:nvSpPr>
          <p:cNvPr id="2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在评估学生学习成果时，机器学习可以提供客观数据支持，减少人为偏差。</a:t>
            </a:r>
            <a:endParaRPr lang="en-US" sz="2000" b="0" strike="noStrike" spc="-1">
              <a:solidFill>
                <a:srgbClr val="000000"/>
              </a:solidFill>
              <a:latin typeface="Arial"/>
            </a:endParaRPr>
          </a:p>
        </p:txBody>
      </p:sp>
      <p:sp>
        <p:nvSpPr>
          <p:cNvPr id="20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评估过程中的作用</a:t>
            </a:r>
            <a:endParaRPr lang="en-US" sz="3000" b="0" strike="noStrike" spc="-1">
              <a:solidFill>
                <a:srgbClr val="000000"/>
              </a:solidFill>
              <a:latin typeface="Arial"/>
            </a:endParaRPr>
          </a:p>
        </p:txBody>
      </p:sp>
      <p:sp>
        <p:nvSpPr>
          <p:cNvPr id="20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0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20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技术在教学培训领域的应用为教育带来了新的机遇和挑战。通过智能教学系统、虚拟教学助手、自适应学习系统以及机器学习在评估中的应用，教学过程更加智能化、个性化和高效化。未来的教育将更加注重个性化学习和技术赋能，促进学生的全面发展。</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https://d.book118.com/566220241012010104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133</Paragraphs>
  <Slides>21</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人工智能助力教学培训领域发展</vt:lpstr>
      <vt:lpstr>目录</vt:lpstr>
      <vt:lpstr>第一章 人工智能在教育领域的应用</vt:lpstr>
      <vt:lpstr>人工智能助力教学培训领域发展简介</vt:lpstr>
      <vt:lpstr>人工智能技术在教学中的个性化教育</vt:lpstr>
      <vt:lpstr> </vt:lpstr>
      <vt:lpstr>人工智能在学习评估中的应用</vt:lpstr>
      <vt:lpstr>未来展望</vt:lpstr>
      <vt:lpstr>第二章 人工智能辅助教学的优势</vt:lpstr>
      <vt:lpstr>提高教学效率</vt:lpstr>
      <vt:lpstr>促进学生参与和学习兴趣</vt:lpstr>
      <vt:lpstr>个性化学习体验</vt:lpstr>
      <vt:lpstr>实现教学内容深度挖掘</vt:lpstr>
      <vt:lpstr>结语</vt:lpstr>
      <vt:lpstr>第三章 人工智能技术在培训领域的创新应用</vt:lpstr>
      <vt:lpstr> </vt:lpstr>
      <vt:lpstr>虚拟教学助手</vt:lpstr>
      <vt:lpstr>自适应学习系统</vt:lpstr>
      <vt:lpstr>机器学习在教学评估中的应用</vt:lpstr>
      <vt:lpstr>结语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2024-09-29T14:34:00.910</cp:lastPrinted>
  <dcterms:created xsi:type="dcterms:W3CDTF">2024-09-29T06:34:00Z</dcterms:created>
  <dcterms:modified xsi:type="dcterms:W3CDTF">2024-09-29T06:34:02Z</dcterms:modified>
</cp:coreProperties>
</file>