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ALPEQQ+GPGRLA+ArialMT"/>
      <p:regular r:id="rId16"/>
    </p:embeddedFont>
    <p:embeddedFont>
      <p:font typeface="JHMUTM+MS-UIGothic"/>
      <p:regular r:id="rId17"/>
    </p:embeddedFont>
    <p:embeddedFont>
      <p:font typeface="NVBLMV+DHDNSC+MicrosoftYaHei-Bold"/>
      <p:regular r:id="rId18"/>
    </p:embeddedFont>
    <p:embeddedFont>
      <p:font typeface="GOBUFU+USAPTR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4DE16-8B00-4890-B64F-356CBECF3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9737D-CBD5-4691-840A-F4921159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F07AD-620F-4432-8F0C-3FCCD05B0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486B5-BE4B-4089-84B2-6B199F62A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E456E-DF12-4FB5-815A-3EEBE616A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0F9DE-7B03-4913-B968-E84BF838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05F2C-936B-4818-9664-E7FE754BB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54B8B-44B4-4CA3-A2E3-20703D62B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6D4E7-2917-4928-9A2E-376DCE7AB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9666C-866D-492B-ACEE-ABD0428FB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9F2D1-F5D5-48CC-AF8D-9EB8EEE8B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24050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LPEQQ+GPGRLA+ArialMT"/>
                <a:cs typeface="ALPEQQ+GPGRL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大型汽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机概述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4790381" cy="24293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LPEQQ+GPGRLA+ArialMT"/>
                <a:cs typeface="ALPEQQ+GPGRL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大型汽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机的工作原理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LPEQQ+GPGRLA+ArialMT"/>
                <a:cs typeface="ALPEQQ+GPGRL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大型汽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机的运行特性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LPEQQ+GPGRLA+ArialMT"/>
                <a:cs typeface="ALPEQQ+GPGRL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大型汽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机的故障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断与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LPEQQ+GPGRLA+ArialMT"/>
                <a:cs typeface="ALPEQQ+GPGRL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大型汽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机的未来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JHMUTM+MS-UIGothic"/>
                <a:cs typeface="JHMUTM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JHMUTM+MS-UIGothic"/>
                <a:cs typeface="JHMUTM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NVBLMV+DHDNSC+MicrosoftYaHei-Bold"/>
                <a:cs typeface="NVBLMV+DHDNSC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HMUTM+MS-UIGothic"/>
                <a:cs typeface="JHMUTM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HMUTM+MS-UIGothic"/>
                <a:cs typeface="JHMUTM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大型汽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机具有效率高、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机功率大、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运行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定、寿命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点，广泛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于火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、核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、化工等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JHMUTM+MS-UIGothic"/>
                <a:cs typeface="JHMUTM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大型汽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VBLMV+DHDNSC+MicrosoftYaHei-Bold"/>
                <a:cs typeface="NVBLMV+DHDNS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VBLMV+DHDNSC+MicrosoftYaHei-Bold"/>
                <a:cs typeface="NVBLMV+DHDNS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VBLMV+DHDNSC+MicrosoftYaHei-Bold"/>
                <a:cs typeface="NVBLMV+DHDNS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JHMUTM+MS-UIGothic"/>
                <a:cs typeface="JHMUTM+MS-UIGothic"/>
              </a:rPr>
              <a:t>火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JHMUTM+MS-UIGothic"/>
                <a:cs typeface="JHMUTM+MS-UIGothic"/>
              </a:rPr>
              <a:t>核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JHMUTM+MS-UIGothic"/>
                <a:cs typeface="JHMUTM+MS-UIGothic"/>
              </a:rPr>
              <a:t>化工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大型汽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HMUTM+MS-UIGothic"/>
                <a:cs typeface="JHMUTM+MS-UIGothic"/>
              </a:rPr>
              <a:t>初期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JHMUTM+MS-UIGothic"/>
                <a:cs typeface="JHMUTM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FFFDFD"/>
                </a:solidFill>
                <a:latin typeface="JHMUTM+MS-UIGothic"/>
                <a:cs typeface="JHMUTM+MS-UIGothic"/>
              </a:rPr>
              <a:t>新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JHMUTM+MS-UIGothic"/>
                <a:cs typeface="JHMUTM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近年来，随着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保要求的提高和新能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起，大型汽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机在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能减排、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提高效率等方面不断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展，同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也面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着新的挑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和机遇。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93164" y="2624192"/>
            <a:ext cx="34695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大型汽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展始于</a:t>
            </a:r>
            <a:r>
              <a:rPr sz="1500">
                <a:solidFill>
                  <a:srgbClr val="FFFDFD"/>
                </a:solidFill>
                <a:latin typeface="GOBUFU+USAPTR+MicrosoftYaHei"/>
                <a:cs typeface="GOBUFU+USAPTR+MicrosoftYaHei"/>
              </a:rPr>
              <a:t>19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末期，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初期主要用于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船舶和蒸汽机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HMUTM+MS-UIGothic"/>
                <a:cs typeface="JHMUTM+MS-UIGothic"/>
              </a:rPr>
              <a:t>成熟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DFD"/>
                </a:solidFill>
                <a:latin typeface="JHMUTM+MS-UIGothic"/>
                <a:cs typeface="JHMUTM+MS-UIGothic"/>
              </a:rPr>
              <a:t>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8509" y="4597138"/>
            <a:ext cx="346949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随着科技的不断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步，</a:t>
            </a:r>
            <a:r>
              <a:rPr sz="1500">
                <a:solidFill>
                  <a:srgbClr val="FFFDFD"/>
                </a:solidFill>
                <a:latin typeface="GOBUFU+USAPTR+MicrosoftYaHei"/>
                <a:cs typeface="GOBUFU+USAPTR+MicrosoftYaHei"/>
              </a:rPr>
              <a:t>20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中期以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后，大型汽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机在火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、核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得到广泛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用，技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JHMUTM+MS-UIGothic"/>
                <a:cs typeface="JHMUTM+MS-UIGothic"/>
              </a:rPr>
              <a:t>成熟。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力学原理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热</a:t>
            </a:r>
            <a:r>
              <a:rPr sz="2300" spc="25">
                <a:solidFill>
                  <a:srgbClr val="00B6FF"/>
                </a:solidFill>
                <a:latin typeface="JHMUTM+MS-UIGothic"/>
                <a:cs typeface="JHMUTM+MS-UIGothic"/>
              </a:rPr>
              <a:t>力学第二定律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热</a:t>
            </a:r>
            <a:r>
              <a:rPr sz="2300" spc="25">
                <a:solidFill>
                  <a:srgbClr val="00B6FF"/>
                </a:solidFill>
                <a:latin typeface="JHMUTM+MS-UIGothic"/>
                <a:cs typeface="JHMUTM+MS-UIGothic"/>
              </a:rPr>
              <a:t>力学第一定律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HMUTM+MS-UIGothic"/>
                <a:cs typeface="JHMUTM+MS-UIGothic"/>
              </a:rPr>
              <a:t>理想气体定律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HMUTM+MS-UIGothic"/>
                <a:cs typeface="JHMUTM+MS-UIGothic"/>
              </a:rPr>
              <a:t>工作原理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级</a:t>
            </a:r>
            <a:r>
              <a:rPr sz="2300" spc="25">
                <a:solidFill>
                  <a:srgbClr val="00B6FF"/>
                </a:solidFill>
                <a:latin typeface="JHMUTM+MS-UIGothic"/>
                <a:cs typeface="JHMUTM+MS-UIGothic"/>
              </a:rPr>
              <a:t>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00B6FF"/>
                </a:solidFill>
                <a:latin typeface="JHMUTM+MS-UIGothic"/>
                <a:cs typeface="JHMUTM+MS-UIGothic"/>
              </a:rPr>
              <a:t>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级</a:t>
            </a:r>
            <a:r>
              <a:rPr sz="2300" spc="25">
                <a:solidFill>
                  <a:srgbClr val="00B6FF"/>
                </a:solidFill>
                <a:latin typeface="JHMUTM+MS-UIGothic"/>
                <a:cs typeface="JHMUTM+MS-UIGothic"/>
              </a:rPr>
              <a:t>的工作特点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损</a:t>
            </a:r>
            <a:r>
              <a:rPr sz="3000">
                <a:solidFill>
                  <a:srgbClr val="00B6FF"/>
                </a:solidFill>
                <a:latin typeface="JHMUTM+MS-UIGothic"/>
                <a:cs typeface="JHMUTM+MS-UIGothic"/>
              </a:rPr>
              <a:t>失与效率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损</a:t>
            </a:r>
            <a:r>
              <a:rPr sz="2000" spc="25">
                <a:solidFill>
                  <a:srgbClr val="00B6FF"/>
                </a:solidFill>
                <a:latin typeface="JHMUTM+MS-UIGothic"/>
                <a:cs typeface="JHMUTM+MS-UIGothic"/>
              </a:rPr>
              <a:t>失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00B6FF"/>
                </a:solidFill>
                <a:latin typeface="JHMUTM+MS-UIGothic"/>
                <a:cs typeface="JHMUTM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JHMUTM+MS-UIGothic"/>
                <a:cs typeface="JHMUTM+MS-UIGothic"/>
              </a:rPr>
              <a:t>效率影响因素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JHMUTM+MS-UIGothic"/>
                <a:cs typeface="JHMUTM+MS-UIGothic"/>
              </a:rPr>
              <a:t>提高效率的方法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主要包括机械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失、内漏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失和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外部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失。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主要包括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因素、制造因素、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运行因素和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因素。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、改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制造工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、加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运行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JHMUTM+MS-UIGothic"/>
                <a:cs typeface="JHMUTM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https://d.book118.com/566224050140010040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ALPEQQ+GPGRLA+ArialMT</vt:lpstr>
      <vt:lpstr>Times New Roman</vt:lpstr>
      <vt:lpstr>JHMUTM+MS-UIGothic</vt:lpstr>
      <vt:lpstr>SimSun</vt:lpstr>
      <vt:lpstr>NVBLMV+DHDNSC+MicrosoftYaHei-Bold</vt:lpstr>
      <vt:lpstr>GOBUFU+USAPTR+MicrosoftYaHei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2024-09-07T02:42:38.502</cp:lastPrinted>
  <dcterms:created xsi:type="dcterms:W3CDTF">2024-09-06T18:42:38Z</dcterms:created>
  <dcterms:modified xsi:type="dcterms:W3CDTF">2024-09-06T18:42:39Z</dcterms:modified>
</cp:coreProperties>
</file>