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GRKSLH+MS-UIGothic"/>
      <p:regular r:id="rId16"/>
    </p:embeddedFont>
    <p:embeddedFont>
      <p:font typeface="SGGQLD+UNPKPD+ArialMT"/>
      <p:regular r:id="rId17"/>
    </p:embeddedFont>
    <p:embeddedFont>
      <p:font typeface="MRRUBW+EUDHII+MicrosoftYaHei-Bold"/>
      <p:regular r:id="rId18"/>
    </p:embeddedFont>
    <p:embeddedFont>
      <p:font typeface="NOJVNJ+EJTFJW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E6BAC-78FA-4A74-B747-400C587F8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19F3E-228A-4702-B881-9E6DDB997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F6F69-B3B4-4C35-868E-7BAC81C1C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4FFFC-C7F2-4CD2-AF29-AB72BBC9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D9F62-B6B3-4667-8797-0E1120FB6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7F6D4-4D47-48C0-96F8-2C64145B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8D296-4947-4428-A84F-8F8205535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2D8E7-DFA7-4D27-9889-99A6B080C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7D537-B8F5-4EAF-B58A-89F4EEFB9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BF670-3728-435D-945D-BBFAD8DD8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68DD6-2570-48C0-9F82-BD050D27F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12111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758959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GRKSLH+MS-UIGothic"/>
                <a:cs typeface="GRKSLH+MS-UIGothic"/>
              </a:rPr>
              <a:t>甲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烷</a:t>
            </a:r>
            <a:r>
              <a:rPr sz="4950">
                <a:solidFill>
                  <a:srgbClr val="603200"/>
                </a:solidFill>
                <a:latin typeface="GRKSLH+MS-UIGothic"/>
                <a:cs typeface="GRKSLH+MS-UIGothic"/>
              </a:rPr>
              <a:t>定稿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资</a:t>
            </a:r>
            <a:r>
              <a:rPr sz="4950">
                <a:solidFill>
                  <a:srgbClr val="603200"/>
                </a:solidFill>
                <a:latin typeface="GRKSLH+MS-UIGothic"/>
                <a:cs typeface="GRKSLH+MS-UIGothic"/>
              </a:rPr>
              <a:t>料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GRKSLH+MS-UIGothic"/>
                <a:cs typeface="GRKSL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3433000"/>
            <a:ext cx="3100019" cy="2464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GGQLD+UNPKPD+ArialMT"/>
                <a:cs typeface="SGGQLD+UNPKP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GRKSLH+MS-UIGothic"/>
                <a:cs typeface="GRKSLH+MS-UIGothic"/>
              </a:rPr>
              <a:t>甲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烷对环</a:t>
            </a:r>
            <a:r>
              <a:rPr sz="2400">
                <a:solidFill>
                  <a:srgbClr val="603200"/>
                </a:solidFill>
                <a:latin typeface="GRKSLH+MS-UIGothic"/>
                <a:cs typeface="GRKSLH+MS-UIGothic"/>
              </a:rPr>
              <a:t>境的影响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GGQLD+UNPKPD+ArialMT"/>
                <a:cs typeface="SGGQLD+UNPKP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GRKSLH+MS-UIGothic"/>
                <a:cs typeface="GRKSLH+MS-UIGothic"/>
              </a:rPr>
              <a:t>甲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烷</a:t>
            </a:r>
            <a:r>
              <a:rPr sz="2400">
                <a:solidFill>
                  <a:srgbClr val="603200"/>
                </a:solidFill>
                <a:latin typeface="GRKSLH+MS-UIGothic"/>
                <a:cs typeface="GRKSLH+MS-UIGothic"/>
              </a:rPr>
              <a:t>的利用与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603200"/>
                </a:solidFill>
                <a:latin typeface="GRKSLH+MS-UIGothic"/>
                <a:cs typeface="GRKSLH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GGQLD+UNPKPD+ArialMT"/>
                <a:cs typeface="SGGQLD+UNPKP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GRKSLH+MS-UIGothic"/>
                <a:cs typeface="GRKSLH+MS-UIGothic"/>
              </a:rPr>
              <a:t>甲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烷</a:t>
            </a:r>
            <a:r>
              <a:rPr sz="2400">
                <a:solidFill>
                  <a:srgbClr val="603200"/>
                </a:solidFill>
                <a:latin typeface="GRKSLH+MS-UIGothic"/>
                <a:cs typeface="GRKSLH+MS-UIGothic"/>
              </a:rPr>
              <a:t>的排放与控制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GGQLD+UNPKPD+ArialMT"/>
                <a:cs typeface="SGGQLD+UNPKPD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GRKSLH+MS-UIGothic"/>
                <a:cs typeface="GRKSLH+MS-UIGothic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MRRUBW+EUDHII+MicrosoftYaHei-Bold"/>
                <a:cs typeface="MRRUBW+EUDHI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9790" y="2809216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GRKSLH+MS-UIGothic"/>
                <a:cs typeface="GRKSLH+MS-UIGothic"/>
              </a:rPr>
              <a:t>甲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烷</a:t>
            </a:r>
            <a:r>
              <a:rPr sz="4500">
                <a:solidFill>
                  <a:srgbClr val="603200"/>
                </a:solidFill>
                <a:latin typeface="GRKSLH+MS-UIGothic"/>
                <a:cs typeface="GRKSLH+MS-UIGothic"/>
              </a:rPr>
              <a:t>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甲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烷</a:t>
            </a: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的物理性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甲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是一种无色、无味、无毒的气体，具有低密度、低熔点和低沸点的物理性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A6930"/>
                </a:solidFill>
                <a:latin typeface="GRKSLH+MS-UIGothic"/>
                <a:cs typeface="GRKSL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17455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甲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准条件下是无色、无味的气体，其分子式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NOJVNJ+EJTFJW+MicrosoftYaHei"/>
                <a:cs typeface="NOJVNJ+EJTFJW+MicrosoftYaHei"/>
              </a:rPr>
              <a:t>CH4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，相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分子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NOJVNJ+EJTFJW+MicrosoftYaHei"/>
                <a:cs typeface="NOJVNJ+EJTFJW+MicrosoftYaHei"/>
              </a:rPr>
              <a:t>16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。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由于其分子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作用力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小，甲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的熔点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NOJVNJ+EJTFJW+MicrosoftYaHei"/>
                <a:cs typeface="NOJVNJ+EJTFJW+MicrosoftYaHei"/>
              </a:rPr>
              <a:t>-182.5°C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，沸点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NOJVNJ+EJTFJW+MicrosoftYaHei"/>
                <a:cs typeface="NOJVNJ+EJTFJW+MicrosoftYaHei"/>
              </a:rPr>
              <a:t>-161.5°C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。在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准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状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下，甲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的密度小于空气，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约为</a:t>
            </a:r>
            <a:r>
              <a:rPr sz="1500">
                <a:solidFill>
                  <a:srgbClr val="633301"/>
                </a:solidFill>
                <a:latin typeface="NOJVNJ+EJTFJW+MicrosoftYaHei"/>
                <a:cs typeface="NOJVNJ+EJTFJW+MicrosoftYaHei"/>
              </a:rPr>
              <a:t>0.717g/L</a:t>
            </a:r>
            <a:r>
              <a:rPr sz="1500">
                <a:solidFill>
                  <a:srgbClr val="633301"/>
                </a:solidFill>
                <a:latin typeface="GRKSLH+MS-UIGothic"/>
                <a:cs typeface="GRKSL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甲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烷</a:t>
            </a: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的化学性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GRKSLH+MS-UIGothic"/>
                <a:cs typeface="GRKSLH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GRKSLH+MS-UIGothic"/>
                <a:cs typeface="GRKSLH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A6930"/>
                </a:solidFill>
                <a:latin typeface="GRKSLH+MS-UIGothic"/>
                <a:cs typeface="GRKSLH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是一种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定的化合物，具有高度的反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性和可燃性，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可在特定条件下与其他物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质发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生反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862951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分子中的碳原子采用</a:t>
            </a:r>
            <a:r>
              <a:rPr sz="1350">
                <a:solidFill>
                  <a:srgbClr val="633301"/>
                </a:solidFill>
                <a:latin typeface="NOJVNJ+EJTFJW+MicrosoftYaHei"/>
                <a:cs typeface="NOJVNJ+EJTFJW+MicrosoftYaHei"/>
              </a:rPr>
              <a:t>sp3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轨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道与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原子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合，形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成了一种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定的四面体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构。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使得甲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分子具有高度的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定性，不易与其他物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质发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生化学反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。然而，在特定条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件下，如高温或催化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存在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，甲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可以与氧气、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氯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气等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物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质发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生反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，生成二氧化碳、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氯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等化合物。此外，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烷还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具有可燃性，可在空气中燃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生成二氧化碳和水。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甲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烷</a:t>
            </a: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的来源与分布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70355" y="2259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042784" y="225976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A6930"/>
                </a:solidFill>
                <a:latin typeface="GRKSLH+MS-UIGothic"/>
                <a:cs typeface="GRKSLH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70355" y="3280262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广泛存在于自然界中，主要来源于有机物的分解和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化石燃料的燃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42784" y="3281533"/>
            <a:ext cx="4796715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广泛存在于大气、水体和岩石中。在大气中，甲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主要来源于有机物的分解，如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物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粪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便、植物残渣等。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此外，化石燃料的燃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也是大气中甲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的重要来源之一。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在地壳中，甲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可以以游离状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或吸附在岩石表面的形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式存在。游离状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的甲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通常存在于天然气田、油田和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煤田中，而吸附状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的甲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烷则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广泛存在于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页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岩、煤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GRKSLH+MS-UIGothic"/>
                <a:cs typeface="GRKSLH+MS-UIGothic"/>
              </a:rPr>
              <a:t>泥岩中。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MRRUBW+EUDHII+MicrosoftYaHei-Bold"/>
                <a:cs typeface="MRRUBW+EUDHI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2540" y="280921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GRKSLH+MS-UIGothic"/>
                <a:cs typeface="GRKSLH+MS-UIGothic"/>
              </a:rPr>
              <a:t>甲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烷对环</a:t>
            </a:r>
            <a:r>
              <a:rPr sz="4500">
                <a:solidFill>
                  <a:srgbClr val="603200"/>
                </a:solidFill>
                <a:latin typeface="GRKSLH+MS-UIGothic"/>
                <a:cs typeface="GRKSLH+MS-UIGothic"/>
              </a:rPr>
              <a:t>境的影响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温室效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 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是一种温室气体，能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收和重新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致温室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，使全球气候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的温室效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应强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约为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二氧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化碳的</a:t>
            </a:r>
            <a:r>
              <a:rPr sz="1500">
                <a:solidFill>
                  <a:srgbClr val="FFFFFF"/>
                </a:solidFill>
                <a:latin typeface="NOJVNJ+EJTFJW+MicrosoftYaHei"/>
                <a:cs typeface="NOJVNJ+EJTFJW+MicrosoftYaHei"/>
              </a:rPr>
              <a:t>21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虽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然其在大气中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低，但增温潜力不容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减少甲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排放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于减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全球气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暖具有重要意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，有助于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碳中和目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臭氧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层</a:t>
            </a: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的破坏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7658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催化臭氧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中的氧分子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臭氧，加速臭氧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的破坏。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烷对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臭氧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的破坏能力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虽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然不</a:t>
            </a:r>
          </a:p>
          <a:p>
            <a:pPr marL="635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及</a:t>
            </a:r>
            <a:r>
              <a:rPr sz="1500">
                <a:solidFill>
                  <a:srgbClr val="FFFFFF"/>
                </a:solidFill>
                <a:latin typeface="NOJVNJ+EJTFJW+MicrosoftYaHei"/>
                <a:cs typeface="NOJVNJ+EJTFJW+MicrosoftYaHei"/>
              </a:rPr>
              <a:t>CFCs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等物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，但也是臭氧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</a:p>
          <a:p>
            <a:pPr marL="381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破坏的重要因素之一。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控制甲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排放有助于减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臭氧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</a:p>
          <a:p>
            <a:pPr marL="190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破坏，保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地球生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水源和土壤的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污</a:t>
            </a:r>
            <a:r>
              <a:rPr sz="3000">
                <a:solidFill>
                  <a:srgbClr val="9A6930"/>
                </a:solidFill>
                <a:latin typeface="GRKSLH+MS-UIGothic"/>
                <a:cs typeface="GRKSLH+MS-UIGothic"/>
              </a:rPr>
              <a:t>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在水中溶解度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低，但在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厌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氧条件下可被微生物分解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硫化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等有害物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染水源和土壤。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的泄漏和排放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可能引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爆炸和火灾等安全事故，威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生命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安全。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控制甲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排放有助于减少水源和土壤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染，保障生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安全和人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GRKSLH+MS-UIGothic"/>
                <a:cs typeface="GRKSLH+MS-UIGothic"/>
              </a:rPr>
              <a:t>健康。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MRRUBW+EUDHII+MicrosoftYaHei-Bold"/>
                <a:cs typeface="MRRUBW+EUDHI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2540" y="280921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GRKSLH+MS-UIGothic"/>
                <a:cs typeface="GRKSLH+MS-UIGothic"/>
              </a:rPr>
              <a:t>甲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烷</a:t>
            </a:r>
            <a:r>
              <a:rPr sz="4500">
                <a:solidFill>
                  <a:srgbClr val="603200"/>
                </a:solidFill>
                <a:latin typeface="GRKSLH+MS-UIGothic"/>
                <a:cs typeface="GRKSLH+MS-UIGothic"/>
              </a:rPr>
              <a:t>的利用与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转</a:t>
            </a:r>
            <a:r>
              <a:rPr sz="4500">
                <a:solidFill>
                  <a:srgbClr val="603200"/>
                </a:solidFill>
                <a:latin typeface="GRKSLH+MS-UIGothic"/>
                <a:cs typeface="GRKSLH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https://d.book118.com/567012111010006036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GRKSLH+MS-UIGothic</vt:lpstr>
      <vt:lpstr>SimSun</vt:lpstr>
      <vt:lpstr>SGGQLD+UNPKPD+ArialMT</vt:lpstr>
      <vt:lpstr>Times New Roman</vt:lpstr>
      <vt:lpstr>MRRUBW+EUDHII+MicrosoftYaHei-Bold</vt:lpstr>
      <vt:lpstr>NOJVNJ+EJTFJW+MicrosoftYaHei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2024-09-10T19:13:30.581</cp:lastPrinted>
  <dcterms:created xsi:type="dcterms:W3CDTF">2024-09-10T11:13:30Z</dcterms:created>
  <dcterms:modified xsi:type="dcterms:W3CDTF">2024-09-10T11:13:31Z</dcterms:modified>
</cp:coreProperties>
</file>