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7F7F5C-4A6A-4F1F-AD10-5BF521BB8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8FFBE0-A2D8-43A2-B1C4-76A1BECC04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5C21B9-A20C-4822-BDAE-D34B6C7364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B7444B-2EA3-45B5-AA78-020FF81CB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0C3B6B-5F5B-4377-9C8A-9E61237E3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516892-6472-476F-8E0B-0915A34B4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52CBF5-79CD-4976-B945-E528A4BD5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26058E-36EA-49E3-A908-45E44278C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72ECBC-6F68-4267-AB55-A0DA678C02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3839A4-AFEA-40EA-8D07-927E625A5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7E67F2-7F0C-462A-92F1-D4D62C0785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702111211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淋巴结清扫术：一种手术方法通过切除淋巴结来治疗或预防癌症的扩散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淋巴结清扫术基本概念与原理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手术前准备与评估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手术步骤详解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术后康复管理与指导建议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总结回顾与展望未来进展方向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淋巴结清扫术基本概念与原理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淋巴结清扫术是一种通过手术切除淋巴结的手术方法，旨在治疗或预防癌症的扩散。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该手术通常用于治疗已经扩散到淋巴结的癌症，如乳腺癌、肺癌等，也可以用于预防癌症的进一步扩散。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手术适应症与禁忌症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适用于已经确诊癌症且癌症已经扩散到淋巴结的患者；或作为预防性手术，用于存在高风险因素的患者。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存在严重心、肺、肝、肾等器官功能障碍的患者；或存在凝血功能障碍等手术高风险因素的患者。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03461" y="4918823"/>
            <a:ext cx="1141000" cy="113947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153981" y="5264961"/>
            <a:ext cx="440054" cy="394907"/>
            <a:chOff x="4153981" y="5264961"/>
            <a:chExt cx="440054" cy="394907"/>
          </a:xfrm>
        </p:grpSpPr>
        <p:sp>
          <p:nvSpPr>
            <p:cNvPr id="4" name="Freeform 4"/>
            <p:cNvSpPr/>
            <p:nvPr/>
          </p:nvSpPr>
          <p:spPr>
            <a:xfrm>
              <a:off x="4433158" y="5264961"/>
              <a:ext cx="160877" cy="394906"/>
            </a:xfrm>
            <a:custGeom>
              <a:rect l="l" t="t" r="r" b="b"/>
              <a:pathLst>
                <a:path w="83" h="204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7" y="57"/>
                  </a:lnTo>
                  <a:lnTo>
                    <a:pt x="67" y="204"/>
                  </a:lnTo>
                  <a:lnTo>
                    <a:pt x="17" y="204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4291617" y="5369451"/>
              <a:ext cx="160877" cy="290417"/>
            </a:xfrm>
            <a:custGeom>
              <a:rect l="l" t="t" r="r" b="b"/>
              <a:pathLst>
                <a:path w="83" h="150">
                  <a:moveTo>
                    <a:pt x="66" y="150"/>
                  </a:moveTo>
                  <a:lnTo>
                    <a:pt x="19" y="150"/>
                  </a:lnTo>
                  <a:lnTo>
                    <a:pt x="19" y="60"/>
                  </a:lnTo>
                  <a:lnTo>
                    <a:pt x="0" y="60"/>
                  </a:lnTo>
                  <a:lnTo>
                    <a:pt x="43" y="0"/>
                  </a:lnTo>
                  <a:lnTo>
                    <a:pt x="83" y="60"/>
                  </a:lnTo>
                  <a:lnTo>
                    <a:pt x="66" y="60"/>
                  </a:lnTo>
                  <a:lnTo>
                    <a:pt x="66" y="1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4153981" y="5479845"/>
              <a:ext cx="160877" cy="180022"/>
            </a:xfrm>
            <a:custGeom>
              <a:rect l="l" t="t" r="r" b="b"/>
              <a:pathLst>
                <a:path w="83" h="93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6" y="57"/>
                  </a:lnTo>
                  <a:lnTo>
                    <a:pt x="66" y="93"/>
                  </a:lnTo>
                  <a:lnTo>
                    <a:pt x="17" y="93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5356942" y="4118045"/>
            <a:ext cx="1535373" cy="1828901"/>
          </a:xfrm>
          <a:custGeom>
            <a:rect l="l" t="t" r="r" b="b"/>
            <a:pathLst>
              <a:path w="633" h="730">
                <a:moveTo>
                  <a:pt x="453" y="534"/>
                </a:moveTo>
                <a:cubicBezTo>
                  <a:pt x="420" y="520"/>
                  <a:pt x="408" y="498"/>
                  <a:pt x="405" y="470"/>
                </a:cubicBezTo>
                <a:cubicBezTo>
                  <a:pt x="427" y="452"/>
                  <a:pt x="445" y="427"/>
                  <a:pt x="458" y="399"/>
                </a:cubicBezTo>
                <a:cubicBezTo>
                  <a:pt x="468" y="395"/>
                  <a:pt x="476" y="389"/>
                  <a:pt x="483" y="380"/>
                </a:cubicBezTo>
                <a:cubicBezTo>
                  <a:pt x="491" y="369"/>
                  <a:pt x="497" y="355"/>
                  <a:pt x="500" y="339"/>
                </a:cubicBezTo>
                <a:cubicBezTo>
                  <a:pt x="503" y="324"/>
                  <a:pt x="504" y="308"/>
                  <a:pt x="501" y="293"/>
                </a:cubicBezTo>
                <a:cubicBezTo>
                  <a:pt x="500" y="282"/>
                  <a:pt x="497" y="272"/>
                  <a:pt x="492" y="263"/>
                </a:cubicBezTo>
                <a:cubicBezTo>
                  <a:pt x="486" y="212"/>
                  <a:pt x="466" y="165"/>
                  <a:pt x="437" y="133"/>
                </a:cubicBezTo>
                <a:cubicBezTo>
                  <a:pt x="431" y="125"/>
                  <a:pt x="424" y="118"/>
                  <a:pt x="417" y="112"/>
                </a:cubicBezTo>
                <a:cubicBezTo>
                  <a:pt x="439" y="56"/>
                  <a:pt x="386" y="0"/>
                  <a:pt x="316" y="8"/>
                </a:cubicBezTo>
                <a:cubicBezTo>
                  <a:pt x="307" y="9"/>
                  <a:pt x="297" y="11"/>
                  <a:pt x="288" y="14"/>
                </a:cubicBezTo>
                <a:cubicBezTo>
                  <a:pt x="300" y="20"/>
                  <a:pt x="310" y="30"/>
                  <a:pt x="316" y="40"/>
                </a:cubicBezTo>
                <a:cubicBezTo>
                  <a:pt x="320" y="49"/>
                  <a:pt x="321" y="58"/>
                  <a:pt x="316" y="68"/>
                </a:cubicBezTo>
                <a:cubicBezTo>
                  <a:pt x="316" y="67"/>
                  <a:pt x="316" y="67"/>
                  <a:pt x="316" y="66"/>
                </a:cubicBezTo>
                <a:cubicBezTo>
                  <a:pt x="291" y="0"/>
                  <a:pt x="212" y="20"/>
                  <a:pt x="211" y="42"/>
                </a:cubicBezTo>
                <a:cubicBezTo>
                  <a:pt x="231" y="57"/>
                  <a:pt x="237" y="71"/>
                  <a:pt x="237" y="95"/>
                </a:cubicBezTo>
                <a:cubicBezTo>
                  <a:pt x="214" y="95"/>
                  <a:pt x="206" y="79"/>
                  <a:pt x="197" y="56"/>
                </a:cubicBezTo>
                <a:cubicBezTo>
                  <a:pt x="185" y="82"/>
                  <a:pt x="184" y="110"/>
                  <a:pt x="192" y="135"/>
                </a:cubicBezTo>
                <a:cubicBezTo>
                  <a:pt x="164" y="167"/>
                  <a:pt x="144" y="210"/>
                  <a:pt x="141" y="254"/>
                </a:cubicBezTo>
                <a:cubicBezTo>
                  <a:pt x="141" y="258"/>
                  <a:pt x="141" y="261"/>
                  <a:pt x="141" y="264"/>
                </a:cubicBezTo>
                <a:cubicBezTo>
                  <a:pt x="137" y="273"/>
                  <a:pt x="134" y="283"/>
                  <a:pt x="132" y="293"/>
                </a:cubicBezTo>
                <a:cubicBezTo>
                  <a:pt x="130" y="308"/>
                  <a:pt x="130" y="324"/>
                  <a:pt x="133" y="339"/>
                </a:cubicBezTo>
                <a:cubicBezTo>
                  <a:pt x="136" y="355"/>
                  <a:pt x="142" y="369"/>
                  <a:pt x="151" y="380"/>
                </a:cubicBezTo>
                <a:cubicBezTo>
                  <a:pt x="157" y="389"/>
                  <a:pt x="166" y="395"/>
                  <a:pt x="175" y="399"/>
                </a:cubicBezTo>
                <a:cubicBezTo>
                  <a:pt x="188" y="427"/>
                  <a:pt x="206" y="452"/>
                  <a:pt x="228" y="470"/>
                </a:cubicBezTo>
                <a:cubicBezTo>
                  <a:pt x="225" y="498"/>
                  <a:pt x="214" y="520"/>
                  <a:pt x="181" y="534"/>
                </a:cubicBezTo>
                <a:cubicBezTo>
                  <a:pt x="106" y="565"/>
                  <a:pt x="0" y="574"/>
                  <a:pt x="3" y="668"/>
                </a:cubicBezTo>
                <a:cubicBezTo>
                  <a:pt x="3" y="688"/>
                  <a:pt x="11" y="709"/>
                  <a:pt x="24" y="730"/>
                </a:cubicBezTo>
                <a:cubicBezTo>
                  <a:pt x="316" y="730"/>
                  <a:pt x="316" y="730"/>
                  <a:pt x="316" y="730"/>
                </a:cubicBezTo>
                <a:cubicBezTo>
                  <a:pt x="610" y="730"/>
                  <a:pt x="610" y="730"/>
                  <a:pt x="610" y="730"/>
                </a:cubicBezTo>
                <a:cubicBezTo>
                  <a:pt x="622" y="709"/>
                  <a:pt x="630" y="688"/>
                  <a:pt x="631" y="668"/>
                </a:cubicBezTo>
                <a:cubicBezTo>
                  <a:pt x="633" y="574"/>
                  <a:pt x="528" y="565"/>
                  <a:pt x="453" y="534"/>
                </a:cubicBezTo>
                <a:close/>
                <a:moveTo>
                  <a:pt x="189" y="384"/>
                </a:moveTo>
                <a:cubicBezTo>
                  <a:pt x="154" y="378"/>
                  <a:pt x="140" y="313"/>
                  <a:pt x="156" y="275"/>
                </a:cubicBezTo>
                <a:cubicBezTo>
                  <a:pt x="157" y="275"/>
                  <a:pt x="158" y="274"/>
                  <a:pt x="158" y="274"/>
                </a:cubicBezTo>
                <a:cubicBezTo>
                  <a:pt x="182" y="259"/>
                  <a:pt x="189" y="329"/>
                  <a:pt x="189" y="335"/>
                </a:cubicBezTo>
                <a:cubicBezTo>
                  <a:pt x="189" y="360"/>
                  <a:pt x="216" y="369"/>
                  <a:pt x="210" y="352"/>
                </a:cubicBezTo>
                <a:cubicBezTo>
                  <a:pt x="204" y="334"/>
                  <a:pt x="196" y="307"/>
                  <a:pt x="195" y="273"/>
                </a:cubicBezTo>
                <a:cubicBezTo>
                  <a:pt x="195" y="272"/>
                  <a:pt x="195" y="272"/>
                  <a:pt x="195" y="271"/>
                </a:cubicBezTo>
                <a:cubicBezTo>
                  <a:pt x="194" y="245"/>
                  <a:pt x="200" y="216"/>
                  <a:pt x="211" y="190"/>
                </a:cubicBezTo>
                <a:cubicBezTo>
                  <a:pt x="215" y="185"/>
                  <a:pt x="218" y="180"/>
                  <a:pt x="223" y="177"/>
                </a:cubicBezTo>
                <a:cubicBezTo>
                  <a:pt x="244" y="194"/>
                  <a:pt x="275" y="202"/>
                  <a:pt x="316" y="195"/>
                </a:cubicBezTo>
                <a:cubicBezTo>
                  <a:pt x="335" y="191"/>
                  <a:pt x="356" y="185"/>
                  <a:pt x="379" y="174"/>
                </a:cubicBezTo>
                <a:cubicBezTo>
                  <a:pt x="380" y="174"/>
                  <a:pt x="380" y="173"/>
                  <a:pt x="380" y="173"/>
                </a:cubicBezTo>
                <a:cubicBezTo>
                  <a:pt x="405" y="167"/>
                  <a:pt x="412" y="175"/>
                  <a:pt x="423" y="191"/>
                </a:cubicBezTo>
                <a:cubicBezTo>
                  <a:pt x="423" y="191"/>
                  <a:pt x="423" y="191"/>
                  <a:pt x="424" y="192"/>
                </a:cubicBezTo>
                <a:cubicBezTo>
                  <a:pt x="434" y="216"/>
                  <a:pt x="440" y="243"/>
                  <a:pt x="440" y="269"/>
                </a:cubicBezTo>
                <a:cubicBezTo>
                  <a:pt x="439" y="270"/>
                  <a:pt x="439" y="272"/>
                  <a:pt x="439" y="273"/>
                </a:cubicBezTo>
                <a:cubicBezTo>
                  <a:pt x="438" y="307"/>
                  <a:pt x="430" y="334"/>
                  <a:pt x="424" y="352"/>
                </a:cubicBezTo>
                <a:cubicBezTo>
                  <a:pt x="418" y="369"/>
                  <a:pt x="445" y="360"/>
                  <a:pt x="445" y="335"/>
                </a:cubicBezTo>
                <a:cubicBezTo>
                  <a:pt x="445" y="329"/>
                  <a:pt x="452" y="259"/>
                  <a:pt x="476" y="274"/>
                </a:cubicBezTo>
                <a:cubicBezTo>
                  <a:pt x="476" y="274"/>
                  <a:pt x="477" y="274"/>
                  <a:pt x="477" y="275"/>
                </a:cubicBezTo>
                <a:cubicBezTo>
                  <a:pt x="494" y="313"/>
                  <a:pt x="480" y="378"/>
                  <a:pt x="445" y="384"/>
                </a:cubicBezTo>
                <a:cubicBezTo>
                  <a:pt x="421" y="440"/>
                  <a:pt x="377" y="482"/>
                  <a:pt x="317" y="482"/>
                </a:cubicBezTo>
                <a:cubicBezTo>
                  <a:pt x="316" y="482"/>
                  <a:pt x="316" y="482"/>
                  <a:pt x="316" y="482"/>
                </a:cubicBezTo>
                <a:cubicBezTo>
                  <a:pt x="256" y="482"/>
                  <a:pt x="213" y="440"/>
                  <a:pt x="189" y="384"/>
                </a:cubicBezTo>
                <a:close/>
                <a:moveTo>
                  <a:pt x="249" y="484"/>
                </a:moveTo>
                <a:cubicBezTo>
                  <a:pt x="268" y="496"/>
                  <a:pt x="291" y="502"/>
                  <a:pt x="316" y="503"/>
                </a:cubicBezTo>
                <a:cubicBezTo>
                  <a:pt x="317" y="503"/>
                  <a:pt x="317" y="503"/>
                  <a:pt x="317" y="503"/>
                </a:cubicBezTo>
                <a:cubicBezTo>
                  <a:pt x="343" y="503"/>
                  <a:pt x="366" y="496"/>
                  <a:pt x="387" y="483"/>
                </a:cubicBezTo>
                <a:cubicBezTo>
                  <a:pt x="391" y="500"/>
                  <a:pt x="401" y="518"/>
                  <a:pt x="414" y="532"/>
                </a:cubicBezTo>
                <a:cubicBezTo>
                  <a:pt x="374" y="581"/>
                  <a:pt x="346" y="601"/>
                  <a:pt x="319" y="630"/>
                </a:cubicBezTo>
                <a:cubicBezTo>
                  <a:pt x="318" y="629"/>
                  <a:pt x="317" y="629"/>
                  <a:pt x="316" y="628"/>
                </a:cubicBezTo>
                <a:cubicBezTo>
                  <a:pt x="292" y="612"/>
                  <a:pt x="262" y="579"/>
                  <a:pt x="224" y="525"/>
                </a:cubicBezTo>
                <a:cubicBezTo>
                  <a:pt x="235" y="513"/>
                  <a:pt x="244" y="498"/>
                  <a:pt x="249" y="484"/>
                </a:cubicBezTo>
                <a:close/>
                <a:moveTo>
                  <a:pt x="403" y="669"/>
                </a:moveTo>
                <a:cubicBezTo>
                  <a:pt x="391" y="655"/>
                  <a:pt x="383" y="631"/>
                  <a:pt x="362" y="619"/>
                </a:cubicBezTo>
                <a:cubicBezTo>
                  <a:pt x="344" y="631"/>
                  <a:pt x="321" y="669"/>
                  <a:pt x="318" y="687"/>
                </a:cubicBezTo>
                <a:cubicBezTo>
                  <a:pt x="318" y="684"/>
                  <a:pt x="317" y="680"/>
                  <a:pt x="316" y="677"/>
                </a:cubicBezTo>
                <a:cubicBezTo>
                  <a:pt x="308" y="654"/>
                  <a:pt x="281" y="635"/>
                  <a:pt x="272" y="626"/>
                </a:cubicBezTo>
                <a:cubicBezTo>
                  <a:pt x="252" y="635"/>
                  <a:pt x="246" y="653"/>
                  <a:pt x="233" y="670"/>
                </a:cubicBezTo>
                <a:cubicBezTo>
                  <a:pt x="220" y="653"/>
                  <a:pt x="183" y="602"/>
                  <a:pt x="172" y="556"/>
                </a:cubicBezTo>
                <a:cubicBezTo>
                  <a:pt x="187" y="553"/>
                  <a:pt x="201" y="545"/>
                  <a:pt x="213" y="535"/>
                </a:cubicBezTo>
                <a:cubicBezTo>
                  <a:pt x="213" y="536"/>
                  <a:pt x="214" y="537"/>
                  <a:pt x="214" y="538"/>
                </a:cubicBezTo>
                <a:cubicBezTo>
                  <a:pt x="240" y="574"/>
                  <a:pt x="285" y="626"/>
                  <a:pt x="316" y="652"/>
                </a:cubicBezTo>
                <a:cubicBezTo>
                  <a:pt x="317" y="653"/>
                  <a:pt x="318" y="654"/>
                  <a:pt x="319" y="655"/>
                </a:cubicBezTo>
                <a:cubicBezTo>
                  <a:pt x="351" y="612"/>
                  <a:pt x="388" y="581"/>
                  <a:pt x="425" y="541"/>
                </a:cubicBezTo>
                <a:cubicBezTo>
                  <a:pt x="435" y="549"/>
                  <a:pt x="446" y="555"/>
                  <a:pt x="459" y="558"/>
                </a:cubicBezTo>
                <a:cubicBezTo>
                  <a:pt x="446" y="592"/>
                  <a:pt x="425" y="648"/>
                  <a:pt x="403" y="6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5462335" y="2645872"/>
            <a:ext cx="1139476" cy="1139476"/>
            <a:chOff x="5462335" y="2645872"/>
            <a:chExt cx="1139476" cy="1139476"/>
          </a:xfrm>
        </p:grpSpPr>
        <p:sp>
          <p:nvSpPr>
            <p:cNvPr id="9" name="AutoShape 9"/>
            <p:cNvSpPr/>
            <p:nvPr/>
          </p:nvSpPr>
          <p:spPr>
            <a:xfrm>
              <a:off x="5462335" y="2645872"/>
              <a:ext cx="1139476" cy="113947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730273" y="3007155"/>
              <a:ext cx="626173" cy="417004"/>
            </a:xfrm>
            <a:custGeom>
              <a:rect l="l" t="t" r="r" b="b"/>
              <a:pathLst>
                <a:path w="21547" h="2160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771927" y="3559605"/>
            <a:ext cx="1141000" cy="1139476"/>
            <a:chOff x="6771927" y="3559605"/>
            <a:chExt cx="1141000" cy="1139476"/>
          </a:xfrm>
        </p:grpSpPr>
        <p:sp>
          <p:nvSpPr>
            <p:cNvPr id="12" name="AutoShape 12"/>
            <p:cNvSpPr/>
            <p:nvPr/>
          </p:nvSpPr>
          <p:spPr>
            <a:xfrm>
              <a:off x="6771927" y="3559605"/>
              <a:ext cx="1141000" cy="113947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7109969" y="3904315"/>
              <a:ext cx="524732" cy="433769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AutoShape 14"/>
          <p:cNvSpPr/>
          <p:nvPr/>
        </p:nvSpPr>
        <p:spPr>
          <a:xfrm>
            <a:off x="7209887" y="4918823"/>
            <a:ext cx="1141000" cy="1139476"/>
          </a:xfrm>
          <a:prstGeom prst="ellipse">
            <a:avLst/>
          </a:prstGeom>
          <a:solidFill>
            <a:schemeClr val="accent5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7551358" y="5262199"/>
            <a:ext cx="467582" cy="452819"/>
            <a:chOff x="7551358" y="5262199"/>
            <a:chExt cx="467582" cy="452819"/>
          </a:xfrm>
        </p:grpSpPr>
        <p:sp>
          <p:nvSpPr>
            <p:cNvPr id="16" name="Freeform 16"/>
            <p:cNvSpPr/>
            <p:nvPr/>
          </p:nvSpPr>
          <p:spPr>
            <a:xfrm>
              <a:off x="7551358" y="5309253"/>
              <a:ext cx="418814" cy="405765"/>
            </a:xfrm>
            <a:custGeom>
              <a:rect l="l" t="t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851109" y="5262199"/>
              <a:ext cx="167831" cy="162496"/>
            </a:xfrm>
            <a:custGeom>
              <a:rect l="l" t="t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AutoShape 18"/>
          <p:cNvSpPr/>
          <p:nvPr/>
        </p:nvSpPr>
        <p:spPr>
          <a:xfrm>
            <a:off x="4231038" y="3559605"/>
            <a:ext cx="1139476" cy="1139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4315" y="3838497"/>
            <a:ext cx="536639" cy="596075"/>
            <a:chOff x="4544315" y="3838497"/>
            <a:chExt cx="536639" cy="596075"/>
          </a:xfrm>
        </p:grpSpPr>
        <p:sp>
          <p:nvSpPr>
            <p:cNvPr id="20" name="Freeform 20"/>
            <p:cNvSpPr/>
            <p:nvPr/>
          </p:nvSpPr>
          <p:spPr>
            <a:xfrm>
              <a:off x="4911504" y="3838497"/>
              <a:ext cx="169450" cy="160972"/>
            </a:xfrm>
            <a:custGeom>
              <a:rect l="l" t="t" r="r" b="b"/>
              <a:pathLst>
                <a:path w="25" h="24">
                  <a:moveTo>
                    <a:pt x="19" y="24"/>
                  </a:moveTo>
                  <a:cubicBezTo>
                    <a:pt x="20" y="23"/>
                    <a:pt x="20" y="23"/>
                    <a:pt x="21" y="22"/>
                  </a:cubicBezTo>
                  <a:cubicBezTo>
                    <a:pt x="25" y="17"/>
                    <a:pt x="24" y="8"/>
                    <a:pt x="19" y="4"/>
                  </a:cubicBezTo>
                  <a:cubicBezTo>
                    <a:pt x="13" y="0"/>
                    <a:pt x="5" y="1"/>
                    <a:pt x="0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8" y="11"/>
                    <a:pt x="15" y="17"/>
                    <a:pt x="19" y="2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572604" y="3897838"/>
              <a:ext cx="488632" cy="536734"/>
            </a:xfrm>
            <a:custGeom>
              <a:rect l="l" t="t" r="r" b="b"/>
              <a:pathLst>
                <a:path w="73" h="80">
                  <a:moveTo>
                    <a:pt x="43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7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4"/>
                    <a:pt x="0" y="19"/>
                    <a:pt x="0" y="37"/>
                  </a:cubicBezTo>
                  <a:cubicBezTo>
                    <a:pt x="0" y="47"/>
                    <a:pt x="4" y="57"/>
                    <a:pt x="12" y="64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4" y="71"/>
                    <a:pt x="5" y="77"/>
                    <a:pt x="7" y="77"/>
                  </a:cubicBezTo>
                  <a:cubicBezTo>
                    <a:pt x="9" y="79"/>
                    <a:pt x="12" y="79"/>
                    <a:pt x="14" y="77"/>
                  </a:cubicBezTo>
                  <a:cubicBezTo>
                    <a:pt x="16" y="75"/>
                    <a:pt x="20" y="72"/>
                    <a:pt x="21" y="70"/>
                  </a:cubicBezTo>
                  <a:cubicBezTo>
                    <a:pt x="25" y="72"/>
                    <a:pt x="31" y="73"/>
                    <a:pt x="36" y="73"/>
                  </a:cubicBezTo>
                  <a:cubicBezTo>
                    <a:pt x="42" y="73"/>
                    <a:pt x="47" y="72"/>
                    <a:pt x="52" y="70"/>
                  </a:cubicBezTo>
                  <a:cubicBezTo>
                    <a:pt x="53" y="72"/>
                    <a:pt x="57" y="75"/>
                    <a:pt x="58" y="77"/>
                  </a:cubicBezTo>
                  <a:cubicBezTo>
                    <a:pt x="62" y="80"/>
                    <a:pt x="65" y="77"/>
                    <a:pt x="66" y="77"/>
                  </a:cubicBezTo>
                  <a:cubicBezTo>
                    <a:pt x="68" y="74"/>
                    <a:pt x="68" y="71"/>
                    <a:pt x="66" y="69"/>
                  </a:cubicBezTo>
                  <a:cubicBezTo>
                    <a:pt x="61" y="64"/>
                    <a:pt x="61" y="64"/>
                    <a:pt x="61" y="64"/>
                  </a:cubicBezTo>
                  <a:cubicBezTo>
                    <a:pt x="68" y="57"/>
                    <a:pt x="73" y="47"/>
                    <a:pt x="73" y="37"/>
                  </a:cubicBezTo>
                  <a:cubicBezTo>
                    <a:pt x="73" y="19"/>
                    <a:pt x="60" y="4"/>
                    <a:pt x="43" y="0"/>
                  </a:cubicBezTo>
                  <a:close/>
                  <a:moveTo>
                    <a:pt x="36" y="65"/>
                  </a:moveTo>
                  <a:cubicBezTo>
                    <a:pt x="21" y="65"/>
                    <a:pt x="8" y="52"/>
                    <a:pt x="8" y="37"/>
                  </a:cubicBezTo>
                  <a:cubicBezTo>
                    <a:pt x="8" y="21"/>
                    <a:pt x="21" y="8"/>
                    <a:pt x="36" y="8"/>
                  </a:cubicBezTo>
                  <a:cubicBezTo>
                    <a:pt x="52" y="8"/>
                    <a:pt x="64" y="21"/>
                    <a:pt x="64" y="37"/>
                  </a:cubicBezTo>
                  <a:cubicBezTo>
                    <a:pt x="64" y="52"/>
                    <a:pt x="52" y="65"/>
                    <a:pt x="36" y="65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544315" y="3838497"/>
              <a:ext cx="175165" cy="160972"/>
            </a:xfrm>
            <a:custGeom>
              <a:rect l="l" t="t" r="r" b="b"/>
              <a:pathLst>
                <a:path w="26" h="24">
                  <a:moveTo>
                    <a:pt x="6" y="24"/>
                  </a:moveTo>
                  <a:cubicBezTo>
                    <a:pt x="11" y="17"/>
                    <a:pt x="18" y="11"/>
                    <a:pt x="26" y="8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1" y="1"/>
                    <a:pt x="13" y="0"/>
                    <a:pt x="7" y="4"/>
                  </a:cubicBezTo>
                  <a:cubicBezTo>
                    <a:pt x="1" y="8"/>
                    <a:pt x="0" y="17"/>
                    <a:pt x="5" y="22"/>
                  </a:cubicBezTo>
                  <a:cubicBezTo>
                    <a:pt x="5" y="23"/>
                    <a:pt x="6" y="23"/>
                    <a:pt x="6" y="2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807015" y="3965656"/>
              <a:ext cx="19812" cy="79058"/>
            </a:xfrm>
            <a:custGeom>
              <a:rect l="l" t="t" r="r" b="b"/>
              <a:pathLst>
                <a:path w="3" h="12">
                  <a:moveTo>
                    <a:pt x="1" y="12"/>
                  </a:moveTo>
                  <a:cubicBezTo>
                    <a:pt x="2" y="12"/>
                    <a:pt x="3" y="11"/>
                    <a:pt x="3" y="1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631945" y="4132248"/>
              <a:ext cx="79058" cy="19812"/>
            </a:xfrm>
            <a:custGeom>
              <a:rect l="l" t="t" r="r" b="b"/>
              <a:pathLst>
                <a:path w="12" h="3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2" y="3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911504" y="4132248"/>
              <a:ext cx="81915" cy="19812"/>
            </a:xfrm>
            <a:custGeom>
              <a:rect l="l" t="t" r="r" b="b"/>
              <a:pathLst>
                <a:path w="12" h="3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2" y="3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07015" y="4245310"/>
              <a:ext cx="19812" cy="81915"/>
            </a:xfrm>
            <a:custGeom>
              <a:rect l="l" t="t" r="r" b="b"/>
              <a:pathLst>
                <a:path w="3" h="12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05383" y="4019282"/>
              <a:ext cx="228791" cy="152495"/>
            </a:xfrm>
            <a:custGeom>
              <a:rect l="l" t="t" r="r" b="b"/>
              <a:pathLst>
                <a:path w="34" h="23">
                  <a:moveTo>
                    <a:pt x="18" y="18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4" y="2"/>
                    <a:pt x="34" y="2"/>
                  </a:cubicBezTo>
                  <a:cubicBezTo>
                    <a:pt x="34" y="2"/>
                    <a:pt x="33" y="1"/>
                    <a:pt x="33" y="1"/>
                  </a:cubicBezTo>
                  <a:cubicBezTo>
                    <a:pt x="33" y="1"/>
                    <a:pt x="32" y="0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3" y="6"/>
                    <a:pt x="2" y="6"/>
                  </a:cubicBezTo>
                  <a:cubicBezTo>
                    <a:pt x="2" y="6"/>
                    <a:pt x="1" y="7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1" y="10"/>
                    <a:pt x="1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2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9" y="23"/>
                    <a:pt x="20" y="23"/>
                  </a:cubicBezTo>
                  <a:cubicBezTo>
                    <a:pt x="21" y="23"/>
                    <a:pt x="22" y="22"/>
                    <a:pt x="21" y="21"/>
                  </a:cubicBezTo>
                  <a:cubicBezTo>
                    <a:pt x="21" y="20"/>
                    <a:pt x="21" y="20"/>
                    <a:pt x="21" y="19"/>
                  </a:cubicBezTo>
                  <a:lnTo>
                    <a:pt x="18" y="18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8" name="TextBox 28"/>
          <p:cNvSpPr txBox="1"/>
          <p:nvPr/>
        </p:nvSpPr>
        <p:spPr>
          <a:xfrm>
            <a:off x="4668799" y="1094214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手术准备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82762" y="2930310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术前评估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7668" y="4918823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194398" y="2930310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手术过程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791584" y="4918823"/>
            <a:ext cx="2619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术后处理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原理及操作流程简介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4668799" y="1396267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进行必要的术前准备，如备皮、消毒等。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82762" y="3222706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对患者进行全面的身体检查和评估，确定手术适应症和禁忌症。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737668" y="5259838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通过手术切除包含癌细胞的淋巴结，减少癌症负荷，降低癌症复发和转移的风险。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8194398" y="3222706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根据癌症类型和扩散情况，选择合适的手术切口和淋巴结清扫范围。在手术过程中，医生会仔细分离淋巴结并切除。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791584" y="5259838"/>
            <a:ext cx="26193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对患者进行密切观察和护理，预防并发症的发生。同时根据病理检查结果，制定后续治疗方案。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手术前准备与评估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提供详细的手术信息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心理疏导与支持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术前生活指导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向患者解释淋巴结清扫术的目的、步骤和可能的风险，使其对手术有充分了解。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针对患者可能出现的焦虑、恐惧等情绪，提供心理疏导和支持，帮助患者保持积极心态。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指导患者在术前保持良好的生活习惯，如戒烟、戒酒、保持充足睡眠等。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患者教育与心理支持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术前检查项目清单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包括血常规、尿常规、心电图等，以评估患者的身体状况。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如CT、MRI等，用于明确肿瘤的位置、大小及与周围组织的关系。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通过触诊、超声等方法评估淋巴结的数量、位置和大小，为手术提供参考。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常规检查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淋巴结评估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手术风险评估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营养与康复计划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风险评估及预防措施制定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针对可能出现的并发症，如感染、出血等，制定相应的预防措施。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根据患者的营养状况和康复需求，制定个性化的营养支持和康复计划。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根据患者的年龄、身体状况、肿瘤分期等因素，评估手术的风险等级。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手术步骤详解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根据手术部位、患者身体状况及医生建议，选择合适的麻醉方式，如全身麻醉或局部麻醉。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麻醉方式选择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麻醉师在手术前对患者进行评估，确定麻醉药物种类和剂量，手术中持续监测患者生命体征，确保手术安全进行。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实施过程描述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麻醉方式选择及实施过程描述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63" r="4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根据淋巴结所在位置和手术需要，确定合适的切口位置，如颈部、腋窝或腹股沟等。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通过逐层切开皮肤、皮下组织和肌肉等结构，暴露淋巴结及其周围组织，为手术操作提供足够的视野和空间。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切口位置确定和暴露方法论述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暴露方法论述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切口位置确定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https://d.book118.com/567021112110006042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2024-09-15T21:07:50.080</cp:lastPrinted>
  <dcterms:created xsi:type="dcterms:W3CDTF">2024-09-15T13:07:50Z</dcterms:created>
  <dcterms:modified xsi:type="dcterms:W3CDTF">2024-09-15T13:07:51Z</dcterms:modified>
</cp:coreProperties>
</file>