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22.xml" ContentType="application/vnd.openxmlformats-officedocument.themeOverride+xml"/>
  <Override PartName="/ppt/theme/themeOverride23.xml" ContentType="application/vnd.openxmlformats-officedocument.themeOverride+xml"/>
  <Override PartName="/ppt/theme/themeOverride24.xml" ContentType="application/vnd.openxmlformats-officedocument.themeOverride+xml"/>
  <Override PartName="/ppt/theme/themeOverride25.xml" ContentType="application/vnd.openxmlformats-officedocument.themeOverride+xml"/>
  <Override PartName="/ppt/theme/themeOverride26.xml" ContentType="application/vnd.openxmlformats-officedocument.themeOverride+xml"/>
  <Override PartName="/ppt/theme/themeOverride27.xml" ContentType="application/vnd.openxmlformats-officedocument.themeOverride+xml"/>
  <Override PartName="/ppt/theme/themeOverride28.xml" ContentType="application/vnd.openxmlformats-officedocument.themeOverride+xml"/>
  <Override PartName="/ppt/theme/themeOverride29.xml" ContentType="application/vnd.openxmlformats-officedocument.themeOverride+xml"/>
  <Override PartName="/ppt/theme/themeOverride3.xml" ContentType="application/vnd.openxmlformats-officedocument.themeOverride+xml"/>
  <Override PartName="/ppt/theme/themeOverride30.xml" ContentType="application/vnd.openxmlformats-officedocument.themeOverride+xml"/>
  <Override PartName="/ppt/theme/themeOverride31.xml" ContentType="application/vnd.openxmlformats-officedocument.themeOverride+xml"/>
  <Override PartName="/ppt/theme/themeOverride32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7" r:id="rId37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tags" Target="tags/tag312.xml" /><Relationship Id="rId39" Type="http://schemas.openxmlformats.org/officeDocument/2006/relationships/presProps" Target="presProps.xml" /><Relationship Id="rId4" Type="http://schemas.openxmlformats.org/officeDocument/2006/relationships/slide" Target="slides/slide1.xml" /><Relationship Id="rId40" Type="http://schemas.openxmlformats.org/officeDocument/2006/relationships/viewProps" Target="viewProps.xml" /><Relationship Id="rId41" Type="http://schemas.openxmlformats.org/officeDocument/2006/relationships/theme" Target="theme/theme1.xml" /><Relationship Id="rId42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image" Target="../media/image3.pn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11.xml" /><Relationship Id="rId4" Type="http://schemas.openxmlformats.org/officeDocument/2006/relationships/image" Target="../media/image5.png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10" Type="http://schemas.openxmlformats.org/officeDocument/2006/relationships/tags" Target="../tags/tag24.xml" /><Relationship Id="rId11" Type="http://schemas.openxmlformats.org/officeDocument/2006/relationships/tags" Target="../tags/tag25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19.xml" /><Relationship Id="rId4" Type="http://schemas.openxmlformats.org/officeDocument/2006/relationships/image" Target="../media/image2.png" /><Relationship Id="rId5" Type="http://schemas.openxmlformats.org/officeDocument/2006/relationships/tags" Target="../tags/tag20.xml" /><Relationship Id="rId6" Type="http://schemas.openxmlformats.org/officeDocument/2006/relationships/image" Target="../media/image3.png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27.xml" /><Relationship Id="rId4" Type="http://schemas.openxmlformats.org/officeDocument/2006/relationships/image" Target="../media/image5.png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36.xml" /><Relationship Id="rId4" Type="http://schemas.openxmlformats.org/officeDocument/2006/relationships/image" Target="../media/image5.png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47.xml" /><Relationship Id="rId4" Type="http://schemas.openxmlformats.org/officeDocument/2006/relationships/image" Target="../media/image5.png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3.xml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3.xml" /><Relationship Id="rId11" Type="http://schemas.openxmlformats.org/officeDocument/2006/relationships/tags" Target="../tags/tag64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57.xml" /><Relationship Id="rId4" Type="http://schemas.openxmlformats.org/officeDocument/2006/relationships/image" Target="../media/image5.png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tags" Target="../tags/tag6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image" Target="../media/image5.png" /><Relationship Id="rId11" Type="http://schemas.openxmlformats.org/officeDocument/2006/relationships/tags" Target="../tags/tag7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image" Target="../media/image4.png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image" Target="../media/image4.png" /><Relationship Id="rId8" Type="http://schemas.openxmlformats.org/officeDocument/2006/relationships/tags" Target="../tags/tag80.xml" /><Relationship Id="rId9" Type="http://schemas.openxmlformats.org/officeDocument/2006/relationships/image" Target="../media/image5.png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10" Type="http://schemas.openxmlformats.org/officeDocument/2006/relationships/tags" Target="../tags/tag88.xml" /><Relationship Id="rId11" Type="http://schemas.openxmlformats.org/officeDocument/2006/relationships/tags" Target="../tags/tag89.xml" /><Relationship Id="rId12" Type="http://schemas.openxmlformats.org/officeDocument/2006/relationships/tags" Target="../tags/tag9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83.xml" /><Relationship Id="rId4" Type="http://schemas.openxmlformats.org/officeDocument/2006/relationships/image" Target="../media/image2.png" /><Relationship Id="rId5" Type="http://schemas.openxmlformats.org/officeDocument/2006/relationships/tags" Target="../tags/tag84.xml" /><Relationship Id="rId6" Type="http://schemas.openxmlformats.org/officeDocument/2006/relationships/image" Target="../media/image3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91.xml" /><Relationship Id="rId3" Type="http://schemas.openxmlformats.org/officeDocument/2006/relationships/image" Target="../media/image5.png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10" Type="http://schemas.openxmlformats.org/officeDocument/2006/relationships/tags" Target="../tags/tag10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image" Target="../media/image4.png" /><Relationship Id="rId8" Type="http://schemas.openxmlformats.org/officeDocument/2006/relationships/tags" Target="../tags/tag103.xml" /><Relationship Id="rId9" Type="http://schemas.openxmlformats.org/officeDocument/2006/relationships/image" Target="../media/image5.png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4.png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114.xml" /><Relationship Id="rId4" Type="http://schemas.openxmlformats.org/officeDocument/2006/relationships/image" Target="../media/image4.png" /><Relationship Id="rId5" Type="http://schemas.openxmlformats.org/officeDocument/2006/relationships/tags" Target="../tags/tag115.xml" /><Relationship Id="rId6" Type="http://schemas.openxmlformats.org/officeDocument/2006/relationships/image" Target="../media/image8.png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image" Target="../media/image10.png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24" Type="http://schemas.openxmlformats.org/officeDocument/2006/relationships/tags" Target="../tags/tag162.xml" /><Relationship Id="rId25" Type="http://schemas.openxmlformats.org/officeDocument/2006/relationships/tags" Target="../tags/tag163.xml" /><Relationship Id="rId26" Type="http://schemas.openxmlformats.org/officeDocument/2006/relationships/tags" Target="../tags/tag164.xml" /><Relationship Id="rId27" Type="http://schemas.openxmlformats.org/officeDocument/2006/relationships/tags" Target="../tags/tag165.xml" /><Relationship Id="rId28" Type="http://schemas.openxmlformats.org/officeDocument/2006/relationships/tags" Target="../tags/tag166.xml" /><Relationship Id="rId29" Type="http://schemas.openxmlformats.org/officeDocument/2006/relationships/tags" Target="../tags/tag167.xml" /><Relationship Id="rId3" Type="http://schemas.openxmlformats.org/officeDocument/2006/relationships/tags" Target="../tags/tag143.xml" /><Relationship Id="rId30" Type="http://schemas.openxmlformats.org/officeDocument/2006/relationships/tags" Target="../tags/tag168.xml" /><Relationship Id="rId31" Type="http://schemas.openxmlformats.org/officeDocument/2006/relationships/tags" Target="../tags/tag169.xml" /><Relationship Id="rId32" Type="http://schemas.openxmlformats.org/officeDocument/2006/relationships/slideMaster" Target="../slideMasters/slideMaster2.xml" /><Relationship Id="rId4" Type="http://schemas.openxmlformats.org/officeDocument/2006/relationships/image" Target="../media/image11.png" /><Relationship Id="rId5" Type="http://schemas.openxmlformats.org/officeDocument/2006/relationships/tags" Target="../tags/tag144.xml" /><Relationship Id="rId6" Type="http://schemas.openxmlformats.org/officeDocument/2006/relationships/image" Target="../media/image12.png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28AB6-98B2-4210-8BEC-DBE53F107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24462-E7D4-4BA2-9A27-5F7D5888D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CDD25-244D-45AD-820B-37420A8BB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5D901-EB99-40B6-AE9B-3CA1E6266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64252A-15CA-4A89-A43B-400B274CA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0264F3-E2EA-4280-ADB8-47B961646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80AD7-9C6F-48FA-898C-5B0A5E4A2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1F221B-39C7-45D8-A3B0-30E96CA7C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F74E01-DB05-4077-9826-AE77B82A6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E5AFF-5069-4A91-A878-129D6CBFB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405DB-9D34-4021-9C72-42A5972A8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: 圆角 6"/>
          <p:cNvSpPr/>
          <p:nvPr userDrawn="1">
            <p:custDataLst>
              <p:tags r:id="rId1"/>
            </p:custDataLst>
          </p:nvPr>
        </p:nvSpPr>
        <p:spPr>
          <a:xfrm>
            <a:off x="1464816" y="1703517"/>
            <a:ext cx="9223899" cy="343665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879600" y="1029335"/>
            <a:ext cx="1550670" cy="1318260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27416" y="4009560"/>
            <a:ext cx="1965158" cy="215862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686784" y="2040393"/>
            <a:ext cx="1965158" cy="215862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3651942" y="2384253"/>
            <a:ext cx="6302549" cy="1123978"/>
          </a:xfrm>
        </p:spPr>
        <p:txBody>
          <a:bodyPr lIns="90000" tIns="46800" rIns="90000" bIns="46800" anchor="b" anchorCtr="0">
            <a:normAutofit/>
          </a:bodyPr>
          <a:lstStyle>
            <a:lvl1pPr algn="l">
              <a:defRPr sz="5400" spc="600" baseline="0">
                <a:latin typeface="Arial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9"/>
            </p:custDataLst>
          </p:nvPr>
        </p:nvSpPr>
        <p:spPr>
          <a:xfrm>
            <a:off x="3651942" y="3586942"/>
            <a:ext cx="6302549" cy="950984"/>
          </a:xfrm>
        </p:spPr>
        <p:txBody>
          <a:bodyPr lIns="90000" tIns="46800" rIns="90000" bIns="46800">
            <a:normAutofit/>
          </a:bodyPr>
          <a:lstStyle>
            <a:lvl1pPr marL="0" indent="0" algn="l" eaLnBrk="1" fontAlgn="auto" latinLnBrk="0" hangingPunct="1">
              <a:lnSpc>
                <a:spcPct val="100000"/>
              </a:lnSpc>
              <a:buNone/>
              <a:defRPr sz="200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pitchFamily="49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73660" y="97790"/>
            <a:ext cx="12084685" cy="6729095"/>
            <a:chOff x="116" y="154"/>
            <a:chExt cx="19031" cy="10597"/>
          </a:xfrm>
        </p:grpSpPr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8091" y="9593"/>
              <a:ext cx="1056" cy="1159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16" y="154"/>
              <a:ext cx="1126" cy="95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: 圆角 6"/>
          <p:cNvSpPr/>
          <p:nvPr userDrawn="1">
            <p:custDataLst>
              <p:tags r:id="rId1"/>
            </p:custDataLst>
          </p:nvPr>
        </p:nvSpPr>
        <p:spPr>
          <a:xfrm>
            <a:off x="1464816" y="1703517"/>
            <a:ext cx="9223899" cy="343665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7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446152" y="500350"/>
            <a:ext cx="1965158" cy="215862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27416" y="4009560"/>
            <a:ext cx="1965158" cy="2158629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686784" y="2040393"/>
            <a:ext cx="1965158" cy="215862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>
          <a:xfrm>
            <a:off x="3892575" y="3608487"/>
            <a:ext cx="6372010" cy="1350581"/>
          </a:xfrm>
        </p:spPr>
        <p:txBody>
          <a:bodyPr lIns="90170" tIns="46990" rIns="90170" bIns="46990" anchor="t" anchorCtr="0">
            <a:normAutofit/>
          </a:bodyPr>
          <a:lstStyle>
            <a:lvl1pPr algn="ctr">
              <a:defRPr sz="240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pitchFamily="18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62865" y="107950"/>
            <a:ext cx="12084685" cy="6729095"/>
            <a:chOff x="116" y="154"/>
            <a:chExt cx="19031" cy="10597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8091" y="9593"/>
              <a:ext cx="1056" cy="1159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16" y="154"/>
              <a:ext cx="1126" cy="95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Autofit/>
          </a:bodyPr>
          <a:lstStyle>
            <a:lvl1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73660" y="97790"/>
            <a:ext cx="12084685" cy="6729095"/>
            <a:chOff x="116" y="154"/>
            <a:chExt cx="19031" cy="10597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8091" y="9593"/>
              <a:ext cx="1056" cy="1159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16" y="154"/>
              <a:ext cx="1126" cy="95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73660" y="97790"/>
            <a:ext cx="12084685" cy="6729095"/>
            <a:chOff x="116" y="154"/>
            <a:chExt cx="19031" cy="10597"/>
          </a:xfrm>
        </p:grpSpPr>
        <p:pic>
          <p:nvPicPr>
            <p:cNvPr id="10" name="图片 9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8091" y="9593"/>
              <a:ext cx="1056" cy="1159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16" y="154"/>
              <a:ext cx="1126" cy="95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/>
          <p:cNvGrpSpPr/>
          <p:nvPr userDrawn="1">
            <p:custDataLst>
              <p:tags r:id="rId1"/>
            </p:custDataLst>
          </p:nvPr>
        </p:nvGrpSpPr>
        <p:grpSpPr>
          <a:xfrm>
            <a:off x="73660" y="97790"/>
            <a:ext cx="12084685" cy="6729095"/>
            <a:chOff x="116" y="154"/>
            <a:chExt cx="19031" cy="10597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18091" y="9593"/>
              <a:ext cx="1056" cy="1159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16" y="154"/>
              <a:ext cx="1126" cy="958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48285" y="273050"/>
            <a:ext cx="11692255" cy="63119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 indent="0" eaLnBrk="1" fontAlgn="auto" latinLnBrk="0" hangingPunct="1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grpSp>
        <p:nvGrpSpPr>
          <p:cNvPr id="7" name="组合 6"/>
          <p:cNvGrpSpPr/>
          <p:nvPr userDrawn="1">
            <p:custDataLst>
              <p:tags r:id="rId7"/>
            </p:custDataLst>
          </p:nvPr>
        </p:nvGrpSpPr>
        <p:grpSpPr>
          <a:xfrm>
            <a:off x="73660" y="97790"/>
            <a:ext cx="12084685" cy="6729095"/>
            <a:chOff x="116" y="154"/>
            <a:chExt cx="19031" cy="10597"/>
          </a:xfrm>
        </p:grpSpPr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>
              <a:off x="18091" y="9593"/>
              <a:ext cx="1056" cy="1159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11"/>
              </p:custDataLst>
            </p:nvPr>
          </p:nvPicPr>
          <p:blipFill>
            <a:blip r:embed="rId10"/>
            <a:stretch>
              <a:fillRect/>
            </a:stretch>
          </p:blipFill>
          <p:spPr>
            <a:xfrm>
              <a:off x="116" y="154"/>
              <a:ext cx="1126" cy="95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48285" y="273050"/>
            <a:ext cx="11692255" cy="63119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/>
            </a:lvl1pPr>
            <a:lvl2pPr>
              <a:defRPr baseline="0"/>
            </a:lvl2pPr>
            <a:lvl3pPr>
              <a:defRPr baseline="0"/>
            </a:lvl3pPr>
            <a:lvl4pPr>
              <a:defRPr baseline="0"/>
            </a:lvl4pPr>
            <a:lvl5pPr>
              <a:defRPr baseline="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grpSp>
        <p:nvGrpSpPr>
          <p:cNvPr id="2" name="组合 1"/>
          <p:cNvGrpSpPr/>
          <p:nvPr userDrawn="1">
            <p:custDataLst>
              <p:tags r:id="rId6"/>
            </p:custDataLst>
          </p:nvPr>
        </p:nvGrpSpPr>
        <p:grpSpPr>
          <a:xfrm>
            <a:off x="73660" y="97790"/>
            <a:ext cx="12084685" cy="6729095"/>
            <a:chOff x="116" y="154"/>
            <a:chExt cx="19031" cy="10597"/>
          </a:xfrm>
        </p:grpSpPr>
        <p:pic>
          <p:nvPicPr>
            <p:cNvPr id="6" name="图片 5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18091" y="9593"/>
              <a:ext cx="1056" cy="1159"/>
            </a:xfrm>
            <a:prstGeom prst="rect">
              <a:avLst/>
            </a:prstGeom>
          </p:spPr>
        </p:pic>
        <p:pic>
          <p:nvPicPr>
            <p:cNvPr id="13" name="图片 12"/>
            <p:cNvPicPr>
              <a:picLocks noChangeAspect="1"/>
            </p:cNvPicPr>
            <p:nvPr userDrawn="1">
              <p:custDataLst>
                <p:tags r:id="rId10"/>
              </p:custDataLst>
            </p:nvPr>
          </p:nvPicPr>
          <p:blipFill>
            <a:blip r:embed="rId9"/>
            <a:stretch>
              <a:fillRect/>
            </a:stretch>
          </p:blipFill>
          <p:spPr>
            <a:xfrm>
              <a:off x="116" y="154"/>
              <a:ext cx="1126" cy="958"/>
            </a:xfrm>
            <a:prstGeom prst="rect">
              <a:avLst/>
            </a:prstGeom>
          </p:spPr>
        </p:pic>
      </p:grp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: 圆角 5"/>
          <p:cNvSpPr/>
          <p:nvPr userDrawn="1">
            <p:custDataLst>
              <p:tags r:id="rId1"/>
            </p:custDataLst>
          </p:nvPr>
        </p:nvSpPr>
        <p:spPr>
          <a:xfrm>
            <a:off x="1464816" y="1703517"/>
            <a:ext cx="9223899" cy="3436655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" name="图片 6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446152" y="500350"/>
            <a:ext cx="1965158" cy="215862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927416" y="4009560"/>
            <a:ext cx="1965158" cy="215862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686784" y="2040393"/>
            <a:ext cx="1965158" cy="2158629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3892575" y="2440969"/>
            <a:ext cx="6123728" cy="119888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6600" b="1" i="0" u="none" strike="noStrike" kern="1200" cap="none" spc="6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3891810" y="3676649"/>
            <a:ext cx="6123728" cy="885825"/>
          </a:xfrm>
        </p:spPr>
        <p:txBody>
          <a:bodyPr lIns="90000" tIns="46800" rIns="90000" bIns="46800"/>
          <a:lstStyle>
            <a:lvl1pPr marL="0" indent="0">
              <a:buNone/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1487785" y="6091555"/>
            <a:ext cx="670560" cy="73596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3660" y="97790"/>
            <a:ext cx="715010" cy="60833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>
            <a:normAutofit/>
          </a:bodyPr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48285" y="273050"/>
            <a:ext cx="11692255" cy="6311900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>
            <a:normAutofit/>
          </a:bodyPr>
          <a:lstStyle>
            <a:lvl1pPr>
              <a:defRPr sz="3200"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0" name="图片 9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487785" y="6091555"/>
            <a:ext cx="670560" cy="735965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73660" y="97790"/>
            <a:ext cx="715010" cy="6083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6" name="图片 1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01600" y="6130290"/>
            <a:ext cx="670560" cy="7359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>
            <a:normAutofit/>
          </a:bodyPr>
          <a:lstStyle>
            <a:lvl1pPr>
              <a:defRPr sz="3600"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9"/>
            <a:ext cx="6480000" cy="5087937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-10795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58420" y="-137795"/>
            <a:ext cx="670560" cy="73596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11578590" y="6102350"/>
            <a:ext cx="670560" cy="735965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1588750" y="-137795"/>
            <a:ext cx="670560" cy="73596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0" y="6106795"/>
            <a:ext cx="670560" cy="73596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>
            <a:normAutofit/>
          </a:bodyPr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419205" y="6012180"/>
            <a:ext cx="772795" cy="84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>
            <a:normAutofit/>
          </a:bodyPr>
          <a:lstStyle>
            <a:lvl1pPr algn="ctr">
              <a:defRPr sz="3200"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 marL="0" indent="0">
              <a:buNone/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12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1419205" y="6012180"/>
            <a:ext cx="772795" cy="84836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579755" y="237490"/>
            <a:ext cx="11037570" cy="542925"/>
          </a:xfrm>
        </p:spPr>
        <p:txBody>
          <a:bodyPr>
            <a:normAutofit/>
          </a:bodyPr>
          <a:lstStyle>
            <a:lvl1pPr>
              <a:defRPr sz="3200"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  <a:lvl2pPr>
              <a:defRPr sz="1400" baseline="0">
                <a:latin typeface="Arial" pitchFamily="34" charset="0"/>
                <a:ea typeface="幼圆" panose="02010509060101010101" pitchFamily="49" charset="-122"/>
              </a:defRPr>
            </a:lvl2pPr>
            <a:lvl3pPr>
              <a:defRPr sz="1400" baseline="0">
                <a:latin typeface="Arial" pitchFamily="34" charset="0"/>
                <a:ea typeface="幼圆" panose="02010509060101010101" pitchFamily="49" charset="-122"/>
              </a:defRPr>
            </a:lvl3pPr>
            <a:lvl4pPr>
              <a:defRPr sz="1400" baseline="0">
                <a:latin typeface="Arial" pitchFamily="34" charset="0"/>
                <a:ea typeface="幼圆" panose="02010509060101010101" pitchFamily="49" charset="-122"/>
              </a:defRPr>
            </a:lvl4pPr>
            <a:lvl5pPr>
              <a:defRPr sz="1400" baseline="0">
                <a:latin typeface="Arial" pitchFamily="34" charset="0"/>
                <a:ea typeface="幼圆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0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1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pic>
        <p:nvPicPr>
          <p:cNvPr id="26" name="图片 25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1350645" y="36830"/>
            <a:ext cx="821055" cy="902335"/>
          </a:xfrm>
          <a:prstGeom prst="rect">
            <a:avLst/>
          </a:prstGeom>
        </p:spPr>
      </p:pic>
      <p:pic>
        <p:nvPicPr>
          <p:cNvPr id="28" name="图片 27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rot="19740000">
            <a:off x="170815" y="-20955"/>
            <a:ext cx="927100" cy="101854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2424430" y="46355"/>
            <a:ext cx="803910" cy="88392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3481070" y="36830"/>
            <a:ext cx="821055" cy="902335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 userDrawn="1">
            <p:custDataLst>
              <p:tags r:id="rId9"/>
            </p:custDataLst>
          </p:nvPr>
        </p:nvPicPr>
        <p:blipFill>
          <a:blip r:embed="rId4"/>
          <a:stretch>
            <a:fillRect/>
          </a:stretch>
        </p:blipFill>
        <p:spPr>
          <a:xfrm rot="19740000">
            <a:off x="4554855" y="-20955"/>
            <a:ext cx="927100" cy="101854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5734685" y="46355"/>
            <a:ext cx="803910" cy="883920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7865110" y="46355"/>
            <a:ext cx="803910" cy="883920"/>
          </a:xfrm>
          <a:prstGeom prst="rect">
            <a:avLst/>
          </a:prstGeom>
        </p:spPr>
      </p:pic>
      <p:pic>
        <p:nvPicPr>
          <p:cNvPr id="16" name="图片 15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6791325" y="36830"/>
            <a:ext cx="821055" cy="902335"/>
          </a:xfrm>
          <a:prstGeom prst="rect">
            <a:avLst/>
          </a:prstGeom>
        </p:spPr>
      </p:pic>
      <p:pic>
        <p:nvPicPr>
          <p:cNvPr id="17" name="图片 16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9995535" y="46355"/>
            <a:ext cx="803910" cy="88392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4"/>
          <a:stretch>
            <a:fillRect/>
          </a:stretch>
        </p:blipFill>
        <p:spPr>
          <a:xfrm rot="19740000">
            <a:off x="11052175" y="-20955"/>
            <a:ext cx="927100" cy="1018540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8921750" y="36830"/>
            <a:ext cx="821055" cy="902335"/>
          </a:xfrm>
          <a:prstGeom prst="rect">
            <a:avLst/>
          </a:prstGeom>
        </p:spPr>
      </p:pic>
      <p:pic>
        <p:nvPicPr>
          <p:cNvPr id="31" name="图片 30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221615" y="5871210"/>
            <a:ext cx="821055" cy="902335"/>
          </a:xfrm>
          <a:prstGeom prst="rect">
            <a:avLst/>
          </a:prstGeom>
        </p:spPr>
      </p:pic>
      <p:pic>
        <p:nvPicPr>
          <p:cNvPr id="32" name="图片 31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4"/>
          <a:stretch>
            <a:fillRect/>
          </a:stretch>
        </p:blipFill>
        <p:spPr>
          <a:xfrm rot="19740000">
            <a:off x="6713220" y="5812790"/>
            <a:ext cx="927100" cy="1018540"/>
          </a:xfrm>
          <a:prstGeom prst="rect">
            <a:avLst/>
          </a:prstGeom>
        </p:spPr>
      </p:pic>
      <p:pic>
        <p:nvPicPr>
          <p:cNvPr id="33" name="图片 3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1291590" y="5880100"/>
            <a:ext cx="803910" cy="883920"/>
          </a:xfrm>
          <a:prstGeom prst="rect">
            <a:avLst/>
          </a:prstGeom>
        </p:spPr>
      </p:pic>
      <p:pic>
        <p:nvPicPr>
          <p:cNvPr id="34" name="图片 33"/>
          <p:cNvPicPr>
            <a:picLocks noChangeAspect="1"/>
          </p:cNvPicPr>
          <p:nvPr userDrawn="1">
            <p:custDataLst>
              <p:tags r:id="rId19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2344420" y="5871210"/>
            <a:ext cx="821055" cy="902335"/>
          </a:xfrm>
          <a:prstGeom prst="rect">
            <a:avLst/>
          </a:prstGeom>
        </p:spPr>
      </p:pic>
      <p:pic>
        <p:nvPicPr>
          <p:cNvPr id="35" name="图片 34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4"/>
          <a:stretch>
            <a:fillRect/>
          </a:stretch>
        </p:blipFill>
        <p:spPr>
          <a:xfrm rot="19740000">
            <a:off x="4467225" y="5812790"/>
            <a:ext cx="927100" cy="1018540"/>
          </a:xfrm>
          <a:prstGeom prst="rect">
            <a:avLst/>
          </a:prstGeom>
        </p:spPr>
      </p:pic>
      <p:pic>
        <p:nvPicPr>
          <p:cNvPr id="36" name="图片 35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3414395" y="5880100"/>
            <a:ext cx="803910" cy="883920"/>
          </a:xfrm>
          <a:prstGeom prst="rect">
            <a:avLst/>
          </a:prstGeom>
        </p:spPr>
      </p:pic>
      <p:pic>
        <p:nvPicPr>
          <p:cNvPr id="37" name="图片 36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7889240" y="5880100"/>
            <a:ext cx="803910" cy="883920"/>
          </a:xfrm>
          <a:prstGeom prst="rect">
            <a:avLst/>
          </a:prstGeom>
        </p:spPr>
      </p:pic>
      <p:pic>
        <p:nvPicPr>
          <p:cNvPr id="38" name="图片 37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5643245" y="5871210"/>
            <a:ext cx="821055" cy="902335"/>
          </a:xfrm>
          <a:prstGeom prst="rect">
            <a:avLst/>
          </a:prstGeom>
        </p:spPr>
      </p:pic>
      <p:pic>
        <p:nvPicPr>
          <p:cNvPr id="39" name="图片 38"/>
          <p:cNvPicPr>
            <a:picLocks noChangeAspect="1"/>
          </p:cNvPicPr>
          <p:nvPr userDrawn="1">
            <p:custDataLst>
              <p:tags r:id="rId24"/>
            </p:custDataLst>
          </p:nvPr>
        </p:nvPicPr>
        <p:blipFill>
          <a:blip r:embed="rId6"/>
          <a:stretch>
            <a:fillRect/>
          </a:stretch>
        </p:blipFill>
        <p:spPr>
          <a:xfrm rot="2100000">
            <a:off x="11188065" y="5880100"/>
            <a:ext cx="803910" cy="883920"/>
          </a:xfrm>
          <a:prstGeom prst="rect">
            <a:avLst/>
          </a:prstGeom>
        </p:spPr>
      </p:pic>
      <p:pic>
        <p:nvPicPr>
          <p:cNvPr id="40" name="图片 39"/>
          <p:cNvPicPr>
            <a:picLocks noChangeAspect="1"/>
          </p:cNvPicPr>
          <p:nvPr userDrawn="1">
            <p:custDataLst>
              <p:tags r:id="rId25"/>
            </p:custDataLst>
          </p:nvPr>
        </p:nvPicPr>
        <p:blipFill>
          <a:blip r:embed="rId4"/>
          <a:stretch>
            <a:fillRect/>
          </a:stretch>
        </p:blipFill>
        <p:spPr>
          <a:xfrm rot="19740000">
            <a:off x="10012045" y="5812790"/>
            <a:ext cx="927100" cy="1018540"/>
          </a:xfrm>
          <a:prstGeom prst="rect">
            <a:avLst/>
          </a:prstGeom>
        </p:spPr>
      </p:pic>
      <p:pic>
        <p:nvPicPr>
          <p:cNvPr id="41" name="图片 40"/>
          <p:cNvPicPr>
            <a:picLocks noChangeAspect="1"/>
          </p:cNvPicPr>
          <p:nvPr userDrawn="1">
            <p:custDataLst>
              <p:tags r:id="rId26"/>
            </p:custDataLst>
          </p:nvPr>
        </p:nvPicPr>
        <p:blipFill>
          <a:blip r:embed="rId2"/>
          <a:stretch>
            <a:fillRect/>
          </a:stretch>
        </p:blipFill>
        <p:spPr>
          <a:xfrm rot="19860000">
            <a:off x="8942070" y="5871210"/>
            <a:ext cx="821055" cy="90233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7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>
            <a:normAutofit/>
          </a:bodyPr>
          <a:lstStyle>
            <a:lvl1pPr algn="ctr">
              <a:defRPr sz="6000"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2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latin typeface="Arial" pitchFamily="34" charset="0"/>
                <a:ea typeface="幼圆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7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22" Type="http://schemas.openxmlformats.org/officeDocument/2006/relationships/tags" Target="../tags/tag173.xml" /><Relationship Id="rId23" Type="http://schemas.openxmlformats.org/officeDocument/2006/relationships/tags" Target="../tags/tag174.xml" /><Relationship Id="rId24" Type="http://schemas.openxmlformats.org/officeDocument/2006/relationships/tags" Target="../tags/tag175.xml" /><Relationship Id="rId25" Type="http://schemas.openxmlformats.org/officeDocument/2006/relationships/image" Target="file:///D:\qq&#25991;&#20214;\712321467\Image\C2C\Image2\%7b75232B38-A165-1FB7-499C-2E1C792CACB5%7d.png" TargetMode="External" /><Relationship Id="rId26" Type="http://schemas.openxmlformats.org/officeDocument/2006/relationships/image" Target="../media/image13.png" /><Relationship Id="rId27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6" r:link="rId2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幼圆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76.xml" /><Relationship Id="rId3" Type="http://schemas.openxmlformats.org/officeDocument/2006/relationships/tags" Target="../tags/tag17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1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2.xml" /><Relationship Id="rId4" Type="http://schemas.openxmlformats.org/officeDocument/2006/relationships/tags" Target="../tags/tag183.xml" /><Relationship Id="rId5" Type="http://schemas.openxmlformats.org/officeDocument/2006/relationships/tags" Target="../tags/tag18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image" Target="../media/image14.png" /><Relationship Id="rId9" Type="http://schemas.openxmlformats.org/officeDocument/2006/relationships/tags" Target="../tags/tag245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264.xml" /><Relationship Id="rId5" Type="http://schemas.openxmlformats.org/officeDocument/2006/relationships/tags" Target="../tags/tag26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2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266.xml" /><Relationship Id="rId5" Type="http://schemas.openxmlformats.org/officeDocument/2006/relationships/tags" Target="../tags/tag26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3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4.xml" /><Relationship Id="rId3" Type="http://schemas.openxmlformats.org/officeDocument/2006/relationships/notesSlide" Target="../notesSlides/notesSlide2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5.xml" /><Relationship Id="rId3" Type="http://schemas.openxmlformats.org/officeDocument/2006/relationships/notesSlide" Target="../notesSlides/notesSlide23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6.xml" /><Relationship Id="rId3" Type="http://schemas.openxmlformats.org/officeDocument/2006/relationships/notesSlide" Target="../notesSlides/notesSlide24.xml" /><Relationship Id="rId4" Type="http://schemas.openxmlformats.org/officeDocument/2006/relationships/tags" Target="../tags/tag283.xml" /><Relationship Id="rId5" Type="http://schemas.openxmlformats.org/officeDocument/2006/relationships/tags" Target="../tags/tag284.xml" /><Relationship Id="rId6" Type="http://schemas.openxmlformats.org/officeDocument/2006/relationships/tags" Target="../tags/tag285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7.xml" /><Relationship Id="rId3" Type="http://schemas.openxmlformats.org/officeDocument/2006/relationships/notesSlide" Target="../notesSlides/notesSlide25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tags" Target="../tags/tag290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8.xml" /><Relationship Id="rId3" Type="http://schemas.openxmlformats.org/officeDocument/2006/relationships/notesSlide" Target="../notesSlides/notesSlide26.xml" /><Relationship Id="rId4" Type="http://schemas.openxmlformats.org/officeDocument/2006/relationships/tags" Target="../tags/tag291.xml" /><Relationship Id="rId5" Type="http://schemas.openxmlformats.org/officeDocument/2006/relationships/tags" Target="../tags/tag292.xml" /><Relationship Id="rId6" Type="http://schemas.openxmlformats.org/officeDocument/2006/relationships/tags" Target="../tags/tag293.xml" /><Relationship Id="rId7" Type="http://schemas.openxmlformats.org/officeDocument/2006/relationships/tags" Target="../tags/tag294.xml" /><Relationship Id="rId8" Type="http://schemas.openxmlformats.org/officeDocument/2006/relationships/tags" Target="../tags/tag295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9.xml" /><Relationship Id="rId3" Type="http://schemas.openxmlformats.org/officeDocument/2006/relationships/notesSlide" Target="../notesSlides/notesSlide27.xml" /><Relationship Id="rId4" Type="http://schemas.openxmlformats.org/officeDocument/2006/relationships/tags" Target="../tags/tag296.xml" /><Relationship Id="rId5" Type="http://schemas.openxmlformats.org/officeDocument/2006/relationships/tags" Target="../tags/tag297.xml" /><Relationship Id="rId6" Type="http://schemas.openxmlformats.org/officeDocument/2006/relationships/tags" Target="../tags/tag298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0.xml" /><Relationship Id="rId3" Type="http://schemas.openxmlformats.org/officeDocument/2006/relationships/notesSlide" Target="../notesSlides/notesSlide28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1.xml" /><Relationship Id="rId3" Type="http://schemas.openxmlformats.org/officeDocument/2006/relationships/notesSlide" Target="../notesSlides/notesSlide29.xml" /><Relationship Id="rId4" Type="http://schemas.openxmlformats.org/officeDocument/2006/relationships/tags" Target="../tags/tag302.xml" /><Relationship Id="rId5" Type="http://schemas.openxmlformats.org/officeDocument/2006/relationships/tags" Target="../tags/tag303.xml" /><Relationship Id="rId6" Type="http://schemas.openxmlformats.org/officeDocument/2006/relationships/tags" Target="../tags/tag304.xml" /><Relationship Id="rId7" Type="http://schemas.openxmlformats.org/officeDocument/2006/relationships/tags" Target="../tags/tag305.xml" /><Relationship Id="rId8" Type="http://schemas.openxmlformats.org/officeDocument/2006/relationships/tags" Target="../tags/tag306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32.xml" /><Relationship Id="rId3" Type="http://schemas.openxmlformats.org/officeDocument/2006/relationships/notesSlide" Target="../notesSlides/notesSlide30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tags" Target="../tags/tag309.xml" /><Relationship Id="rId7" Type="http://schemas.openxmlformats.org/officeDocument/2006/relationships/tags" Target="../tags/tag310.xml" /><Relationship Id="rId8" Type="http://schemas.openxmlformats.org/officeDocument/2006/relationships/tags" Target="../tags/tag311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02303414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3125470" y="3336925"/>
            <a:ext cx="8676640" cy="1123950"/>
          </a:xfrm>
        </p:spPr>
        <p:txBody>
          <a:bodyPr>
            <a:normAutofit fontScale="90000"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6665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部编版三年级上册</a:t>
            </a:r>
            <a:br>
              <a:rPr lang="zh-CN" altLang="en-US" sz="6665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</a:br>
            <a:r>
              <a:rPr lang="zh-CN" altLang="en-US" sz="6000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第六单元分课重难点复习</a:t>
            </a:r>
            <a:endParaRPr lang="zh-CN" altLang="en-US" sz="6000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 sz="6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古诗三首</a:t>
            </a:r>
            <a:endParaRPr lang="zh-CN" altLang="en-US" sz="6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4"/>
            </p:custDataLst>
          </p:nvPr>
        </p:nvSpPr>
        <p:spPr>
          <a:xfrm>
            <a:off x="5332730" y="2040255"/>
            <a:ext cx="2441575" cy="14871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rPr>
              <a:t>17</a:t>
            </a:r>
            <a:endParaRPr lang="en-US" sz="80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946150" y="553720"/>
            <a:ext cx="10756900" cy="3445510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en-US" altLang="zh-CN" sz="3600"/>
              <a:t>    </a:t>
            </a:r>
            <a:r>
              <a:rPr lang="zh-CN" altLang="en-US" sz="2400"/>
              <a:t>本课由三首古诗组成，分别是唐代李白的《望天门山》、宋代苏轼的《饮湖上初晴后雨》和唐代刘禹锡的《望洞庭》，旨在引导学生积累写景的古诗，感受祖国河山的美丽和传统文化的博大精深。</a:t>
            </a:r>
            <a:endParaRPr lang="zh-CN" altLang="en-US" sz="24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400"/>
              <a:t>     《望天门山》描绘了波澜壮阔的长江从天门山中间奔流东去的雄奇景色。全诗在“望”字统领下展开，天门山的山形和长江的水色融为一体，壮丽的景象得到充分展现。《饮湖上初哨后雨》写于苏轼任杭州通判期间，描绘了西湖在不同天气下呈现的不同风姿。《望洞庭》通过丰富的想象、巧妙的描写，把色调和谐、淡雅无比的洞庭美景再现于纸上。</a:t>
            </a:r>
            <a:endParaRPr lang="zh-CN" altLang="en-US" sz="24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946150" y="553720"/>
            <a:ext cx="10756900" cy="3445510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3200"/>
              <a:t>1.认识“亦、宜”等5个生字，读准多音字“抹、磨”，会写“断、楚”等13个字。</a:t>
            </a:r>
            <a:endParaRPr lang="zh-CN" altLang="en-US" sz="32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3200"/>
              <a:t>2.有感情地朗读课文，背诵课文，默写《望天门山》。</a:t>
            </a:r>
            <a:endParaRPr lang="zh-CN" altLang="en-US" sz="32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3200"/>
              <a:t>3.能结合注释，用自己的话说出诗句的意思，想象诗中描绘的景色。</a:t>
            </a:r>
            <a:endParaRPr lang="zh-CN" altLang="en-US" sz="32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ym typeface="+mn-ea"/>
              </a:rPr>
              <a:t>1、本课这三首诗有什么共同的特点？</a:t>
            </a:r>
            <a:endParaRPr lang="zh-CN" altLang="en-US"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430" y="1972945"/>
            <a:ext cx="9752965" cy="1456690"/>
          </a:xfrm>
        </p:spPr>
        <p:txBody>
          <a:bodyPr>
            <a:norm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945"/>
              <a:t>写景诗。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4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600" y="3042440"/>
            <a:ext cx="9626400" cy="7236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>
                <a:sym typeface="+mn-ea"/>
              </a:rPr>
              <a:t>2、《望天门山》的作者是？</a:t>
            </a:r>
            <a:endParaRPr lang="zh-CN"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138930"/>
            <a:ext cx="9626600" cy="160655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《望天门山》的作者是李白。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400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525145"/>
            <a:ext cx="9626600" cy="1125855"/>
          </a:xfrm>
        </p:spPr>
        <p:txBody>
          <a:bodyPr>
            <a:normAutofit/>
          </a:bodyPr>
          <a:lstStyle/>
          <a:p>
            <a:r>
              <a:rPr lang="zh-CN" altLang="en-US">
                <a:sym typeface="+mn-ea"/>
              </a:rPr>
              <a:t>3、读了“天门中断楚江开”，说说“中断”的意思。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430" y="1123950"/>
            <a:ext cx="9626600" cy="252539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指东西两山之间被水隔开。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2936240"/>
            <a:ext cx="9626600" cy="152844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>
                <a:sym typeface="+mn-ea"/>
              </a:rPr>
              <a:t>4、读了“碧水东流至此回”，说说“回”的意思。</a:t>
            </a:r>
            <a:endParaRPr lang="zh-CN"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37541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回旋。</a:t>
            </a: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589280"/>
            <a:ext cx="9626600" cy="1383665"/>
          </a:xfrm>
        </p:spPr>
        <p:txBody>
          <a:bodyPr>
            <a:normAutofit/>
          </a:bodyPr>
          <a:lstStyle/>
          <a:p>
            <a:r>
              <a:rPr lang="en-US">
                <a:sym typeface="+mn-ea"/>
              </a:rPr>
              <a:t>5</a:t>
            </a:r>
            <a:r>
              <a:rPr>
                <a:sym typeface="+mn-ea"/>
              </a:rPr>
              <a:t>、</a:t>
            </a:r>
            <a:r>
              <a:rPr lang="zh-CN" altLang="en-US">
                <a:sym typeface="+mn-ea"/>
              </a:rPr>
              <a:t>说说“天门中断楚江开，碧水东流至此回”的意思。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74307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浩荡的长江把天门山从中劈开，一分为二。东流而去的长江水经过天门山时形成回旋的水流。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2707005"/>
            <a:ext cx="9626600" cy="165227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>
                <a:sym typeface="+mn-ea"/>
              </a:rPr>
              <a:t>6</a:t>
            </a:r>
            <a:r>
              <a:rPr>
                <a:sym typeface="+mn-ea"/>
              </a:rPr>
              <a:t>、</a:t>
            </a:r>
            <a:r>
              <a:rPr lang="zh-CN">
                <a:sym typeface="+mn-ea"/>
              </a:rPr>
              <a:t>说说“两岸青山相对出，孤帆一片日边来”的意思。</a:t>
            </a:r>
            <a:endParaRPr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359275"/>
            <a:ext cx="9626600" cy="1577975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两岸高耸的青山隔着长江相峙而立，一叶孤舟从日边而来。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1095375"/>
            <a:ext cx="9626600" cy="139382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7</a:t>
            </a:r>
            <a:r>
              <a:rPr lang="zh-CN" altLang="en-US">
                <a:sym typeface="+mn-ea"/>
              </a:rPr>
              <a:t>、读了“天门中断楚江开，碧水东流至此回”，说说你的感受。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118870" y="1819275"/>
            <a:ext cx="9626600" cy="125158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“断”和“开”写出了天门山的雄伟和长江水的奔腾不息、波澜壮阔。“回”突出了山势险峻和水流湍急，体会到了天门山的雄伟和长江水的澎湃。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302260"/>
            <a:ext cx="9626600" cy="1670685"/>
          </a:xfrm>
        </p:spPr>
        <p:txBody>
          <a:bodyPr>
            <a:normAutofit/>
          </a:bodyPr>
          <a:lstStyle/>
          <a:p>
            <a:r>
              <a:rPr lang="en-US">
                <a:sym typeface="+mn-ea"/>
              </a:rPr>
              <a:t>8</a:t>
            </a:r>
            <a:r>
              <a:rPr>
                <a:sym typeface="+mn-ea"/>
              </a:rPr>
              <a:t>、</a:t>
            </a:r>
            <a:r>
              <a:rPr lang="zh-CN" altLang="en-US">
                <a:sym typeface="+mn-ea"/>
              </a:rPr>
              <a:t>读了“两岸青山相对出，孤帆一片日边来”，说说你的感受。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752600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诗人是站在行驶的小船上来描写两岸青山的，生动地写出了青山迎面而来的动态美。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70860"/>
            <a:ext cx="9626600" cy="71437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>
                <a:sym typeface="+mn-ea"/>
              </a:rPr>
              <a:t>9</a:t>
            </a:r>
            <a:r>
              <a:rPr>
                <a:sym typeface="+mn-ea"/>
              </a:rPr>
              <a:t>、</a:t>
            </a:r>
            <a:r>
              <a:rPr lang="zh-CN">
                <a:sym typeface="+mn-ea"/>
              </a:rPr>
              <a:t>读了《望天门山》说说你的感受。</a:t>
            </a:r>
            <a:endParaRPr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3785235"/>
            <a:ext cx="9626600" cy="23241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这首诗描绘了波澜壮阔的长江从天门山中间奔流东去的雄奇景色，表现了诗人宽阔的胸怀和对祖国山河的热爱之情。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10</a:t>
            </a:r>
            <a:r>
              <a:rPr lang="zh-CN" altLang="en-US">
                <a:sym typeface="+mn-ea"/>
              </a:rPr>
              <a:t>、《饮湖上初晴后雨》的作者是？</a:t>
            </a:r>
            <a:endParaRPr lang="zh-CN" altLang="en-US"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《饮湖上初晴后雨》的作者是苏轼。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2563495"/>
            <a:ext cx="9626600" cy="148082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11</a:t>
            </a:r>
            <a:r>
              <a:rPr lang="zh-CN">
                <a:sym typeface="+mn-ea"/>
              </a:rPr>
              <a:t>、读了“水光潋滟晴方好”，说说“潋滟””方“的意思。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138930"/>
            <a:ext cx="9626600" cy="156718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潋滟：波光闪动的样子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方：正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>
                <a:sym typeface="+mn-ea"/>
              </a:rPr>
              <a:t>1</a:t>
            </a:r>
            <a:r>
              <a:rPr lang="en-US">
                <a:sym typeface="+mn-ea"/>
              </a:rPr>
              <a:t>2</a:t>
            </a:r>
            <a:r>
              <a:rPr>
                <a:sym typeface="+mn-ea"/>
              </a:rPr>
              <a:t>、</a:t>
            </a:r>
            <a:r>
              <a:rPr lang="zh-CN" altLang="en-US">
                <a:sym typeface="+mn-ea"/>
              </a:rPr>
              <a:t>读了“山色空蒙雨亦奇”，说说“空蒙”的意思。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云雾迷茫的样子。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2678430"/>
            <a:ext cx="9626600" cy="166179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>
                <a:sym typeface="+mn-ea"/>
              </a:rPr>
              <a:t>1</a:t>
            </a:r>
            <a:r>
              <a:rPr lang="en-US" altLang="zh-CN">
                <a:sym typeface="+mn-ea"/>
              </a:rPr>
              <a:t>3</a:t>
            </a:r>
            <a:r>
              <a:rPr lang="zh-CN">
                <a:sym typeface="+mn-ea"/>
              </a:rPr>
              <a:t>、说说“水光潋滟晴方好，山色空蒙雨亦奇”的意思。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550410"/>
            <a:ext cx="9626600" cy="1204595"/>
          </a:xfrm>
          <a:prstGeom prst="rect">
            <a:avLst/>
          </a:prstGeom>
        </p:spPr>
        <p:txBody>
          <a:bodyPr vert="horz" lIns="101600" tIns="0" rIns="82550" bIns="0" rtlCol="0">
            <a:normAutofit fontScale="85000"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晴天时，西湖碧波荡漾，波光粼粼，雨天时，西湖云雾迷蒙，群山若隐若现。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ym typeface="+mn-ea"/>
              </a:rPr>
              <a:t>1</a:t>
            </a:r>
            <a:r>
              <a:rPr lang="en-US" altLang="zh-CN">
                <a:sym typeface="+mn-ea"/>
              </a:rPr>
              <a:t>4</a:t>
            </a:r>
            <a:r>
              <a:rPr lang="zh-CN" altLang="en-US">
                <a:sym typeface="+mn-ea"/>
              </a:rPr>
              <a:t>、读了“欲把西湖比西子”，说说“西子”的意思。</a:t>
            </a:r>
            <a:endParaRPr lang="zh-CN" altLang="en-US"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西施。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42285"/>
            <a:ext cx="9626600" cy="14224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>
                <a:sym typeface="+mn-ea"/>
              </a:rPr>
              <a:t>1</a:t>
            </a:r>
            <a:r>
              <a:rPr lang="en-US" altLang="zh-CN">
                <a:sym typeface="+mn-ea"/>
              </a:rPr>
              <a:t>5</a:t>
            </a:r>
            <a:r>
              <a:rPr lang="zh-CN">
                <a:sym typeface="+mn-ea"/>
              </a:rPr>
              <a:t>、说说“欲把西湖比西子，淡妆浓抹总相宜”的意思。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如果要把西湖比作美女西施，淡妆浓抹都是那么适宜。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664210"/>
            <a:ext cx="9626600" cy="2064385"/>
          </a:xfrm>
        </p:spPr>
        <p:txBody>
          <a:bodyPr>
            <a:normAutofit/>
          </a:bodyPr>
          <a:lstStyle/>
          <a:p>
            <a:r>
              <a:rPr lang="zh-CN" altLang="en-US">
                <a:sym typeface="+mn-ea"/>
              </a:rPr>
              <a:t>1</a:t>
            </a:r>
            <a:r>
              <a:rPr lang="en-US" altLang="zh-CN">
                <a:sym typeface="+mn-ea"/>
              </a:rPr>
              <a:t>6</a:t>
            </a:r>
            <a:r>
              <a:rPr lang="zh-CN" altLang="en-US">
                <a:sym typeface="+mn-ea"/>
              </a:rPr>
              <a:t>、读了《饮湖上初晴后雨》说说你的感受。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118870" y="2508885"/>
            <a:ext cx="9626600" cy="1610360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en-US" altLang="zh-CN" sz="2800"/>
              <a:t> </a:t>
            </a:r>
            <a:r>
              <a:rPr lang="zh-CN" altLang="en-US" sz="2800"/>
              <a:t>《饮湖上初晴后雨》描绘了不同天气下的西湖呈现的风姿，晴天时，西湖碧波荡漾、波光粼粼；雨天时，西湖云雾迷茫、群山若隐若现。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ym typeface="+mn-ea"/>
              </a:rPr>
              <a:t>1</a:t>
            </a:r>
            <a:r>
              <a:rPr lang="en-US" altLang="zh-CN">
                <a:sym typeface="+mn-ea"/>
              </a:rPr>
              <a:t>7</a:t>
            </a:r>
            <a:r>
              <a:rPr lang="zh-CN" altLang="en-US">
                <a:sym typeface="+mn-ea"/>
              </a:rPr>
              <a:t>、《望洞庭》的作者是。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《望洞庭》的作者是刘禹锡。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42285"/>
            <a:ext cx="9626600" cy="14224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>
                <a:sym typeface="+mn-ea"/>
              </a:rPr>
              <a:t>1</a:t>
            </a:r>
            <a:r>
              <a:rPr lang="en-US" altLang="zh-CN">
                <a:sym typeface="+mn-ea"/>
              </a:rPr>
              <a:t>8</a:t>
            </a:r>
            <a:r>
              <a:rPr lang="zh-CN">
                <a:sym typeface="+mn-ea"/>
              </a:rPr>
              <a:t>、读了“湖光秋月两相和”，说说“两相””和“的意思。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两相：互相映衬。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和：和谐，水色与月光融为一体。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>
                <a:sym typeface="+mn-ea"/>
              </a:rPr>
              <a:t>19</a:t>
            </a:r>
            <a:r>
              <a:rPr>
                <a:sym typeface="+mn-ea"/>
              </a:rPr>
              <a:t>、读了“潭面无风镜未磨”，说说“潭面”的意思。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sz="2800">
                <a:sym typeface="+mn-ea"/>
              </a:rPr>
              <a:t>湖面。</a:t>
            </a:r>
            <a:endParaRPr lang="zh-CN" sz="2800">
              <a:sym typeface="+mn-ea"/>
            </a:endParaRPr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2792730"/>
            <a:ext cx="9626600" cy="151892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20</a:t>
            </a:r>
            <a:r>
              <a:rPr lang="zh-CN">
                <a:sym typeface="+mn-ea"/>
              </a:rPr>
              <a:t>、说说“湖光秋月两相和，潭面无风镜未磨”的意思。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138930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秋夜，洞庭湖上月光和水色交相融和，湖面无风，平静得如同未经打磨的铜镜。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21</a:t>
            </a:r>
            <a:r>
              <a:rPr lang="zh-CN" altLang="en-US">
                <a:sym typeface="+mn-ea"/>
              </a:rPr>
              <a:t>、读了“潭面无风镜未磨”，说说你的感受。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千里洞庭风平浪静、安宁温柔的景象，在月光下别具一种朦胧美。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42285"/>
            <a:ext cx="9626600" cy="14224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22</a:t>
            </a:r>
            <a:r>
              <a:rPr lang="zh-CN">
                <a:sym typeface="+mn-ea"/>
              </a:rPr>
              <a:t>、读了“白银盘里一青螺”，说说“白银盘””青螺“的意思。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白银盘：洞庭湖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青螺：绿色的螺。这里用来形容洞庭湖中的君山。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en-US" altLang="zh-CN">
                <a:sym typeface="+mn-ea"/>
              </a:rPr>
              <a:t>23</a:t>
            </a:r>
            <a:r>
              <a:rPr lang="zh-CN" altLang="en-US">
                <a:sym typeface="+mn-ea"/>
              </a:rPr>
              <a:t>、说说“遥望洞庭山水翠，白银盘里一青螺”的意思。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远远望去，洞庭湖如同白银盘，盛放着像青螺一样的君山。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42285"/>
            <a:ext cx="9626600" cy="14224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24</a:t>
            </a:r>
            <a:r>
              <a:rPr lang="zh-CN">
                <a:sym typeface="+mn-ea"/>
              </a:rPr>
              <a:t>、读了《望洞庭》说说你的感受。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《望洞庭》描写了秋夜月光下洞庭湖的优美景色，表达了诗人对洞庭风光的喜爱和赞美之情。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flipH="1">
            <a:off x="10464800" y="10591800"/>
            <a:ext cx="0" cy="0"/>
          </a:xfrm>
          <a:prstGeom prst="rect">
            <a:avLst/>
          </a:prstGeom>
          <a:ln>
            <a:noFill/>
          </a:ln>
        </p:spPr>
      </p:pic>
    </p:spTree>
    <p:custDataLst>
      <p:tags r:id="rId9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25</a:t>
            </a:r>
            <a:r>
              <a:rPr lang="zh-CN" altLang="en-US">
                <a:sym typeface="+mn-ea"/>
              </a:rPr>
              <a:t>、写出“抹”的两个音，并分别组词？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mǒ 涂抹       mā抹布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42285"/>
            <a:ext cx="9626600" cy="116395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26</a:t>
            </a:r>
            <a:r>
              <a:rPr lang="zh-CN">
                <a:sym typeface="+mn-ea"/>
              </a:rPr>
              <a:t>、写出“磨”的两个音，并分别组词？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mó磨难      mò磨盘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27</a:t>
            </a:r>
            <a:r>
              <a:rPr lang="zh-CN" altLang="en-US">
                <a:sym typeface="+mn-ea"/>
              </a:rPr>
              <a:t>、给“庭”换偏旁部首，并组词？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挺（笔挺）、艇（小艇）、霆（雷霆）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蜓（蜻蜓）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42285"/>
            <a:ext cx="9626600" cy="116395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28</a:t>
            </a:r>
            <a:r>
              <a:rPr lang="zh-CN">
                <a:sym typeface="+mn-ea"/>
              </a:rPr>
              <a:t>、给“银”换偏旁部首，并组词？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 fontScale="85000"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眼（眼睛）、很（很多）、痕（痕迹）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恨（悔恨）、狠（狠心）、跟（跟踪）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29</a:t>
            </a:r>
            <a:r>
              <a:rPr lang="zh-CN" altLang="en-US">
                <a:sym typeface="+mn-ea"/>
              </a:rPr>
              <a:t>、给“亦”加偏旁部首，并组词？</a:t>
            </a:r>
            <a:endParaRPr lang="zh-CN" altLang="zh-CN"/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迹（踪迹）、恋（迷恋）、峦（山峦）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孪（孪生）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1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042285"/>
            <a:ext cx="9626600" cy="116395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30</a:t>
            </a:r>
            <a:r>
              <a:rPr lang="zh-CN">
                <a:sym typeface="+mn-ea"/>
              </a:rPr>
              <a:t>、区分“未”和“末”，并组词？</a:t>
            </a:r>
            <a:endParaRPr lang="zh-CN" altLang="zh-CN"/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464685"/>
            <a:ext cx="9626600" cy="162560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未（未来）、末（末尾）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3442335" y="3608705"/>
            <a:ext cx="7473315" cy="1350645"/>
          </a:xfrm>
        </p:spPr>
        <p:txBody>
          <a:bodyPr>
            <a:normAutofit/>
          </a:bodyPr>
          <a:lstStyle/>
          <a:p>
            <a:r>
              <a:rPr lang="zh-CN" altLang="en-US" sz="6600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富饶的西沙群岛</a:t>
            </a:r>
            <a:endParaRPr lang="zh-CN" altLang="en-US" sz="66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文本框 10" title=""/>
          <p:cNvSpPr txBox="1"/>
          <p:nvPr>
            <p:custDataLst>
              <p:tags r:id="rId4"/>
            </p:custDataLst>
          </p:nvPr>
        </p:nvSpPr>
        <p:spPr>
          <a:xfrm>
            <a:off x="5466715" y="2040255"/>
            <a:ext cx="2307590" cy="148717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800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幼圆" panose="02010509060101010101" pitchFamily="49" charset="-122"/>
              </a:rPr>
              <a:t>18</a:t>
            </a:r>
            <a:endParaRPr lang="en-US" sz="800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幼圆" panose="02010509060101010101" pitchFamily="49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946150" y="553720"/>
            <a:ext cx="10756900" cy="3445510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en-US" altLang="zh-CN" sz="3600"/>
              <a:t>       </a:t>
            </a:r>
            <a:r>
              <a:rPr lang="zh-CN" altLang="en-US" sz="3600"/>
              <a:t>本文介绍了位于我国南海的西沙群岛美丽的景色和富饶的物产，表达了对祖国海疆的热爱与赞美之情。</a:t>
            </a:r>
            <a:endParaRPr lang="zh-CN" altLang="en-US" sz="36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36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946150" y="553720"/>
            <a:ext cx="10756900" cy="3445510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1.认识“富、饶”等11个生字，读准多音字“参”，会写“富、优”等12个字，会写“群岛、位于”等27个词语。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2.有感情地朗读课文，能了解课文是从“海水、海底的生物、海岛上的鸟”3方面来写西沙群岛的，能发现第五自然段是围绕关键句“西沙群岛也是鸟的天下”来写的。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3.能选择喜欢的部分向别人介绍西沙群岛。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4.能选择一幅图，写几句话描述图上的景观。</a:t>
            </a:r>
            <a:endParaRPr lang="zh-CN" altLang="en-US" sz="2800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568960"/>
            <a:ext cx="9626600" cy="1329690"/>
          </a:xfrm>
        </p:spPr>
        <p:txBody>
          <a:bodyPr>
            <a:normAutofit/>
          </a:bodyPr>
          <a:lstStyle/>
          <a:p>
            <a:r>
              <a:rPr>
                <a:sym typeface="+mn-ea"/>
              </a:rPr>
              <a:t>1、读了“那里风景优美，物产丰富，是个可爱的地方”，说说它在文中的作用是什么？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898650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总领全文。</a:t>
            </a: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2827655"/>
            <a:ext cx="9626600" cy="120269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>
                <a:sym typeface="+mn-ea"/>
              </a:rPr>
              <a:t>2、用原文的话来说说西沙群岛的海水给你留下了怎样的印象。</a:t>
            </a:r>
            <a:endParaRPr lang="zh-CN"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3909060"/>
            <a:ext cx="9626600" cy="1414145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西沙群岛一带海水五光十色，瑰丽无比。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549430"/>
            <a:ext cx="9626400" cy="723600"/>
          </a:xfrm>
        </p:spPr>
        <p:txBody>
          <a:bodyPr>
            <a:normAutofit fontScale="90000"/>
          </a:bodyPr>
          <a:lstStyle/>
          <a:p>
            <a:r>
              <a:rPr lang="en-US" altLang="zh-CN">
                <a:sym typeface="+mn-ea"/>
              </a:rPr>
              <a:t>3</a:t>
            </a:r>
            <a:r>
              <a:rPr lang="zh-CN" altLang="en-US">
                <a:sym typeface="+mn-ea"/>
              </a:rPr>
              <a:t>、试试说出西沙群岛一带海水五光十色，瑰丽无比的原因。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216025"/>
            <a:ext cx="9337040" cy="1902460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因为海底高低不平，有山崖，有峡谷，海水有深有浅，从海面看，色彩就不同了。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310890"/>
            <a:ext cx="9626600" cy="111569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sym typeface="+mn-ea"/>
              </a:rPr>
              <a:t>4</a:t>
            </a:r>
            <a:r>
              <a:rPr lang="zh-CN">
                <a:sym typeface="+mn-ea"/>
              </a:rPr>
              <a:t>、仿写词语“五光十色”。</a:t>
            </a:r>
            <a:endParaRPr lang="zh-CN"/>
          </a:p>
          <a:p>
            <a:endParaRPr lang="zh-CN"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225925"/>
            <a:ext cx="9626600" cy="175895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五颜六色、千军万马、三言两语、一五一十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一心一意、七上八下、千言万语、十全十美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683895"/>
            <a:ext cx="9626600" cy="772160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5</a:t>
            </a:r>
            <a:r>
              <a:rPr lang="zh-CN" altLang="en-US">
                <a:sym typeface="+mn-ea"/>
              </a:rPr>
              <a:t>、仿写词语“各种各样”。</a:t>
            </a:r>
            <a:endParaRPr lang="zh-CN" altLang="en-US"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456055"/>
            <a:ext cx="9337040" cy="136969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一模一样、人山人海、惟妙惟肖、一心一意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自由自在、自言自语、不言不语、无缘无故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2649855"/>
            <a:ext cx="9626600" cy="133667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6</a:t>
            </a:r>
            <a:r>
              <a:rPr lang="zh-CN">
                <a:sym typeface="+mn-ea"/>
              </a:rPr>
              <a:t>、仿写词语“懒洋洋”</a:t>
            </a:r>
            <a:endParaRPr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3929380"/>
            <a:ext cx="9626600" cy="194183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3110"/>
              <a:t>笑眯眯、软绵绵、胖乎乎、白花花</a:t>
            </a:r>
            <a:endParaRPr lang="zh-CN" sz="311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3110"/>
              <a:t>气冲冲、干巴巴、绿油油、绿茵茵</a:t>
            </a:r>
            <a:endParaRPr lang="zh-CN" sz="3110"/>
          </a:p>
          <a:p>
            <a:pPr marL="0" indent="0" fontAlgn="auto">
              <a:lnSpc>
                <a:spcPct val="140000"/>
              </a:lnSpc>
              <a:buNone/>
            </a:pPr>
            <a:endParaRPr lang="zh-CN" sz="311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525145"/>
            <a:ext cx="9626600" cy="252412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7</a:t>
            </a:r>
            <a:r>
              <a:rPr lang="zh-CN" altLang="en-US">
                <a:sym typeface="+mn-ea"/>
              </a:rPr>
              <a:t>、仿写句子“有的全身布满彩色的条纹；有的头上长着一簇红缨；有的周身像插着好些扇子，游动的时候飘飘摇摇；有的眼睛圆溜溜的，身上长满了刺，鼓起气来像皮球一样圆。”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70878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endParaRPr lang="zh-CN" altLang="en-US" sz="24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4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天上的白云变化多端，形状各异：有的像奔跑的兔子；有的像吃肉的老虎；有的像美丽的鹿；有的像可爱的小娃娃。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368300"/>
            <a:ext cx="9626600" cy="160464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8</a:t>
            </a:r>
            <a:r>
              <a:rPr lang="zh-CN" altLang="en-US">
                <a:sym typeface="+mn-ea"/>
              </a:rPr>
              <a:t>、读了“正像人们说的那样，西沙群岛的海里一半是水，一半是鱼。”说说你的理解。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这句话写西沙群岛里的鱼非常多，并非真的是水和鱼各占一半，而是运用夸张的手法，强调了西沙群岛“物产丰富”的特点。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593465"/>
            <a:ext cx="9626600" cy="150876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en-US" altLang="zh-CN">
                <a:sym typeface="+mn-ea"/>
              </a:rPr>
              <a:t>9</a:t>
            </a:r>
            <a:r>
              <a:rPr lang="zh-CN">
                <a:sym typeface="+mn-ea"/>
              </a:rPr>
              <a:t>、仿写词语“祖祖辈辈”。</a:t>
            </a:r>
            <a:endParaRPr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5102225"/>
            <a:ext cx="9626600" cy="1568450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干干净净、白白胖胖、整整齐齐、真真切切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清清楚楚、叽叽喳喳、高高兴兴、开开心心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598170"/>
            <a:ext cx="9626600" cy="170370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10</a:t>
            </a:r>
            <a:r>
              <a:rPr lang="zh-CN" altLang="en-US">
                <a:sym typeface="+mn-ea"/>
              </a:rPr>
              <a:t>、读了“随着祖国建设事业的发展，可爱的西沙群岛，必将变得更加美丽，更加富饶”，说说它在文中的作用是什么？</a:t>
            </a:r>
            <a:endParaRPr lang="zh-CN" altLang="en-US"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230187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首尾呼应。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2700" y="3702685"/>
            <a:ext cx="9626600" cy="78930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3100">
                <a:sym typeface="+mn-ea"/>
              </a:rPr>
              <a:t>1</a:t>
            </a:r>
            <a:r>
              <a:rPr lang="en-US" altLang="zh-CN" sz="3100">
                <a:sym typeface="+mn-ea"/>
              </a:rPr>
              <a:t>1</a:t>
            </a:r>
            <a:r>
              <a:rPr lang="zh-CN" sz="3100">
                <a:sym typeface="+mn-ea"/>
              </a:rPr>
              <a:t>、这篇文章是按什么结构来写的?</a:t>
            </a:r>
            <a:endParaRPr lang="zh-CN" sz="3100"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756150"/>
            <a:ext cx="9942195" cy="772160"/>
          </a:xfrm>
          <a:prstGeom prst="rect">
            <a:avLst/>
          </a:prstGeom>
        </p:spPr>
        <p:txBody>
          <a:bodyPr vert="horz" lIns="101600" tIns="0" rIns="82550" bIns="0" rtlCol="0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总一分一总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1249045"/>
            <a:ext cx="9626600" cy="142303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12</a:t>
            </a:r>
            <a:r>
              <a:rPr lang="zh-CN" altLang="en-US">
                <a:sym typeface="+mn-ea"/>
              </a:rPr>
              <a:t>、说说学完本课后你的感受。</a:t>
            </a:r>
            <a:endParaRPr lang="zh-CN" altLang="en-US"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3036570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这篇课文介绍了位于我国南海的西沙群岛美丽的景色和富饶的物产，表达了作者对祖国海疆的热爱与赞美之情。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 title="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430" y="379730"/>
            <a:ext cx="9626600" cy="139319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>
                <a:sym typeface="+mn-ea"/>
              </a:rPr>
              <a:t>1</a:t>
            </a:r>
            <a:r>
              <a:rPr lang="en-US" altLang="zh-CN">
                <a:sym typeface="+mn-ea"/>
              </a:rPr>
              <a:t>3</a:t>
            </a:r>
            <a:r>
              <a:rPr lang="zh-CN">
                <a:sym typeface="+mn-ea"/>
              </a:rPr>
              <a:t>、小练笔（课后题）</a:t>
            </a:r>
            <a:endParaRPr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5"/>
            </p:custDataLst>
          </p:nvPr>
        </p:nvSpPr>
        <p:spPr>
          <a:xfrm>
            <a:off x="1408430" y="1772920"/>
            <a:ext cx="9626600" cy="4736465"/>
          </a:xfrm>
          <a:prstGeom prst="rect">
            <a:avLst/>
          </a:prstGeom>
        </p:spPr>
        <p:txBody>
          <a:bodyPr vert="horz" lIns="101600" tIns="0" rIns="82550" bIns="0" rtlCol="0">
            <a:normAutofit fontScale="65000"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3295"/>
              <a:t>例：</a:t>
            </a:r>
            <a:endParaRPr lang="zh-CN" sz="3295"/>
          </a:p>
          <a:p>
            <a:pPr marL="0" indent="0" fontAlgn="auto">
              <a:lnSpc>
                <a:spcPct val="140000"/>
              </a:lnSpc>
              <a:buNone/>
            </a:pPr>
            <a:r>
              <a:rPr lang="en-US" altLang="zh-CN" sz="3295"/>
              <a:t>      </a:t>
            </a:r>
            <a:r>
              <a:rPr lang="zh-CN" sz="3690"/>
              <a:t>色彩斑斓的鱼儿成群结队地游来游去，互相追逐着，有的蓝蓝的，有的金黄金黄的，像在参加盛大的节日游行。</a:t>
            </a:r>
            <a:endParaRPr lang="zh-CN" sz="3690"/>
          </a:p>
          <a:p>
            <a:pPr marL="0" indent="0" fontAlgn="auto">
              <a:lnSpc>
                <a:spcPct val="140000"/>
              </a:lnSpc>
              <a:buNone/>
            </a:pPr>
            <a:r>
              <a:rPr lang="en-US" altLang="zh-CN" sz="3690"/>
              <a:t>      </a:t>
            </a:r>
            <a:r>
              <a:rPr lang="zh-CN" sz="3690"/>
              <a:t>我来到了海龟池边，那海龟大的惊人，小的有一个脑袋大，大的像一把太阳伞的样子，我拿来一片菜叶，一只海龟终于禁不住美味的诱惑，慢慢地从远处的礁石边爬了过来，品尝着那菜叶的鲜美。而它身边的一只小海龟，非常活泼机灵，总是能优先抢到食物，独自悠闲地享受着。</a:t>
            </a:r>
            <a:endParaRPr lang="zh-CN" sz="3690"/>
          </a:p>
          <a:p>
            <a:pPr marL="0" indent="0" fontAlgn="auto">
              <a:lnSpc>
                <a:spcPct val="140000"/>
              </a:lnSpc>
              <a:buNone/>
            </a:pPr>
            <a:endParaRPr lang="zh-CN" sz="3295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6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598170"/>
            <a:ext cx="9626600" cy="137477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14</a:t>
            </a:r>
            <a:r>
              <a:rPr lang="zh-CN" altLang="en-US">
                <a:sym typeface="+mn-ea"/>
              </a:rPr>
              <a:t>、写出“参”的三个音，并分别组词？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shēn人参       cān参加       cēn参差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185160"/>
            <a:ext cx="9626600" cy="78930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3100">
                <a:sym typeface="+mn-ea"/>
              </a:rPr>
              <a:t>1</a:t>
            </a:r>
            <a:r>
              <a:rPr lang="en-US" altLang="zh-CN" sz="3100">
                <a:sym typeface="+mn-ea"/>
              </a:rPr>
              <a:t>5</a:t>
            </a:r>
            <a:r>
              <a:rPr lang="zh-CN" sz="3100">
                <a:sym typeface="+mn-ea"/>
              </a:rPr>
              <a:t>、写出“数”的两个音，并分别组词？</a:t>
            </a:r>
            <a:endParaRPr lang="zh-CN" sz="3100"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336415"/>
            <a:ext cx="9942195" cy="772160"/>
          </a:xfrm>
          <a:prstGeom prst="rect">
            <a:avLst/>
          </a:prstGeom>
        </p:spPr>
        <p:txBody>
          <a:bodyPr vert="horz" lIns="101600" tIns="0" rIns="82550" bIns="0" rtlCol="0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shǔ数数       shù数学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   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 title="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430" y="598170"/>
            <a:ext cx="9626600" cy="1374775"/>
          </a:xfrm>
        </p:spPr>
        <p:txBody>
          <a:bodyPr>
            <a:normAutofit/>
          </a:bodyPr>
          <a:lstStyle/>
          <a:p>
            <a:r>
              <a:rPr lang="en-US" altLang="zh-CN">
                <a:sym typeface="+mn-ea"/>
              </a:rPr>
              <a:t>16</a:t>
            </a:r>
            <a:r>
              <a:rPr lang="zh-CN" altLang="en-US">
                <a:sym typeface="+mn-ea"/>
              </a:rPr>
              <a:t>、给“饶”换偏旁部首，并组词？</a:t>
            </a:r>
            <a:endParaRPr>
              <a:sym typeface="+mn-ea"/>
            </a:endParaRPr>
          </a:p>
        </p:txBody>
      </p:sp>
      <p:sp>
        <p:nvSpPr>
          <p:cNvPr id="4" name="内容占位符 3" title="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408430" y="1972945"/>
            <a:ext cx="9337040" cy="1127125"/>
          </a:xfrm>
        </p:spPr>
        <p:txBody>
          <a:bodyPr>
            <a:noAutofit/>
          </a:bodyPr>
          <a:lstStyle/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绕（围绕）、浇（浇水）、娆（妖娆）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altLang="en-US" sz="2800"/>
              <a:t>烧（烧毁）、晓（知晓）</a:t>
            </a: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  <a:p>
            <a:pPr marL="0" indent="0" fontAlgn="auto">
              <a:lnSpc>
                <a:spcPct val="140000"/>
              </a:lnSpc>
              <a:buNone/>
            </a:pPr>
            <a:endParaRPr lang="zh-CN" altLang="en-US" sz="2800"/>
          </a:p>
        </p:txBody>
      </p:sp>
      <p:sp>
        <p:nvSpPr>
          <p:cNvPr id="2" name="标题 2" title=""/>
          <p:cNvSpPr>
            <a:spLocks noGrp="1"/>
          </p:cNvSpPr>
          <p:nvPr>
            <p:custDataLst>
              <p:tags r:id="rId6"/>
            </p:custDataLst>
          </p:nvPr>
        </p:nvSpPr>
        <p:spPr>
          <a:xfrm>
            <a:off x="1281430" y="3185160"/>
            <a:ext cx="9626600" cy="789305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3100">
                <a:sym typeface="+mn-ea"/>
              </a:rPr>
              <a:t>1</a:t>
            </a:r>
            <a:r>
              <a:rPr lang="en-US" altLang="zh-CN" sz="3100">
                <a:sym typeface="+mn-ea"/>
              </a:rPr>
              <a:t>7</a:t>
            </a:r>
            <a:r>
              <a:rPr lang="zh-CN" sz="3100">
                <a:sym typeface="+mn-ea"/>
              </a:rPr>
              <a:t>、给“优”换偏旁部首，并组词？</a:t>
            </a:r>
            <a:endParaRPr lang="zh-CN" sz="3100">
              <a:sym typeface="+mn-ea"/>
            </a:endParaRPr>
          </a:p>
        </p:txBody>
      </p:sp>
      <p:sp>
        <p:nvSpPr>
          <p:cNvPr id="5" name="内容占位符 3" title="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408430" y="4336415"/>
            <a:ext cx="9942195" cy="772160"/>
          </a:xfrm>
          <a:prstGeom prst="rect">
            <a:avLst/>
          </a:prstGeom>
        </p:spPr>
        <p:txBody>
          <a:bodyPr vert="horz" lIns="101600" tIns="0" rIns="82550" bIns="0" rtlCol="0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幼圆" panose="02010509060101010101" pitchFamily="49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忧（担忧）、犹（犹豫）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r>
              <a:rPr lang="zh-CN" sz="2800"/>
              <a:t>     </a:t>
            </a:r>
            <a:endParaRPr lang="zh-CN" sz="2800"/>
          </a:p>
          <a:p>
            <a:pPr marL="0" indent="0" fontAlgn="auto">
              <a:lnSpc>
                <a:spcPct val="140000"/>
              </a:lnSpc>
              <a:buNone/>
            </a:pPr>
            <a:endParaRPr lang="zh-CN" sz="2800"/>
          </a:p>
        </p:txBody>
      </p:sp>
    </p:spTree>
    <p:custDataLst>
      <p:tags r:id="rId8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https://d.book118.com/567023034142006026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812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公开课教学课件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SLIDE_ID" val="custom20202812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812"/>
  <p:tag name="KSO_WM_TEMPLATE_MASTER_THUMB_INDEX" val="12"/>
  <p:tag name="KSO_WM_TEMPLATE_MASTER_TYPE" val="1"/>
  <p:tag name="KSO_WM_TEMPLATE_SUBCATEGORY" val="0"/>
  <p:tag name="KSO_WM_TEMPLATE_THUMBS_INDEX" val="1、4、7、8、10、11、12、13、15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正文，文字是您思想的提炼，请尽量言简意赅的阐述观点。"/>
  <p:tag name="KSO_WM_UNIT_TYPE" val="a"/>
  <p:tag name="KSO_WM_UNIT_VALUE" val="72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1"/>
  <p:tag name="KSO_WM_UNIT_DIAGRAM_ISNUMVISUAL" val="0"/>
  <p:tag name="KSO_WM_UNIT_DIAGRAM_ISREFERUNIT" val="0"/>
  <p:tag name="KSO_WM_UNIT_HIGHLIGHT" val="0"/>
  <p:tag name="KSO_WM_UNIT_ID" val="custom2020281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2"/>
</p:tagLst>
</file>

<file path=ppt/tags/tag180.xml><?xml version="1.0" encoding="utf-8"?>
<p:tagLst xmlns:p="http://schemas.openxmlformats.org/presentationml/2006/main">
  <p:tag name="KSO_WM_BEAUTIFY_FLAG" val="#wm#"/>
  <p:tag name="KSO_WM_SLIDE_ID" val="custom202028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TYPE" val="f"/>
  <p:tag name="KSO_WM_UNIT_VALUE" val="460"/>
</p:tagLst>
</file>

<file path=ppt/tags/tag182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TYPE" val="f"/>
  <p:tag name="KSO_WM_UNIT_VALUE" val="460"/>
</p:tagLst>
</file>

<file path=ppt/tags/tag184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86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18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8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189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192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3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194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6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197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8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199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1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02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05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6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07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1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1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12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15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6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17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2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1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22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25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7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2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2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3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35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7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3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40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2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45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7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4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50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2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5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55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7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5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60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正文，文字是您思想的提炼，请尽量言简意赅的阐述观点。"/>
  <p:tag name="KSO_WM_UNIT_TYPE" val="a"/>
  <p:tag name="KSO_WM_UNIT_VALUE" val="72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1"/>
  <p:tag name="KSO_WM_UNIT_DIAGRAM_ISNUMVISUAL" val="0"/>
  <p:tag name="KSO_WM_UNIT_DIAGRAM_ISREFERUNIT" val="0"/>
  <p:tag name="KSO_WM_UNIT_HIGHLIGHT" val="0"/>
  <p:tag name="KSO_WM_UNIT_ID" val="custom2020281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2"/>
</p:tagLst>
</file>

<file path=ppt/tags/tag263.xml><?xml version="1.0" encoding="utf-8"?>
<p:tagLst xmlns:p="http://schemas.openxmlformats.org/presentationml/2006/main">
  <p:tag name="KSO_WM_BEAUTIFY_FLAG" val="#wm#"/>
  <p:tag name="KSO_WM_SLIDE_ID" val="custom2020281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TYPE" val="f"/>
  <p:tag name="KSO_WM_UNIT_VALUE" val="460"/>
</p:tagLst>
</file>

<file path=ppt/tags/tag265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TYPE" val="f"/>
  <p:tag name="KSO_WM_UNIT_VALUE" val="460"/>
</p:tagLst>
</file>

<file path=ppt/tags/tag267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6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7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1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72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75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6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77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8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1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82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85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7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88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9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90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2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9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4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95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7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298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29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0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301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3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304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5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306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8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30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0.xml><?xml version="1.0" encoding="utf-8"?>
<p:tagLst xmlns:p="http://schemas.openxmlformats.org/presentationml/2006/main">
  <p:tag name="KSO_WM_TAG_VERSION" val="1.0"/>
  <p:tag name="KSO_WM_TEMPLATE_CATEGORY" val="custom"/>
  <p:tag name="KSO_WM_TEMPLATE_INDEX" val="20202812"/>
  <p:tag name="KSO_WM_UNIT_COMPATIBLE" val="0"/>
  <p:tag name="KSO_WM_UNIT_DIAGRAM_ISNUMVISUAL" val="0"/>
  <p:tag name="KSO_WM_UNIT_DIAGRAM_ISREFERUNIT" val="0"/>
  <p:tag name="KSO_WM_UNIT_HIGHLIGHT" val="0"/>
  <p:tag name="KSO_WM_UNIT_ID" val="custom20202812_9*f*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SUBTYPE" val="a"/>
  <p:tag name="KSO_WM_UNIT_VALUE" val="460"/>
</p:tagLst>
</file>

<file path=ppt/tags/tag311.xml><?xml version="1.0" encoding="utf-8"?>
<p:tagLst xmlns:p="http://schemas.openxmlformats.org/presentationml/2006/main">
  <p:tag name="KSO_WM_BEAUTIFY_FLAG" val="#wm#"/>
  <p:tag name="KSO_WM_SLIDE_ID" val="custom20202812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812"/>
  <p:tag name="KSO_WM_TEMPLATE_MASTER_TYPE" val="1"/>
  <p:tag name="KSO_WM_TEMPLATE_SUBCATEGORY" val="0"/>
</p:tagLst>
</file>

<file path=ppt/tags/tag3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">
      <a:dk1>
        <a:srgbClr val="000000"/>
      </a:dk1>
      <a:lt1>
        <a:srgbClr val="FFFFFF"/>
      </a:lt1>
      <a:dk2>
        <a:srgbClr val="F8F8F8"/>
      </a:dk2>
      <a:lt2>
        <a:srgbClr val="FFFFFF"/>
      </a:lt2>
      <a:accent1>
        <a:srgbClr val="BE9D8A"/>
      </a:accent1>
      <a:accent2>
        <a:srgbClr val="B5A78D"/>
      </a:accent2>
      <a:accent3>
        <a:srgbClr val="ADB398"/>
      </a:accent3>
      <a:accent4>
        <a:srgbClr val="A7BBA7"/>
      </a:accent4>
      <a:accent5>
        <a:srgbClr val="A5C1B6"/>
      </a:accent5>
      <a:accent6>
        <a:srgbClr val="ABC6C6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2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3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4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5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6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7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8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29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30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31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ppt/theme/themeOverride32.xml><?xml version="1.0" encoding="utf-8"?>
<a:themeOverride xmlns:r="http://schemas.openxmlformats.org/officeDocument/2006/relationships" xmlns:a="http://schemas.openxmlformats.org/drawingml/2006/main">
  <a:clrScheme name="20202812">
    <a:dk1>
      <a:srgbClr val="000000"/>
    </a:dk1>
    <a:lt1>
      <a:srgbClr val="FFFFFF"/>
    </a:lt1>
    <a:dk2>
      <a:srgbClr val="F8F8F8"/>
    </a:dk2>
    <a:lt2>
      <a:srgbClr val="FFFFFF"/>
    </a:lt2>
    <a:accent1>
      <a:srgbClr val="BE9D8A"/>
    </a:accent1>
    <a:accent2>
      <a:srgbClr val="B5A78D"/>
    </a:accent2>
    <a:accent3>
      <a:srgbClr val="ADB398"/>
    </a:accent3>
    <a:accent4>
      <a:srgbClr val="A7BBA7"/>
    </a:accent4>
    <a:accent5>
      <a:srgbClr val="A5C1B6"/>
    </a:accent5>
    <a:accent6>
      <a:srgbClr val="ABC6C6"/>
    </a:accent6>
    <a:hlink>
      <a:srgbClr val="0563C1"/>
    </a:hlink>
    <a:folHlink>
      <a:srgbClr val="954D72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34</Slides>
  <Notes>30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baseType="lpstr" size="42">
      <vt:lpstr>Arial</vt:lpstr>
      <vt:lpstr>Calibri</vt:lpstr>
      <vt:lpstr>微软雅黑</vt:lpstr>
      <vt:lpstr>幼圆</vt:lpstr>
      <vt:lpstr>汉仪乐喵体W</vt:lpstr>
      <vt:lpstr>楷体</vt:lpstr>
      <vt:lpstr>Calibri Light</vt:lpstr>
      <vt:lpstr>Office Theme</vt:lpstr>
      <vt:lpstr>部编版三年级上册第六单元分课重难点复习</vt:lpstr>
      <vt:lpstr>古诗三首</vt:lpstr>
      <vt:lpstr>PowerPoint Presentation</vt:lpstr>
      <vt:lpstr>PowerPoint Presentation</vt:lpstr>
      <vt:lpstr>1、本课这三首诗有什么共同的特点？</vt:lpstr>
      <vt:lpstr>3、读了“天门中断楚江开”，说说“中断”的意思。</vt:lpstr>
      <vt:lpstr>5、说说“天门中断楚江开，碧水东流至此回”的意思。</vt:lpstr>
      <vt:lpstr>7、读了“天门中断楚江开，碧水东流至此回”，说说你的感受。</vt:lpstr>
      <vt:lpstr>8、读了“两岸青山相对出，孤帆一片日边来”，说说你的感受。</vt:lpstr>
      <vt:lpstr>10、《饮湖上初晴后雨》的作者是？</vt:lpstr>
      <vt:lpstr>12、读了“山色空蒙雨亦奇”，说说“空蒙”的意思。</vt:lpstr>
      <vt:lpstr>14、读了“欲把西湖比西子”，说说“西子”的意思。</vt:lpstr>
      <vt:lpstr>16、读了《饮湖上初晴后雨》说说你的感受。</vt:lpstr>
      <vt:lpstr>17、《望洞庭》的作者是。</vt:lpstr>
      <vt:lpstr>19、读了“潭面无风镜未磨”，说说“潭面”的意思。</vt:lpstr>
      <vt:lpstr>21、读了“潭面无风镜未磨”，说说你的感受。</vt:lpstr>
      <vt:lpstr>23、说说“遥望洞庭山水翠，白银盘里一青螺”的意思。</vt:lpstr>
      <vt:lpstr>25、写出“抹”的两个音，并分别组词？</vt:lpstr>
      <vt:lpstr>27、给“庭”换偏旁部首，并组词？</vt:lpstr>
      <vt:lpstr>29、给“亦”加偏旁部首，并组词？</vt:lpstr>
      <vt:lpstr>富饶的西沙群岛</vt:lpstr>
      <vt:lpstr>PowerPoint Presentation</vt:lpstr>
      <vt:lpstr>PowerPoint Presentation</vt:lpstr>
      <vt:lpstr>1、读了“那里风景优美，物产丰富，是个可爱的地方”，说说它在文中的作用是什么？</vt:lpstr>
      <vt:lpstr>3、试试说出西沙群岛一带海水五光十色，瑰丽无比的原因。</vt:lpstr>
      <vt:lpstr>5、仿写词语“各种各样”。</vt:lpstr>
      <vt:lpstr>7、仿写句子“有的全身布满彩色的条纹；有的头上长着一簇红缨；有的周身像插着好些扇子，游动的时候飘飘摇摇；有的眼睛圆溜溜的，身上长满了刺，鼓起气来像皮球一样圆。”</vt:lpstr>
      <vt:lpstr>8、读了“正像人们说的那样，西沙群岛的海里一半是水，一半是鱼。”说说你的理解。</vt:lpstr>
      <vt:lpstr>10、读了“随着祖国建设事业的发展，可爱的西沙群岛，必将变得更加美丽，更加富饶”，说说它在文中的作用是什么？</vt:lpstr>
      <vt:lpstr>12、说说学完本课后你的感受。</vt:lpstr>
      <vt:lpstr>PowerPoint Presentation</vt:lpstr>
      <vt:lpstr>14、写出“参”的三个音，并分别组词？</vt:lpstr>
      <vt:lpstr>16、给“饶”换偏旁部首，并组词？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2024-09-01T01:25:36.967</cp:lastPrinted>
  <dcterms:created xsi:type="dcterms:W3CDTF">2024-08-31T17:25:36Z</dcterms:created>
  <dcterms:modified xsi:type="dcterms:W3CDTF">2024-08-31T17:25:42Z</dcterms:modified>
</cp:coreProperties>
</file>