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6D64DCA-F45B-4D15-9384-212DB070AE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50DCF9-E06D-4AEF-9C12-D93E20A766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09CCD0A-786C-4D1C-B1C9-860873D31A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8FCE2BD-5509-4B67-9153-CB73A5560D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C7774EC-E92C-4A7D-8687-5EDCA059F71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737EEFD-D7F2-4316-923D-8123E17F08C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342B263-4DDA-4BE4-8761-71FA80E881A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24F7E7-2F6F-4805-BEED-FC6DEE171E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2BBA4F-FD67-499C-A54F-F34188AFBB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5A41A5-884E-4F80-932C-E174F82640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3107D9-BB20-4B3D-B971-2A837204A6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7026125016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alpha val="100000"/>
                  </a:schemeClr>
                </a:solidFill>
                <a:latin typeface="Microsoft Yahei"/>
                <a:ea typeface="Microsoft Yahei"/>
                <a:cs typeface="Microsoft Yahei"/>
              </a:rPr>
              <a:t>贷款及贴现业务的核算培训</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贷款及贴现业务概述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贷款业务核算</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贴现业务核算</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风险管理与内部控制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案例分析与实践操作</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贷款及贴现业务概述</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贷款业务是指金融机构向借款人提供的货币资金，并按约定的利率和期限还本付息的金融活动。</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根据贷款用途和性质，贷款可分为企业流动资金贷款、固定资产贷款、项目贷款等。</a:t>
            </a:r>
          </a:p>
        </p:txBody>
      </p:sp>
      <p:pic>
        <p:nvPicPr>
          <p:cNvPr id="6" name="Picture 6"/>
          <p:cNvPicPr>
            <a:picLocks noChangeAspect="1"/>
          </p:cNvPicPr>
          <p:nvPr/>
        </p:nvPicPr>
        <p:blipFill>
          <a:blip r:embed="rId2"/>
          <a:srcRect t="7848" b="784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848" b="784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贷款业务是金融机构最主要的资产业务之一，通过发放贷款实现资金的有效利用和盈利。</a:t>
            </a:r>
          </a:p>
        </p:txBody>
      </p:sp>
      <p:pic>
        <p:nvPicPr>
          <p:cNvPr id="10" name="Picture 10"/>
          <p:cNvPicPr>
            <a:picLocks noChangeAspect="1"/>
          </p:cNvPicPr>
          <p:nvPr/>
        </p:nvPicPr>
        <p:blipFill>
          <a:blip r:embed="rId4"/>
          <a:srcRect t="7838" b="783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贷款业务简介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480108" y="1287672"/>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025751" y="1468427"/>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贴现业务是指企业或个人将未到期的商业汇票或银行承兑汇票，向银行申请贴现，银行按票面金额扣除贴现利息后，将余额支付给申请人的金融活动。</a:t>
            </a:r>
          </a:p>
        </p:txBody>
      </p:sp>
      <p:sp>
        <p:nvSpPr>
          <p:cNvPr id="4" name="AutoShape 4"/>
          <p:cNvSpPr/>
          <p:nvPr/>
        </p:nvSpPr>
        <p:spPr>
          <a:xfrm>
            <a:off x="999470" y="1050728"/>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480108" y="3069093"/>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73369" y="324984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贴现业务是银行的一项重要业务，能够加速企业资金周转和银行资金回笼。</a:t>
            </a:r>
          </a:p>
        </p:txBody>
      </p:sp>
      <p:sp>
        <p:nvSpPr>
          <p:cNvPr id="7" name="AutoShape 7"/>
          <p:cNvSpPr/>
          <p:nvPr/>
        </p:nvSpPr>
        <p:spPr>
          <a:xfrm>
            <a:off x="9060033" y="2832149"/>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480108" y="4850514"/>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025751" y="503126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贴现业务具有融资成本低、操作简便等特点，受到企业和银行的青睐。</a:t>
            </a:r>
          </a:p>
        </p:txBody>
      </p:sp>
      <p:sp>
        <p:nvSpPr>
          <p:cNvPr id="10" name="AutoShape 10"/>
          <p:cNvSpPr/>
          <p:nvPr/>
        </p:nvSpPr>
        <p:spPr>
          <a:xfrm>
            <a:off x="999470" y="4613570"/>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t="4667" b="4667"/>
          <a:stretch>
            <a:fillRect/>
          </a:stretch>
        </p:blipFill>
        <p:spPr>
          <a:xfrm>
            <a:off x="1099415" y="1124574"/>
            <a:ext cx="1926336" cy="1682496"/>
          </a:xfrm>
          <a:prstGeom prst="hexagon">
            <a:avLst/>
          </a:prstGeom>
        </p:spPr>
      </p:pic>
      <p:pic>
        <p:nvPicPr>
          <p:cNvPr id="12" name="Picture 12"/>
          <p:cNvPicPr>
            <a:picLocks noChangeAspect="1"/>
          </p:cNvPicPr>
          <p:nvPr/>
        </p:nvPicPr>
        <p:blipFill>
          <a:blip r:embed="rId3"/>
          <a:srcRect l="11979" r="11979"/>
          <a:stretch>
            <a:fillRect/>
          </a:stretch>
        </p:blipFill>
        <p:spPr>
          <a:xfrm>
            <a:off x="9163113" y="2905301"/>
            <a:ext cx="1926336" cy="1682496"/>
          </a:xfrm>
          <a:prstGeom prst="hexagon">
            <a:avLst/>
          </a:prstGeom>
        </p:spPr>
      </p:pic>
      <p:pic>
        <p:nvPicPr>
          <p:cNvPr id="13" name="Picture 13"/>
          <p:cNvPicPr>
            <a:picLocks noChangeAspect="1"/>
          </p:cNvPicPr>
          <p:nvPr/>
        </p:nvPicPr>
        <p:blipFill>
          <a:blip r:embed="rId4"/>
          <a:srcRect l="9546" r="9546"/>
          <a:stretch>
            <a:fillRect/>
          </a:stretch>
        </p:blipFill>
        <p:spPr>
          <a:xfrm>
            <a:off x="1099415" y="4686721"/>
            <a:ext cx="1926336" cy="1682496"/>
          </a:xfrm>
          <a:prstGeom prst="hexagon">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贴现业务简介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6667" r="16667"/>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6528" r="16528"/>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6667" r="16667"/>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贷款及贴现业务是金融机构实现盈利的重要手段之一，能够为银行带来可观的利息收入。</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通过贷款及贴现业务，企业可以获得必要的资金支持，实现扩大再生产和经营活动的正常运转。</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贷款及贴现业务的发展有助于促进实体经济的发展和金融市场的繁荣。</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贷款及贴现业务的重要性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贷款业务核算</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贷款发放的核算</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在贷款发放时，银行应确认贷款金额，并按照合同约定将款项划转至借款人账户。同时，银行应记录贷款发放的金额、利率、期限等关键信息，确保与合同一致。</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2500" r="125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核算流程</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银行收到借款人的贷款申请后，应进行审批，确认借款人的信用状况、还款能力等。审核通过后，银行与借款人签订贷款合同，明确贷款金额、利率、期限等条款。根据合同约定，银行发放贷款，并按照规定进行核算。</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注意事项</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在贷款发放的核算中，银行应确保核算的准确性，防止出现差错或舞弊。同时，银行应关注借款人的还款情况，及时发现并处理逾期还款等问题。</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贷款发放的核算</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贷款利息的核算</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银行在贷款发放后，应按照合同约定的利率和计息方式，对贷款利息进行核算。利息核算应准确、及时，确保银行收益的完整性。</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核算流程</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银行应按照合同约定的利率和计息方式，计算贷款利息。一般情况下，银行会采用按月或按季结息的方式，计算贷款利息。在结息日，银行应将计算的利息金额记入相应账户，并确保核算的准确性。</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注意事项</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在贷款利息的核算中，银行应关注利率变化对利息收入的影响。同时，银行应加强对利息收入的稽核，防止出现差错或舞弊。</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贷款利息的核算</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3534"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43534"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867"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贷款收回的核算</a:t>
            </a:r>
          </a:p>
        </p:txBody>
      </p:sp>
      <p:sp>
        <p:nvSpPr>
          <p:cNvPr id="5" name="TextBox 5"/>
          <p:cNvSpPr txBox="1"/>
          <p:nvPr/>
        </p:nvSpPr>
        <p:spPr>
          <a:xfrm>
            <a:off x="912791"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当借款人按照合同约定归还贷款本金和利息时，银行应进行贷款收回的核算。核算时应准确记录收回的本金和利息金额，确保银行资产的安全。</a:t>
            </a:r>
          </a:p>
        </p:txBody>
      </p:sp>
      <p:sp>
        <p:nvSpPr>
          <p:cNvPr id="6" name="AutoShape 6"/>
          <p:cNvSpPr/>
          <p:nvPr/>
        </p:nvSpPr>
        <p:spPr>
          <a:xfrm>
            <a:off x="4429171"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429171"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624504"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核算流程</a:t>
            </a:r>
          </a:p>
        </p:txBody>
      </p:sp>
      <p:sp>
        <p:nvSpPr>
          <p:cNvPr id="9" name="TextBox 9"/>
          <p:cNvSpPr txBox="1"/>
          <p:nvPr/>
        </p:nvSpPr>
        <p:spPr>
          <a:xfrm>
            <a:off x="4624504"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贷款到期前，银行应向借款人发出还本付息通知单，提醒借款人按时归还贷款。借款人归还贷款时，银行应核对还款金额、账户信息等是否与合同一致，确保资金安全。同时，银行应将收回的本金和利息记入相应账户，完成贷款收回的核算。</a:t>
            </a:r>
          </a:p>
        </p:txBody>
      </p:sp>
      <p:sp>
        <p:nvSpPr>
          <p:cNvPr id="10" name="AutoShape 10"/>
          <p:cNvSpPr/>
          <p:nvPr/>
        </p:nvSpPr>
        <p:spPr>
          <a:xfrm>
            <a:off x="8118788"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118788"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8314120"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注意事项</a:t>
            </a:r>
          </a:p>
        </p:txBody>
      </p:sp>
      <p:sp>
        <p:nvSpPr>
          <p:cNvPr id="13" name="TextBox 13"/>
          <p:cNvSpPr txBox="1"/>
          <p:nvPr/>
        </p:nvSpPr>
        <p:spPr>
          <a:xfrm>
            <a:off x="8314120"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在贷款收回的核算中，银行应关注是否存在逾期还款的情况。对于逾期还款的借款人，银行应及时采取措施，确保资金安全。同时，银行应加强对贷款收回的稽核，防止出现差错或舞弊。</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贷款收回的核算</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贴现业务核算</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https://d.book118.com/567026125016006031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2024-09-03T02:09:10.069</cp:lastPrinted>
  <dcterms:created xsi:type="dcterms:W3CDTF">2024-09-02T18:09:10Z</dcterms:created>
  <dcterms:modified xsi:type="dcterms:W3CDTF">2024-09-02T18:09:11Z</dcterms:modified>
</cp:coreProperties>
</file>