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96E2DF59-919A-4E2A-94FB-34EF1BCF1E7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A1C9AA4-1BF7-421E-B73E-4E5322305C2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72EE91D7-2C1A-4A90-9C74-4EF16A16E13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918DA770-897C-486C-B66B-95C18B3D6A9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37390A43-86AB-4BE2-B950-2A13E7A4452F}"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1276F379-74AB-4E9B-BD40-76B948BDB576}"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85E4C277-8BD3-4841-9D71-85A878F5636B}"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308DE48-F879-4B2D-A708-6B07C5689F4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B8C140B-DDE9-4FBF-A5B7-D6C1947A8BC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F129BC3-BB0B-4385-9A9D-131872BDAEA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3901703-B88A-4341-A1F1-C9596D193DC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15.jpeg" /><Relationship Id="rId5"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17.jpeg" /><Relationship Id="rId4" Type="http://schemas.openxmlformats.org/officeDocument/2006/relationships/image" Target="../media/image18.jpeg" /><Relationship Id="rId5"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9.jpeg" /><Relationship Id="rId3"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6703101500500603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057400" y="2041982"/>
            <a:ext cx="8077200" cy="200025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950" b="1">
                <a:solidFill>
                  <a:srgbClr val="603200">
                    <a:alpha val="100000"/>
                  </a:srgbClr>
                </a:solidFill>
                <a:latin typeface="Microsoft Yahei"/>
                <a:ea typeface="Microsoft Yahei"/>
                <a:cs typeface="Microsoft Yahei"/>
              </a:rPr>
              <a:t>心理咨询与辅导促进人类心理康复的服务机构</a:t>
            </a:r>
          </a:p>
        </p:txBody>
      </p:sp>
      <p:sp>
        <p:nvSpPr>
          <p:cNvPr id="3" name="TextBox 3"/>
          <p:cNvSpPr txBox="1"/>
          <p:nvPr/>
        </p:nvSpPr>
        <p:spPr>
          <a:xfrm>
            <a:off x="3526541" y="6029318"/>
            <a:ext cx="2343150"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rgbClr val="603200">
                    <a:alpha val="100000"/>
                  </a:srgbClr>
                </a:solidFill>
                <a:latin typeface="Microsoft Yahei"/>
                <a:ea typeface="Microsoft Yahei"/>
                <a:cs typeface="Microsoft Yahei"/>
              </a:rPr>
              <a:t>汇报人：XX</a:t>
            </a:r>
          </a:p>
        </p:txBody>
      </p:sp>
      <p:sp>
        <p:nvSpPr>
          <p:cNvPr id="4" name="TextBox 4"/>
          <p:cNvSpPr txBox="1"/>
          <p:nvPr/>
        </p:nvSpPr>
        <p:spPr>
          <a:xfrm>
            <a:off x="5869779" y="6029318"/>
            <a:ext cx="2790825"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a:solidFill>
                  <a:srgbClr val="603200">
                    <a:alpha val="100000"/>
                  </a:srgbClr>
                </a:solidFill>
                <a:latin typeface="Microsoft Yahei"/>
                <a:ea typeface="Microsoft Yahei"/>
                <a:cs typeface="Microsoft Yahei"/>
              </a:rPr>
              <a:t>2024-01-07</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361950" y="115331"/>
            <a:ext cx="1851660" cy="114584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700" b="1">
                <a:solidFill>
                  <a:srgbClr val="FFFFFF">
                    <a:alpha val="100000"/>
                  </a:srgbClr>
                </a:solidFill>
                <a:latin typeface="微软雅黑"/>
                <a:ea typeface="微软雅黑"/>
                <a:cs typeface="微软雅黑"/>
              </a:rPr>
              <a:t>目录</a:t>
            </a:r>
            <a:endParaRPr lang="en-US" sz="1100"/>
          </a:p>
        </p:txBody>
      </p:sp>
      <p:sp>
        <p:nvSpPr>
          <p:cNvPr id="4" name="TextBox 4"/>
          <p:cNvSpPr txBox="1"/>
          <p:nvPr/>
        </p:nvSpPr>
        <p:spPr>
          <a:xfrm>
            <a:off x="649067" y="1768211"/>
            <a:ext cx="4792980" cy="46920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引言</a:t>
            </a:r>
          </a:p>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心理咨询与辅导的服务内容</a:t>
            </a:r>
          </a:p>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心理咨询与辅导的服务对象</a:t>
            </a:r>
          </a:p>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心理咨询与辅导的服务形式</a:t>
            </a:r>
          </a:p>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心理咨询与辅导的服务流程</a:t>
            </a:r>
          </a:p>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心理咨询与辅导的服务效果评估</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1622307"/>
            <a:ext cx="7405389" cy="1138956"/>
            <a:chOff x="2393306" y="1622307"/>
            <a:chExt cx="7405389" cy="1138956"/>
          </a:xfrm>
        </p:grpSpPr>
        <p:sp>
          <p:nvSpPr>
            <p:cNvPr id="3" name="TextBox 3"/>
            <p:cNvSpPr txBox="1"/>
            <p:nvPr/>
          </p:nvSpPr>
          <p:spPr>
            <a:xfrm>
              <a:off x="2393306" y="1622307"/>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00" b="1">
                  <a:solidFill>
                    <a:schemeClr val="lt2">
                      <a:alpha val="100000"/>
                    </a:schemeClr>
                  </a:solidFill>
                  <a:latin typeface="Microsoft Yahei"/>
                  <a:ea typeface="Microsoft Yahei"/>
                  <a:cs typeface="Microsoft Yahei"/>
                </a:rPr>
                <a:t>01</a:t>
              </a:r>
            </a:p>
          </p:txBody>
        </p:sp>
      </p:grpSp>
      <p:sp>
        <p:nvSpPr>
          <p:cNvPr id="4" name="TextBox 4"/>
          <p:cNvSpPr txBox="1"/>
          <p:nvPr/>
        </p:nvSpPr>
        <p:spPr>
          <a:xfrm>
            <a:off x="2373212" y="2609673"/>
            <a:ext cx="74504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603200">
                    <a:alpha val="100000"/>
                  </a:srgb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心理健康问题日益普遍</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随着社会压力的增加和生活节奏的加快，越来越多的人面临心理健康问题，如焦虑、抑郁等。</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心理咨询与辅导的需求增长</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为了满足人们对心理健康的需求，心理咨询与辅导服务逐渐成为重要的社会服务领域。</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2500" r="125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t="3708" b="3708"/>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心理咨询与辅导是指通过心理学原理和方法，帮助个体解决心理问题、提高心理素质、促进个人和社会的适应和发展。</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心理咨询与辅导的定义</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心理咨询与辅导对于个体心理健康的维护、心理问题的解决以及个人成长和发展具有重要意义。它可以帮助个体增强心理素质，提高应对压力和困难的能力，促进个人和社会的和谐发展。</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心理咨询与辅导的重要性</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心理咨询与辅导的定义和重要性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1622307"/>
            <a:ext cx="7405389" cy="1138956"/>
            <a:chOff x="2393306" y="1622307"/>
            <a:chExt cx="7405389" cy="1138956"/>
          </a:xfrm>
        </p:grpSpPr>
        <p:sp>
          <p:nvSpPr>
            <p:cNvPr id="3" name="TextBox 3"/>
            <p:cNvSpPr txBox="1"/>
            <p:nvPr/>
          </p:nvSpPr>
          <p:spPr>
            <a:xfrm>
              <a:off x="2393306" y="1622307"/>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00" b="1">
                  <a:solidFill>
                    <a:schemeClr val="lt2">
                      <a:alpha val="100000"/>
                    </a:schemeClr>
                  </a:solidFill>
                  <a:latin typeface="Microsoft Yahei"/>
                  <a:ea typeface="Microsoft Yahei"/>
                  <a:cs typeface="Microsoft Yahei"/>
                </a:rPr>
                <a:t>02</a:t>
              </a:r>
            </a:p>
          </p:txBody>
        </p:sp>
      </p:grpSp>
      <p:sp>
        <p:nvSpPr>
          <p:cNvPr id="4" name="TextBox 4"/>
          <p:cNvSpPr txBox="1"/>
          <p:nvPr/>
        </p:nvSpPr>
        <p:spPr>
          <a:xfrm>
            <a:off x="2373212" y="2609673"/>
            <a:ext cx="74504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603200">
                    <a:alpha val="100000"/>
                  </a:srgbClr>
                </a:solidFill>
                <a:latin typeface="Microsoft Yahei"/>
                <a:ea typeface="Microsoft Yahei"/>
                <a:cs typeface="Microsoft Yahei"/>
              </a:rPr>
              <a:t>心理咨询与辅导的服务内容</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18426" b="18426"/>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18426" b="18426"/>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18426" b="18426"/>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心理咨询</a:t>
              </a:r>
            </a:p>
          </p:txBody>
        </p:sp>
      </p:grpSp>
      <p:grpSp>
        <p:nvGrpSpPr>
          <p:cNvPr id="33" name="Group 33"/>
          <p:cNvGrpSpPr/>
          <p:nvPr/>
        </p:nvGrpSpPr>
        <p:grpSpPr>
          <a:xfrm>
            <a:off x="1057922" y="1822244"/>
            <a:ext cx="3286271" cy="1654845"/>
            <a:chOff x="1057922" y="1822244"/>
            <a:chExt cx="3286271" cy="1654845"/>
          </a:xfrm>
        </p:grpSpPr>
        <p:sp>
          <p:nvSpPr>
            <p:cNvPr id="34" name="TextBox 34"/>
            <p:cNvSpPr txBox="1"/>
            <p:nvPr/>
          </p:nvSpPr>
          <p:spPr>
            <a:xfrm>
              <a:off x="1057922" y="182224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心理咨询是心理咨询师通过与来访者建立良好的沟通关系，帮助其认识、理解和处理心理问题，促进心理成长和发展的过程。</a:t>
              </a:r>
            </a:p>
          </p:txBody>
        </p:sp>
      </p:grpSp>
      <p:grpSp>
        <p:nvGrpSpPr>
          <p:cNvPr id="35" name="Group 35"/>
          <p:cNvGrpSpPr/>
          <p:nvPr/>
        </p:nvGrpSpPr>
        <p:grpSpPr>
          <a:xfrm>
            <a:off x="4452917" y="3966127"/>
            <a:ext cx="3286271" cy="1654845"/>
            <a:chOff x="4452917" y="3966127"/>
            <a:chExt cx="3286271" cy="1654845"/>
          </a:xfrm>
        </p:grpSpPr>
        <p:sp>
          <p:nvSpPr>
            <p:cNvPr id="36" name="TextBox 36"/>
            <p:cNvSpPr txBox="1"/>
            <p:nvPr/>
          </p:nvSpPr>
          <p:spPr>
            <a:xfrm>
              <a:off x="4452917" y="3966127"/>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心理咨询的方法包括认知行为疗法、人本主义疗法、精神分析疗法等，根据来访者的具体情况选择合适的方法。</a:t>
              </a:r>
            </a:p>
          </p:txBody>
        </p:sp>
      </p:grpSp>
      <p:grpSp>
        <p:nvGrpSpPr>
          <p:cNvPr id="37" name="Group 37"/>
          <p:cNvGrpSpPr/>
          <p:nvPr/>
        </p:nvGrpSpPr>
        <p:grpSpPr>
          <a:xfrm>
            <a:off x="7847818" y="1822244"/>
            <a:ext cx="3286271" cy="1654845"/>
            <a:chOff x="7847818" y="1822244"/>
            <a:chExt cx="3286271" cy="1654845"/>
          </a:xfrm>
        </p:grpSpPr>
        <p:sp>
          <p:nvSpPr>
            <p:cNvPr id="38" name="TextBox 38"/>
            <p:cNvSpPr txBox="1"/>
            <p:nvPr/>
          </p:nvSpPr>
          <p:spPr>
            <a:xfrm>
              <a:off x="7847818" y="182224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心理咨询的目的是帮助来访者解决心理困扰，提高心理素质，促进个人发展。</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2789747" y="1388509"/>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3467252" y="1671934"/>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心理评估是心理咨询师通过评估工具和方法对来访者的心理状况进行评估的过程，包括认知、情感、行为等方面的评估。</a:t>
            </a:r>
          </a:p>
        </p:txBody>
      </p:sp>
      <p:sp>
        <p:nvSpPr>
          <p:cNvPr id="4" name="AutoShape 4"/>
          <p:cNvSpPr/>
          <p:nvPr/>
        </p:nvSpPr>
        <p:spPr>
          <a:xfrm>
            <a:off x="1491031" y="3030193"/>
            <a:ext cx="8008040" cy="126796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643863" y="3325809"/>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心理评估的目的是了解来访者的心理状况，确定其心理问题的性质和程度，为制定有效的治疗方案提供依据。</a:t>
            </a:r>
          </a:p>
        </p:txBody>
      </p:sp>
      <p:pic>
        <p:nvPicPr>
          <p:cNvPr id="6" name="Picture 6"/>
          <p:cNvPicPr>
            <a:picLocks noChangeAspect="1"/>
          </p:cNvPicPr>
          <p:nvPr/>
        </p:nvPicPr>
        <p:blipFill>
          <a:blip r:embed="rId2"/>
          <a:srcRect t="7848" b="7848"/>
          <a:stretch>
            <a:fillRect/>
          </a:stretch>
        </p:blipFill>
        <p:spPr>
          <a:xfrm>
            <a:off x="539110" y="1388509"/>
            <a:ext cx="2256056" cy="1267968"/>
          </a:xfrm>
          <a:prstGeom prst="rect">
            <a:avLst/>
          </a:prstGeom>
        </p:spPr>
      </p:pic>
      <p:pic>
        <p:nvPicPr>
          <p:cNvPr id="7" name="Picture 7"/>
          <p:cNvPicPr>
            <a:picLocks noChangeAspect="1"/>
          </p:cNvPicPr>
          <p:nvPr/>
        </p:nvPicPr>
        <p:blipFill>
          <a:blip r:embed="rId3"/>
          <a:srcRect t="5157" b="5157"/>
          <a:stretch>
            <a:fillRect/>
          </a:stretch>
        </p:blipFill>
        <p:spPr>
          <a:xfrm>
            <a:off x="9486879" y="3030193"/>
            <a:ext cx="2256056" cy="1267968"/>
          </a:xfrm>
          <a:prstGeom prst="rect">
            <a:avLst/>
          </a:prstGeom>
        </p:spPr>
      </p:pic>
      <p:sp>
        <p:nvSpPr>
          <p:cNvPr id="8" name="AutoShape 8"/>
          <p:cNvSpPr/>
          <p:nvPr/>
        </p:nvSpPr>
        <p:spPr>
          <a:xfrm>
            <a:off x="2795409" y="4664094"/>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3472914" y="4947518"/>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心理评估的方法包括问卷调查、量表评估、观察法等，根据评估目的和对象选择合适的评估方法。</a:t>
            </a:r>
          </a:p>
        </p:txBody>
      </p:sp>
      <p:pic>
        <p:nvPicPr>
          <p:cNvPr id="10" name="Picture 10"/>
          <p:cNvPicPr>
            <a:picLocks noChangeAspect="1"/>
          </p:cNvPicPr>
          <p:nvPr/>
        </p:nvPicPr>
        <p:blipFill>
          <a:blip r:embed="rId4"/>
          <a:srcRect t="7848" b="7848"/>
          <a:stretch>
            <a:fillRect/>
          </a:stretch>
        </p:blipFill>
        <p:spPr>
          <a:xfrm>
            <a:off x="544772" y="4664094"/>
            <a:ext cx="2256056" cy="1267968"/>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心理评估</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604606" y="1508032"/>
            <a:ext cx="3311882" cy="4326814"/>
          </a:xfrm>
          <a:prstGeom prst="roundRect">
            <a:avLst>
              <a:gd name="adj" fmla="val 957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391478" y="1508032"/>
            <a:ext cx="3311882" cy="4326814"/>
          </a:xfrm>
          <a:prstGeom prst="roundRect">
            <a:avLst>
              <a:gd name="adj" fmla="val 1053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8167153" y="1508032"/>
            <a:ext cx="3311882" cy="4326814"/>
          </a:xfrm>
          <a:prstGeom prst="roundRect">
            <a:avLst>
              <a:gd name="adj" fmla="val 924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588266" y="4240389"/>
            <a:ext cx="291830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心理治疗的目的是帮助来访者恢复心理健康，提高生活质量。</a:t>
            </a:r>
          </a:p>
        </p:txBody>
      </p:sp>
      <p:sp>
        <p:nvSpPr>
          <p:cNvPr id="6" name="TextBox 6"/>
          <p:cNvSpPr txBox="1"/>
          <p:nvPr/>
        </p:nvSpPr>
        <p:spPr>
          <a:xfrm>
            <a:off x="8363940" y="4240389"/>
            <a:ext cx="291830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心理治疗的方法包括认知行为疗法、人本主义疗法、精神分析疗法等，根据来访者的具体情况选择合适的方法。</a:t>
            </a:r>
          </a:p>
        </p:txBody>
      </p:sp>
      <p:pic>
        <p:nvPicPr>
          <p:cNvPr id="7" name="Picture 7"/>
          <p:cNvPicPr>
            <a:picLocks noChangeAspect="1"/>
          </p:cNvPicPr>
          <p:nvPr/>
        </p:nvPicPr>
        <p:blipFill>
          <a:blip r:embed="rId2"/>
          <a:srcRect l="7049" r="7049"/>
          <a:stretch>
            <a:fillRect/>
          </a:stretch>
        </p:blipFill>
        <p:spPr>
          <a:xfrm>
            <a:off x="921958" y="1771933"/>
            <a:ext cx="2672865" cy="2203993"/>
          </a:xfrm>
          <a:prstGeom prst="roundRect">
            <a:avLst/>
          </a:prstGeom>
        </p:spPr>
      </p:pic>
      <p:pic>
        <p:nvPicPr>
          <p:cNvPr id="8" name="Picture 8"/>
          <p:cNvPicPr>
            <a:picLocks noChangeAspect="1"/>
          </p:cNvPicPr>
          <p:nvPr/>
        </p:nvPicPr>
        <p:blipFill>
          <a:blip r:embed="rId3"/>
          <a:srcRect l="9474" r="9474"/>
          <a:stretch>
            <a:fillRect/>
          </a:stretch>
        </p:blipFill>
        <p:spPr>
          <a:xfrm>
            <a:off x="4710987" y="1771933"/>
            <a:ext cx="2672865" cy="2203993"/>
          </a:xfrm>
          <a:prstGeom prst="roundRect">
            <a:avLst/>
          </a:prstGeom>
        </p:spPr>
      </p:pic>
      <p:pic>
        <p:nvPicPr>
          <p:cNvPr id="9" name="Picture 9"/>
          <p:cNvPicPr>
            <a:picLocks noChangeAspect="1"/>
          </p:cNvPicPr>
          <p:nvPr/>
        </p:nvPicPr>
        <p:blipFill>
          <a:blip r:embed="rId4"/>
          <a:srcRect t="8771" b="8771"/>
          <a:stretch>
            <a:fillRect/>
          </a:stretch>
        </p:blipFill>
        <p:spPr>
          <a:xfrm>
            <a:off x="8486661" y="1771933"/>
            <a:ext cx="2672865" cy="2203993"/>
          </a:xfrm>
          <a:prstGeom prst="roundRect">
            <a:avLst/>
          </a:prstGeom>
        </p:spPr>
      </p:pic>
      <p:sp>
        <p:nvSpPr>
          <p:cNvPr id="10" name="TextBox 10"/>
          <p:cNvSpPr txBox="1"/>
          <p:nvPr/>
        </p:nvSpPr>
        <p:spPr>
          <a:xfrm>
            <a:off x="763829" y="4240389"/>
            <a:ext cx="291615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心理治疗是心理咨询师通过特定的治疗方法帮助来访者克服心理障碍、缓解心理痛苦的过程。</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心理治疗</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flipV="1">
            <a:off x="8281295" y="2800971"/>
            <a:ext cx="3317450" cy="3466130"/>
          </a:xfrm>
          <a:prstGeom prst="round2Same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flipV="1">
            <a:off x="4438401" y="2800971"/>
            <a:ext cx="3317450" cy="3466130"/>
          </a:xfrm>
          <a:prstGeom prst="round2Same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flipV="1">
            <a:off x="539110" y="2800971"/>
            <a:ext cx="3317450" cy="3466130"/>
          </a:xfrm>
          <a:prstGeom prst="round2Same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8281295" y="1227848"/>
            <a:ext cx="3317450" cy="331745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438401" y="1227848"/>
            <a:ext cx="3317450" cy="331745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539110" y="1227848"/>
            <a:ext cx="3317450" cy="331745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60778" y="4533107"/>
            <a:ext cx="2968423"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预防与教育是心理咨询师通过提供心理健康教育、培训和指导，帮助人们增强心理素质，预防心理问题的发生。</a:t>
            </a:r>
          </a:p>
        </p:txBody>
      </p:sp>
      <p:sp>
        <p:nvSpPr>
          <p:cNvPr id="9" name="TextBox 9"/>
          <p:cNvSpPr txBox="1"/>
          <p:nvPr/>
        </p:nvSpPr>
        <p:spPr>
          <a:xfrm>
            <a:off x="4601267" y="4533107"/>
            <a:ext cx="297982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预防与教育的目的是提高人们的心理素质和心理健康水平，促进个人和社会的和谐发展。</a:t>
            </a:r>
          </a:p>
        </p:txBody>
      </p:sp>
      <p:sp>
        <p:nvSpPr>
          <p:cNvPr id="10" name="TextBox 10"/>
          <p:cNvSpPr txBox="1"/>
          <p:nvPr/>
        </p:nvSpPr>
        <p:spPr>
          <a:xfrm>
            <a:off x="8450110" y="4533107"/>
            <a:ext cx="297982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预防与教育的方法包括开设心理健康教育课程、提供心理健康培训、开展心理健康宣传活动等。</a:t>
            </a:r>
          </a:p>
        </p:txBody>
      </p:sp>
      <p:pic>
        <p:nvPicPr>
          <p:cNvPr id="11" name="Picture 11"/>
          <p:cNvPicPr>
            <a:picLocks noChangeAspect="1"/>
          </p:cNvPicPr>
          <p:nvPr/>
        </p:nvPicPr>
        <p:blipFill>
          <a:blip r:embed="rId2"/>
          <a:srcRect l="16667" r="16667"/>
          <a:stretch>
            <a:fillRect/>
          </a:stretch>
        </p:blipFill>
        <p:spPr>
          <a:xfrm>
            <a:off x="880299" y="1569037"/>
            <a:ext cx="2635073" cy="2635073"/>
          </a:xfrm>
          <a:prstGeom prst="ellipse">
            <a:avLst/>
          </a:prstGeom>
        </p:spPr>
      </p:pic>
      <p:pic>
        <p:nvPicPr>
          <p:cNvPr id="12" name="Picture 12"/>
          <p:cNvPicPr>
            <a:picLocks noChangeAspect="1"/>
          </p:cNvPicPr>
          <p:nvPr/>
        </p:nvPicPr>
        <p:blipFill>
          <a:blip r:embed="rId3"/>
          <a:stretch>
            <a:fillRect/>
          </a:stretch>
        </p:blipFill>
        <p:spPr>
          <a:xfrm>
            <a:off x="4779590" y="1569037"/>
            <a:ext cx="2635073" cy="2635073"/>
          </a:xfrm>
          <a:prstGeom prst="ellipse">
            <a:avLst/>
          </a:prstGeom>
        </p:spPr>
      </p:pic>
      <p:pic>
        <p:nvPicPr>
          <p:cNvPr id="13" name="Picture 13"/>
          <p:cNvPicPr>
            <a:picLocks noChangeAspect="1"/>
          </p:cNvPicPr>
          <p:nvPr/>
        </p:nvPicPr>
        <p:blipFill>
          <a:blip r:embed="rId4"/>
          <a:stretch>
            <a:fillRect/>
          </a:stretch>
        </p:blipFill>
        <p:spPr>
          <a:xfrm>
            <a:off x="8622484" y="1569037"/>
            <a:ext cx="2635073" cy="2635073"/>
          </a:xfrm>
          <a:prstGeom prst="ellipse">
            <a:avLst/>
          </a:prstGeom>
        </p:spPr>
      </p:pic>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预防与教育</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1622307"/>
            <a:ext cx="7405389" cy="1138956"/>
            <a:chOff x="2393306" y="1622307"/>
            <a:chExt cx="7405389" cy="1138956"/>
          </a:xfrm>
        </p:grpSpPr>
        <p:sp>
          <p:nvSpPr>
            <p:cNvPr id="3" name="TextBox 3"/>
            <p:cNvSpPr txBox="1"/>
            <p:nvPr/>
          </p:nvSpPr>
          <p:spPr>
            <a:xfrm>
              <a:off x="2393306" y="1622307"/>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00" b="1">
                  <a:solidFill>
                    <a:schemeClr val="lt2">
                      <a:alpha val="100000"/>
                    </a:schemeClr>
                  </a:solidFill>
                  <a:latin typeface="Microsoft Yahei"/>
                  <a:ea typeface="Microsoft Yahei"/>
                  <a:cs typeface="Microsoft Yahei"/>
                </a:rPr>
                <a:t>03</a:t>
              </a:r>
            </a:p>
          </p:txBody>
        </p:sp>
      </p:grpSp>
      <p:sp>
        <p:nvSpPr>
          <p:cNvPr id="4" name="TextBox 4"/>
          <p:cNvSpPr txBox="1"/>
          <p:nvPr/>
        </p:nvSpPr>
        <p:spPr>
          <a:xfrm>
            <a:off x="2373212" y="2609673"/>
            <a:ext cx="74504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603200">
                    <a:alpha val="100000"/>
                  </a:srgbClr>
                </a:solidFill>
                <a:latin typeface="Microsoft Yahei"/>
                <a:ea typeface="Microsoft Yahei"/>
                <a:cs typeface="Microsoft Yahei"/>
              </a:rPr>
              <a:t>心理咨询与辅导的服务对象</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5031" r="25031"/>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面临心理困扰和情绪问题的个人</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心理咨询与辅导可以帮助个人解决各种心理困扰，如焦虑、抑郁、自卑、人际关系问题等，以及改善情绪状态，提高心理健康水平。</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需要职业发展和生涯规划的个人</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心理咨询与辅导可以提供职业规划和生涯发展方面的指导，帮助个人明确职业方向，提高职业满足感和成就感。</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个人</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面临家庭关系问题的家庭</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心理咨询与辅导可以帮助家庭成员之间建立更好的沟通和理解，解决家庭矛盾和冲突，促进家庭和谐。</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需要亲子教育和家庭治疗的家庭</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心理咨询与辅导可以提供亲子教育方面的指导和家庭治疗服务，帮助家庭成员更好地理解和支持孩子，提高家庭教育的效果。</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家庭</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心理咨询与辅导可以为学生提供心理健康教育和心理辅导服务，帮助学生解决学习压力、人际关系、自我认知等方面的问题，促进学生健康成长。</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需要学生心理健康服务的学校</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心理咨询与辅导可以为学校教师和员工提供培训和指导，帮助他们更好地理解和支持学生，提高教学质量和学校整体运营效率。</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需要教师和员工培训的学校</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学校</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543457" y="1876457"/>
            <a:ext cx="3105086" cy="3105086"/>
          </a:xfrm>
          <a:prstGeom prst="ellipse">
            <a:avLst/>
          </a:prstGeom>
          <a:solidFill>
            <a:schemeClr val="accent2">
              <a:alpha val="2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838682" y="2171682"/>
            <a:ext cx="2514635" cy="251463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97329" y="1537698"/>
            <a:ext cx="346677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325" b="1">
                <a:solidFill>
                  <a:schemeClr val="accent1">
                    <a:alpha val="100000"/>
                  </a:schemeClr>
                </a:solidFill>
                <a:latin typeface="Microsoft Yahei"/>
                <a:ea typeface="Microsoft Yahei"/>
                <a:cs typeface="Microsoft Yahei"/>
              </a:rPr>
              <a:t>需要员工心理健康服务的组织</a:t>
            </a:r>
          </a:p>
        </p:txBody>
      </p:sp>
      <p:sp>
        <p:nvSpPr>
          <p:cNvPr id="5" name="TextBox 5"/>
          <p:cNvSpPr txBox="1"/>
          <p:nvPr/>
        </p:nvSpPr>
        <p:spPr>
          <a:xfrm>
            <a:off x="797329" y="2820233"/>
            <a:ext cx="3466777" cy="341833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心理咨询与辅导可以为企业员工提供心理健康服务和心理辅导，帮助员工解决工作压力、职业倦怠、人际关系等方面的问题，提高员工的工作积极性和工作效率。</a:t>
            </a:r>
          </a:p>
        </p:txBody>
      </p:sp>
      <p:sp>
        <p:nvSpPr>
          <p:cNvPr id="6" name="TextBox 6"/>
          <p:cNvSpPr txBox="1"/>
          <p:nvPr/>
        </p:nvSpPr>
        <p:spPr>
          <a:xfrm>
            <a:off x="7936144" y="1537698"/>
            <a:ext cx="346677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325" b="1">
                <a:solidFill>
                  <a:schemeClr val="accent1">
                    <a:alpha val="100000"/>
                  </a:schemeClr>
                </a:solidFill>
                <a:latin typeface="Microsoft Yahei"/>
                <a:ea typeface="Microsoft Yahei"/>
                <a:cs typeface="Microsoft Yahei"/>
              </a:rPr>
              <a:t>需要团队建设和领导力培训的组织</a:t>
            </a:r>
          </a:p>
        </p:txBody>
      </p:sp>
      <p:sp>
        <p:nvSpPr>
          <p:cNvPr id="7" name="TextBox 7"/>
          <p:cNvSpPr txBox="1"/>
          <p:nvPr/>
        </p:nvSpPr>
        <p:spPr>
          <a:xfrm>
            <a:off x="7936144" y="2820233"/>
            <a:ext cx="3466777" cy="341833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86000"/>
              </a:lnSpc>
            </a:pPr>
            <a:r>
              <a:rPr lang="en-US" sz="1350">
                <a:solidFill>
                  <a:schemeClr val="dk1">
                    <a:alpha val="100000"/>
                  </a:schemeClr>
                </a:solidFill>
                <a:latin typeface="Microsoft Yahei"/>
                <a:ea typeface="Microsoft Yahei"/>
                <a:cs typeface="Microsoft Yahei"/>
              </a:rPr>
              <a:t>心理咨询与辅导可以为企业和组织提供团队建设和领导力培训服务，帮助组织成员更好地理解和协作，提高组织的凝聚力和竞争力。</a:t>
            </a:r>
          </a:p>
        </p:txBody>
      </p:sp>
      <p:sp>
        <p:nvSpPr>
          <p:cNvPr id="8" name="Freeform 8"/>
          <p:cNvSpPr/>
          <p:nvPr/>
        </p:nvSpPr>
        <p:spPr>
          <a:xfrm>
            <a:off x="5503755" y="2836755"/>
            <a:ext cx="1184490" cy="1184490"/>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企业和组织</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1622307"/>
            <a:ext cx="7405389" cy="1138956"/>
            <a:chOff x="2393306" y="1622307"/>
            <a:chExt cx="7405389" cy="1138956"/>
          </a:xfrm>
        </p:grpSpPr>
        <p:sp>
          <p:nvSpPr>
            <p:cNvPr id="3" name="TextBox 3"/>
            <p:cNvSpPr txBox="1"/>
            <p:nvPr/>
          </p:nvSpPr>
          <p:spPr>
            <a:xfrm>
              <a:off x="2393306" y="1622307"/>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00" b="1">
                  <a:solidFill>
                    <a:schemeClr val="lt2">
                      <a:alpha val="100000"/>
                    </a:schemeClr>
                  </a:solidFill>
                  <a:latin typeface="Microsoft Yahei"/>
                  <a:ea typeface="Microsoft Yahei"/>
                  <a:cs typeface="Microsoft Yahei"/>
                </a:rPr>
                <a:t>04</a:t>
              </a:r>
            </a:p>
          </p:txBody>
        </p:sp>
      </p:grpSp>
      <p:sp>
        <p:nvSpPr>
          <p:cNvPr id="4" name="TextBox 4"/>
          <p:cNvSpPr txBox="1"/>
          <p:nvPr/>
        </p:nvSpPr>
        <p:spPr>
          <a:xfrm>
            <a:off x="2373212" y="2609673"/>
            <a:ext cx="74504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603200">
                    <a:alpha val="100000"/>
                  </a:srgbClr>
                </a:solidFill>
                <a:latin typeface="Microsoft Yahei"/>
                <a:ea typeface="Microsoft Yahei"/>
                <a:cs typeface="Microsoft Yahei"/>
              </a:rPr>
              <a:t>心理咨询与辅导的服务形式</a:t>
            </a: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https://d.book118.com/567031015005006034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633301"/>
      </a:dk1>
      <a:lt1>
        <a:srgbClr val="FBF9F7"/>
      </a:lt1>
      <a:dk2>
        <a:srgbClr val="333333"/>
      </a:dk2>
      <a:lt2>
        <a:srgbClr val="F1EFEE"/>
      </a:lt2>
      <a:accent1>
        <a:srgbClr val="9A6930"/>
      </a:accent1>
      <a:accent2>
        <a:srgbClr val="B3954D"/>
      </a:accent2>
      <a:accent3>
        <a:srgbClr val="D3A67C"/>
      </a:accent3>
      <a:accent4>
        <a:srgbClr val="DC9C51"/>
      </a:accent4>
      <a:accent5>
        <a:srgbClr val="D17A6E"/>
      </a:accent5>
      <a:accent6>
        <a:srgbClr val="8C857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66</Paragraphs>
  <Slides>17</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17</vt:i4>
      </vt:variant>
    </vt:vector>
  </HeadingPairs>
  <TitlesOfParts>
    <vt:vector baseType="lpstr" size="22">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2024-09-07T16:38:16.296</cp:lastPrinted>
  <dcterms:created xsi:type="dcterms:W3CDTF">2024-09-07T08:38:16Z</dcterms:created>
  <dcterms:modified xsi:type="dcterms:W3CDTF">2024-09-07T08:38:18Z</dcterms:modified>
</cp:coreProperties>
</file>