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DB18B6-2D9A-4613-B18F-96BCCCFC78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02E4D3-D857-4D51-9B01-87A61C1EB4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5CFBB5-4680-4F94-A374-7A87DF20CA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9D3FCE-4B4A-41DC-9F3B-12CBE2F52A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148BE22-43DD-4EF3-8335-C615739268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3384B13-29FB-4389-9EB2-2D80141C39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805C467-DE29-4327-9AED-5E1C3AC43E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B018FC-FE46-4F09-8033-6D121720C3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33C064-FDD2-4813-B8B4-14C303C292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8EFD13-12D5-4FD2-B97F-9C68E7A555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E923EB-4B3E-489F-B59F-3E7676DEC9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7050011064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以价值为基础管理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价值管理概述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价值识别与评估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价值创造策略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价值实现路径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价值保障体系构建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以价值为基础管理实践案例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价值管理概述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价值定义与特点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价值定义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价值是指事物对人的有用性或重要性，是一种主观的、相对的概念，受到个人或群体的价值观、需求和偏好等因素的影响。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价值特点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价值具有主观性、相对性、动态性和多样性等特点，不同的人对同一事物的价值判断可能存在差异，且价值会随着时间、环境等因素的变化而变化。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92949" y="2035016"/>
            <a:ext cx="1970818" cy="1816132"/>
          </a:xfrm>
          <a:prstGeom prst="roundRect">
            <a:avLst>
              <a:gd name="adj" fmla="val 9350"/>
            </a:avLst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361408" y="3133630"/>
            <a:ext cx="2233898" cy="2407634"/>
          </a:xfrm>
          <a:custGeom>
            <a:rect l="l" t="t" r="r" b="b"/>
            <a:pathLst>
              <a:path w="2466914" h="3944374">
                <a:moveTo>
                  <a:pt x="1" y="0"/>
                </a:moveTo>
                <a:lnTo>
                  <a:pt x="2466914" y="0"/>
                </a:lnTo>
                <a:lnTo>
                  <a:pt x="2466914" y="3515745"/>
                </a:lnTo>
                <a:lnTo>
                  <a:pt x="2466913" y="3515745"/>
                </a:lnTo>
                <a:lnTo>
                  <a:pt x="2466913" y="3757044"/>
                </a:lnTo>
                <a:cubicBezTo>
                  <a:pt x="2466913" y="3860504"/>
                  <a:pt x="2383042" y="3944375"/>
                  <a:pt x="2279582" y="3944375"/>
                </a:cubicBezTo>
                <a:lnTo>
                  <a:pt x="187331" y="3944375"/>
                </a:lnTo>
                <a:cubicBezTo>
                  <a:pt x="83871" y="3944375"/>
                  <a:pt x="0" y="3860504"/>
                  <a:pt x="0" y="3757044"/>
                </a:cubicBezTo>
                <a:lnTo>
                  <a:pt x="0" y="2128171"/>
                </a:lnTo>
                <a:lnTo>
                  <a:pt x="1" y="2128161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  <a:ln w="2381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116169" y="2771013"/>
            <a:ext cx="724567" cy="725233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898202" y="2035016"/>
            <a:ext cx="1970818" cy="1816132"/>
          </a:xfrm>
          <a:prstGeom prst="roundRect">
            <a:avLst>
              <a:gd name="adj" fmla="val 935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766661" y="3133630"/>
            <a:ext cx="2233898" cy="2407634"/>
          </a:xfrm>
          <a:custGeom>
            <a:rect l="l" t="t" r="r" b="b"/>
            <a:pathLst>
              <a:path w="2466914" h="3944374">
                <a:moveTo>
                  <a:pt x="1" y="0"/>
                </a:moveTo>
                <a:lnTo>
                  <a:pt x="2466914" y="0"/>
                </a:lnTo>
                <a:lnTo>
                  <a:pt x="2466914" y="3515745"/>
                </a:lnTo>
                <a:lnTo>
                  <a:pt x="2466913" y="3515745"/>
                </a:lnTo>
                <a:lnTo>
                  <a:pt x="2466913" y="3757044"/>
                </a:lnTo>
                <a:cubicBezTo>
                  <a:pt x="2466913" y="3860504"/>
                  <a:pt x="2383042" y="3944375"/>
                  <a:pt x="2279582" y="3944375"/>
                </a:cubicBezTo>
                <a:lnTo>
                  <a:pt x="187331" y="3944375"/>
                </a:lnTo>
                <a:cubicBezTo>
                  <a:pt x="83871" y="3944375"/>
                  <a:pt x="0" y="3860504"/>
                  <a:pt x="0" y="3757044"/>
                </a:cubicBezTo>
                <a:lnTo>
                  <a:pt x="0" y="2128171"/>
                </a:lnTo>
                <a:lnTo>
                  <a:pt x="1" y="2128161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  <a:ln w="2381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21327" y="2771013"/>
            <a:ext cx="724567" cy="725233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293548" y="2035016"/>
            <a:ext cx="1970818" cy="1816132"/>
          </a:xfrm>
          <a:prstGeom prst="roundRect">
            <a:avLst>
              <a:gd name="adj" fmla="val 9350"/>
            </a:avLst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161913" y="3133630"/>
            <a:ext cx="2233898" cy="2407634"/>
          </a:xfrm>
          <a:custGeom>
            <a:rect l="l" t="t" r="r" b="b"/>
            <a:pathLst>
              <a:path w="2466914" h="3944374">
                <a:moveTo>
                  <a:pt x="1" y="0"/>
                </a:moveTo>
                <a:lnTo>
                  <a:pt x="2466914" y="0"/>
                </a:lnTo>
                <a:lnTo>
                  <a:pt x="2466914" y="3515745"/>
                </a:lnTo>
                <a:lnTo>
                  <a:pt x="2466913" y="3515745"/>
                </a:lnTo>
                <a:lnTo>
                  <a:pt x="2466913" y="3757044"/>
                </a:lnTo>
                <a:cubicBezTo>
                  <a:pt x="2466913" y="3860504"/>
                  <a:pt x="2383042" y="3944375"/>
                  <a:pt x="2279582" y="3944375"/>
                </a:cubicBezTo>
                <a:lnTo>
                  <a:pt x="187331" y="3944375"/>
                </a:lnTo>
                <a:cubicBezTo>
                  <a:pt x="83871" y="3944375"/>
                  <a:pt x="0" y="3860504"/>
                  <a:pt x="0" y="3757044"/>
                </a:cubicBezTo>
                <a:lnTo>
                  <a:pt x="0" y="2128171"/>
                </a:lnTo>
                <a:lnTo>
                  <a:pt x="1" y="2128161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  <a:ln w="2381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916674" y="2771013"/>
            <a:ext cx="724567" cy="725233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8698802" y="2035016"/>
            <a:ext cx="1970818" cy="1816132"/>
          </a:xfrm>
          <a:prstGeom prst="roundRect">
            <a:avLst>
              <a:gd name="adj" fmla="val 935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8567166" y="3133630"/>
            <a:ext cx="2233898" cy="2407634"/>
          </a:xfrm>
          <a:custGeom>
            <a:rect l="l" t="t" r="r" b="b"/>
            <a:pathLst>
              <a:path w="2466914" h="3944374">
                <a:moveTo>
                  <a:pt x="1" y="0"/>
                </a:moveTo>
                <a:lnTo>
                  <a:pt x="2466914" y="0"/>
                </a:lnTo>
                <a:lnTo>
                  <a:pt x="2466914" y="3515745"/>
                </a:lnTo>
                <a:lnTo>
                  <a:pt x="2466913" y="3515745"/>
                </a:lnTo>
                <a:lnTo>
                  <a:pt x="2466913" y="3757044"/>
                </a:lnTo>
                <a:cubicBezTo>
                  <a:pt x="2466913" y="3860504"/>
                  <a:pt x="2383042" y="3944375"/>
                  <a:pt x="2279582" y="3944375"/>
                </a:cubicBezTo>
                <a:lnTo>
                  <a:pt x="187331" y="3944375"/>
                </a:lnTo>
                <a:cubicBezTo>
                  <a:pt x="83871" y="3944375"/>
                  <a:pt x="0" y="3860504"/>
                  <a:pt x="0" y="3757044"/>
                </a:cubicBezTo>
                <a:lnTo>
                  <a:pt x="0" y="2128171"/>
                </a:lnTo>
                <a:lnTo>
                  <a:pt x="1" y="2128161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  <a:ln w="2381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321927" y="2771013"/>
            <a:ext cx="724567" cy="725233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492031" y="2257898"/>
            <a:ext cx="1983105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885914" y="2261092"/>
            <a:ext cx="1983105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274498" y="2261092"/>
            <a:ext cx="1983105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689277" y="2257898"/>
            <a:ext cx="1983105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348692" y="3676840"/>
            <a:ext cx="2259330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提升决策质量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539417" y="4061171"/>
            <a:ext cx="1859280" cy="12344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通过明确事物的价值，能够更好地权衡利弊，做出更符合组织和个人利益的决策。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3753945" y="3676840"/>
            <a:ext cx="2259330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优化资源配置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3944670" y="4061171"/>
            <a:ext cx="1859280" cy="12344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将有限的资源优先分配给最有价值的事项，提高资源利用效率。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149292" y="3676840"/>
            <a:ext cx="2259330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增强组织竞争力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340017" y="4061171"/>
            <a:ext cx="1859280" cy="12344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通过价值管理，能够更好地满足客户需求，提升产品和服务质量，从而增强组织的市场竞争力。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554545" y="3676840"/>
            <a:ext cx="2259330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促进可持续发展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745270" y="4061171"/>
            <a:ext cx="1859280" cy="12344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关注长期价值和整体价值，有利于组织的可持续发展。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价值管理重要性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实现组织和个人价值的最大化，提高组织的竞争力和可持续发展能力。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客观性、全面性、动态性、可衡量性和可持续性等原则是价值管理实践中的重要指导原则。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原则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价值管理目标与原则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价值识别与评估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核心价值定义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核心价值是企业最基本、最重要的价值观，是企业长期稳定发展的基石。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核心价值与企业战略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核心价值应与企业战略目标相一致，为企业战略实施提供指导。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核心价值与企业文化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核心价值应融入企业文化中，成为员工共同遵循的行为准则。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识别企业核心价值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价值创造潜力与竞争优势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通过提升价值创造潜力，建立企业竞争优势，提高企业竞争力。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价值创造潜力评估标准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评估企业现有业务的价值创造潜力，包括市场份额、盈利能力、客户满意度等。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价值创造潜力提升策略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根据评估结果，制定提升价值创造潜力的策略，包括产品创新、市场拓展、成本控制等。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评估价值创造潜力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识别关键价值驱动因素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找出对企业价值创造起决定性作用的因素，如客户满意度、成本控制、创新能力等。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制定价值驱动因素管理计划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针对关键价值驱动因素，制定具体的管理计划，明确目标、责任和实施步骤。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监测与调整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定期监测关键价值驱动因素的执行情况，及时调整管理计划，确保企业价值的持续增长。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确定价值驱动因素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价值创造策略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79498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2323" y="1774071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04127" y="2472562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创新是价值创造的源泉，企业应注重创新能力的提升，不断推出新产品、新服务和新模式，以满足市场需求。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046100" y="4806368"/>
            <a:ext cx="2657475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创新需要投入大量资源，包括研发、市场推广等，企业应制定合理的创新预算，并建立有效的创新激励机制。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499110" y="4817651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创新过程中要注重知识产权保护，加强专利申请和维权工作，以保护企业的核心利益。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6072323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44501" y="4282317"/>
            <a:ext cx="280981" cy="28098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249635" y="1942726"/>
            <a:ext cx="246922" cy="24692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9758054" y="4300887"/>
            <a:ext cx="243840" cy="24384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7417" r="7417"/>
          <a:stretch>
            <a:fillRect/>
          </a:stretch>
        </p:blipFill>
        <p:spPr>
          <a:xfrm>
            <a:off x="8770541" y="1481576"/>
            <a:ext cx="2313273" cy="2313273"/>
          </a:xfrm>
          <a:prstGeom prst="round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3915" r="13915"/>
          <a:stretch>
            <a:fillRect/>
          </a:stretch>
        </p:blipFill>
        <p:spPr>
          <a:xfrm>
            <a:off x="454963" y="1481576"/>
            <a:ext cx="4240298" cy="4612191"/>
          </a:xfrm>
          <a:prstGeom prst="round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创新驱动发展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8154" r="8154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企业应定期评估资源配置情况，根据实际情况进行调整和优化，以确保资源的合理使用和最大化效益。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企业应根据自身发展战略和市场环境，合理配置资源，包括人力、物力、财力等。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优化资源配置需要打破部门壁垒，加强内部协作，实现资源共享，提高资源利用效率。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优化资源配置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https://d.book118.com/567050011064006041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2024-09-14T05:00:00.691</cp:lastPrinted>
  <dcterms:created xsi:type="dcterms:W3CDTF">2024-09-13T21:00:00Z</dcterms:created>
  <dcterms:modified xsi:type="dcterms:W3CDTF">2024-09-13T21:00:02Z</dcterms:modified>
</cp:coreProperties>
</file>