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9F596A0-6382-4A1D-A038-65AD57C5C05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D0BA75-2FE9-4A3C-B3EA-4B794B708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A1DB30-4C75-4C7B-8681-0996EEA72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909656-D3B7-4E66-A5DC-BBAF50BA7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AFD3D4-4163-4116-8D6D-68A43E915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D37579-7830-45E1-977C-8709625017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EF1C6C-4C57-428F-BC69-09A36DFD75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06A523-03F7-44C6-842B-9387B5A8DC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ED7DAC-0938-4067-895F-73B46EA75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E355E8-68D3-427F-A486-699C329B0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51D79-0070-48A6-B76B-34103F68B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8FFAB-6212-4571-AD8D-4EF039D1E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BFFAE2F-9E5A-40B4-B30D-BD8416CAFD8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39A6F85-F262-4714-8220-8D42AA78748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5002312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思源宋体 CN Heavy"/>
                <a:ea typeface="思源宋体 CN Heavy"/>
              </a:rPr>
              <a:t>3D</a:t>
            </a:r>
            <a:r>
              <a:rPr lang="zh-CN" sz="6000" b="1" strike="noStrike" spc="299">
                <a:solidFill>
                  <a:schemeClr val="dk1">
                    <a:lumMod val="85000"/>
                    <a:lumOff val="15000"/>
                  </a:schemeClr>
                </a:solidFill>
                <a:latin typeface="思源宋体 CN Heavy"/>
                <a:ea typeface="思源宋体 CN Heavy"/>
              </a:rPr>
              <a:t>打印技术在军事领域的战略意义研究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打印技术概述</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打印技术在武器装备研发中的应用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打印技术在军事训练中的应用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打印技术在后勤保障中的应用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打印技术在情报侦察中的应用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结语和展望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第一章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打印技术概述</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打印技术简介</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打印技术是一种利用数字模型设计并通过逐层堆叠材料以快速制造物体的技术。它可以实现快速原型制作、定制化生产等多种应用。</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打印技术发展历程</a:t>
            </a:r>
            <a:endParaRPr lang="en-US" sz="3600" b="0" strike="noStrike" spc="-1">
              <a:solidFill>
                <a:schemeClr val="dk1"/>
              </a:solidFill>
              <a:latin typeface="Arial"/>
            </a:endParaRPr>
          </a:p>
        </p:txBody>
      </p:sp>
      <p:sp>
        <p:nvSpPr>
          <p:cNvPr id="8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出现第一台</a:t>
            </a:r>
            <a:r>
              <a:rPr lang="en-US" sz="1400" b="0" strike="noStrike" spc="-1">
                <a:solidFill>
                  <a:schemeClr val="dk1">
                    <a:lumMod val="85000"/>
                    <a:lumOff val="15000"/>
                  </a:schemeClr>
                </a:solidFill>
                <a:latin typeface="Arial"/>
                <a:ea typeface="思源宋体 CN Heavy"/>
              </a:rPr>
              <a:t>3D</a:t>
            </a:r>
            <a:r>
              <a:rPr lang="zh-CN" sz="1400" b="0" strike="noStrike" spc="-1">
                <a:solidFill>
                  <a:schemeClr val="dk1">
                    <a:lumMod val="85000"/>
                    <a:lumOff val="15000"/>
                  </a:schemeClr>
                </a:solidFill>
                <a:latin typeface="Arial"/>
                <a:ea typeface="思源宋体 CN Heavy"/>
              </a:rPr>
              <a:t>打印机</a:t>
            </a:r>
            <a:endParaRPr lang="en-US" sz="1400" b="0" strike="noStrike" spc="-1">
              <a:solidFill>
                <a:srgbClr val="000000"/>
              </a:solidFill>
              <a:latin typeface="Arial"/>
            </a:endParaRPr>
          </a:p>
        </p:txBody>
      </p:sp>
      <p:sp>
        <p:nvSpPr>
          <p:cNvPr id="8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1980</a:t>
            </a:r>
            <a:r>
              <a:rPr lang="zh-CN" sz="1800" b="1" strike="noStrike" spc="-1">
                <a:solidFill>
                  <a:schemeClr val="accent1"/>
                </a:solidFill>
                <a:latin typeface="思源宋体 CN Heavy"/>
                <a:ea typeface="思源宋体 CN Heavy"/>
              </a:rPr>
              <a:t>年代</a:t>
            </a:r>
            <a:endParaRPr lang="en-US" sz="1800" b="0" strike="noStrike" spc="-1">
              <a:solidFill>
                <a:srgbClr val="000000"/>
              </a:solidFill>
              <a:latin typeface="Arial"/>
            </a:endParaRPr>
          </a:p>
        </p:txBody>
      </p:sp>
      <p:sp>
        <p:nvSpPr>
          <p:cNvPr id="8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商业化应用逐渐普及</a:t>
            </a:r>
            <a:endParaRPr lang="en-US" sz="1400" b="0" strike="noStrike" spc="-1">
              <a:solidFill>
                <a:srgbClr val="000000"/>
              </a:solidFill>
              <a:latin typeface="Arial"/>
            </a:endParaRPr>
          </a:p>
        </p:txBody>
      </p:sp>
      <p:sp>
        <p:nvSpPr>
          <p:cNvPr id="8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1990</a:t>
            </a:r>
            <a:r>
              <a:rPr lang="zh-CN" sz="1800" b="1" strike="noStrike" spc="-1">
                <a:solidFill>
                  <a:schemeClr val="accent1"/>
                </a:solidFill>
                <a:latin typeface="微软雅黑"/>
                <a:ea typeface="微软雅黑"/>
              </a:rPr>
              <a:t>年代</a:t>
            </a:r>
            <a:endParaRPr lang="en-US" sz="1800" b="0" strike="noStrike" spc="-1">
              <a:solidFill>
                <a:srgbClr val="000000"/>
              </a:solidFill>
              <a:latin typeface="Arial"/>
            </a:endParaRPr>
          </a:p>
        </p:txBody>
      </p:sp>
      <p:sp>
        <p:nvSpPr>
          <p:cNvPr id="8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打印技术不断创新，应用领域不断扩大</a:t>
            </a:r>
            <a:endParaRPr lang="en-US" sz="1400" b="0" strike="noStrike" spc="-1">
              <a:solidFill>
                <a:srgbClr val="000000"/>
              </a:solidFill>
              <a:latin typeface="Arial"/>
            </a:endParaRPr>
          </a:p>
        </p:txBody>
      </p:sp>
      <p:sp>
        <p:nvSpPr>
          <p:cNvPr id="8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21</a:t>
            </a:r>
            <a:r>
              <a:rPr lang="zh-CN" sz="1800" b="1" strike="noStrike" spc="-1">
                <a:solidFill>
                  <a:schemeClr val="accent1"/>
                </a:solidFill>
                <a:latin typeface="微软雅黑"/>
                <a:ea typeface="微软雅黑"/>
              </a:rPr>
              <a:t>世纪</a:t>
            </a:r>
            <a:endParaRPr lang="en-US" sz="1800" b="0" strike="noStrike" spc="-1">
              <a:solidFill>
                <a:srgbClr val="000000"/>
              </a:solidFill>
              <a:latin typeface="Arial"/>
            </a:endParaRPr>
          </a:p>
        </p:txBody>
      </p:sp>
      <p:sp>
        <p:nvSpPr>
          <p:cNvPr id="9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切片</a:t>
            </a:r>
            <a:endParaRPr lang="en-US" sz="1800" b="0" strike="noStrike" spc="-1">
              <a:solidFill>
                <a:srgbClr val="000000"/>
              </a:solidFill>
              <a:latin typeface="Arial"/>
            </a:endParaRPr>
          </a:p>
        </p:txBody>
      </p:sp>
      <p:sp>
        <p:nvSpPr>
          <p:cNvPr id="9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将数字模型切分成薄层</a:t>
            </a:r>
            <a:endParaRPr lang="en-US" sz="1200" b="0" strike="noStrike" spc="-1">
              <a:solidFill>
                <a:srgbClr val="000000"/>
              </a:solidFill>
              <a:latin typeface="Arial"/>
            </a:endParaRPr>
          </a:p>
        </p:txBody>
      </p:sp>
      <p:sp>
        <p:nvSpPr>
          <p:cNvPr id="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堆叠</a:t>
            </a:r>
            <a:endParaRPr lang="en-US" sz="1800" b="0" strike="noStrike" spc="-1">
              <a:solidFill>
                <a:srgbClr val="000000"/>
              </a:solidFill>
              <a:latin typeface="Arial"/>
            </a:endParaRPr>
          </a:p>
        </p:txBody>
      </p:sp>
      <p:sp>
        <p:nvSpPr>
          <p:cNvPr id="9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逐层堆叠材料</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完成打印</a:t>
            </a:r>
            <a:endParaRPr lang="en-US" sz="1200" b="0" strike="noStrike" spc="-1">
              <a:solidFill>
                <a:srgbClr val="000000"/>
              </a:solidFill>
              <a:latin typeface="Arial"/>
            </a:endParaRPr>
          </a:p>
        </p:txBody>
      </p:sp>
      <p:sp>
        <p:nvSpPr>
          <p:cNvPr id="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0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打印技术原理</a:t>
            </a:r>
            <a:endParaRPr lang="en-US" sz="3600" b="0" strike="noStrike" spc="-1">
              <a:solidFill>
                <a:schemeClr val="dk1"/>
              </a:solidFill>
              <a:latin typeface="Arial"/>
            </a:endParaRPr>
          </a:p>
        </p:txBody>
      </p:sp>
      <p:sp>
        <p:nvSpPr>
          <p:cNvPr id="1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建模</a:t>
            </a:r>
            <a:endParaRPr lang="en-US" sz="1800" b="0" strike="noStrike" spc="-1">
              <a:solidFill>
                <a:srgbClr val="000000"/>
              </a:solidFill>
              <a:latin typeface="Arial"/>
            </a:endParaRPr>
          </a:p>
        </p:txBody>
      </p:sp>
      <p:sp>
        <p:nvSpPr>
          <p:cNvPr id="10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设计数字模型</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准备打印参数</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打印技术应用领域</a:t>
            </a:r>
            <a:endParaRPr lang="en-US" sz="3600" b="0" strike="noStrike" spc="-1">
              <a:solidFill>
                <a:schemeClr val="dk1"/>
              </a:solidFill>
              <a:latin typeface="Arial"/>
            </a:endParaRPr>
          </a:p>
        </p:txBody>
      </p:sp>
      <p:sp>
        <p:nvSpPr>
          <p:cNvPr id="10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医疗器械、生物打印等</a:t>
            </a:r>
            <a:endParaRPr lang="en-US" sz="1400" b="0" strike="noStrike" spc="-1">
              <a:solidFill>
                <a:srgbClr val="000000"/>
              </a:solidFill>
              <a:latin typeface="Arial"/>
            </a:endParaRPr>
          </a:p>
        </p:txBody>
      </p:sp>
      <p:sp>
        <p:nvSpPr>
          <p:cNvPr id="10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医疗领域</a:t>
            </a:r>
            <a:endParaRPr lang="en-US" sz="2000" b="0" strike="noStrike" spc="-1">
              <a:solidFill>
                <a:srgbClr val="000000"/>
              </a:solidFill>
              <a:latin typeface="Arial"/>
            </a:endParaRPr>
          </a:p>
        </p:txBody>
      </p:sp>
      <p:sp>
        <p:nvSpPr>
          <p:cNvPr id="10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建筑材料打印</a:t>
            </a:r>
            <a:endParaRPr lang="en-US" sz="1400" b="0" strike="noStrike" spc="-1">
              <a:solidFill>
                <a:srgbClr val="000000"/>
              </a:solidFill>
              <a:latin typeface="Arial"/>
            </a:endParaRPr>
          </a:p>
        </p:txBody>
      </p:sp>
      <p:sp>
        <p:nvSpPr>
          <p:cNvPr id="11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建筑业</a:t>
            </a:r>
            <a:endParaRPr lang="en-US" sz="2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快速原型制作、定制化生产等</a:t>
            </a:r>
            <a:endParaRPr lang="en-US" sz="1400" b="0" strike="noStrike" spc="-1">
              <a:solidFill>
                <a:srgbClr val="000000"/>
              </a:solidFill>
              <a:latin typeface="Arial"/>
            </a:endParaRPr>
          </a:p>
        </p:txBody>
      </p:sp>
      <p:sp>
        <p:nvSpPr>
          <p:cNvPr id="11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制造业</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战略意义</a:t>
            </a:r>
            <a:endParaRPr lang="en-US" sz="3600" b="0" strike="noStrike" spc="-1">
              <a:solidFill>
                <a:schemeClr val="dk1"/>
              </a:solidFill>
              <a:latin typeface="Arial"/>
            </a:endParaRPr>
          </a:p>
        </p:txBody>
      </p:sp>
      <p:sp>
        <p:nvSpPr>
          <p:cNvPr id="116"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打印技术在军事领域具有重要战略意义。通过快速原型制作和定制化生产，军事装备可以更快地研发和制造，提高作战效率。同时，</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打印技术还可以在战场上修复和替换零部件，保障军事行动持续进行。</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军事应用</a:t>
            </a:r>
            <a:endParaRPr lang="en-US" sz="3600" b="0" strike="noStrike" spc="-1">
              <a:solidFill>
                <a:schemeClr val="dk1"/>
              </a:solidFill>
              <a:latin typeface="Arial"/>
            </a:endParaRPr>
          </a:p>
        </p:txBody>
      </p:sp>
      <p:sp>
        <p:nvSpPr>
          <p:cNvPr id="11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现场打印零部件</a:t>
            </a:r>
            <a:endParaRPr lang="en-US" sz="1400" b="0" strike="noStrike" spc="-1">
              <a:solidFill>
                <a:srgbClr val="000000"/>
              </a:solidFill>
              <a:latin typeface="Arial"/>
            </a:endParaRPr>
          </a:p>
        </p:txBody>
      </p:sp>
      <p:sp>
        <p:nvSpPr>
          <p:cNvPr id="11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战场维修</a:t>
            </a:r>
            <a:endParaRPr lang="en-US" sz="1800" b="0" strike="noStrike" spc="-1">
              <a:solidFill>
                <a:srgbClr val="000000"/>
              </a:solidFill>
              <a:latin typeface="Arial"/>
            </a:endParaRPr>
          </a:p>
        </p:txBody>
      </p:sp>
      <p:sp>
        <p:nvSpPr>
          <p:cNvPr id="12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根据需求快速制造</a:t>
            </a:r>
            <a:endParaRPr lang="en-US" sz="1400" b="0" strike="noStrike" spc="-1">
              <a:solidFill>
                <a:srgbClr val="000000"/>
              </a:solidFill>
              <a:latin typeface="Arial"/>
            </a:endParaRPr>
          </a:p>
        </p:txBody>
      </p:sp>
      <p:sp>
        <p:nvSpPr>
          <p:cNvPr id="12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定制装备</a:t>
            </a:r>
            <a:endParaRPr lang="en-US" sz="1800" b="0" strike="noStrike" spc="-1">
              <a:solidFill>
                <a:srgbClr val="000000"/>
              </a:solidFill>
              <a:latin typeface="Arial"/>
            </a:endParaRPr>
          </a:p>
        </p:txBody>
      </p:sp>
      <p:sp>
        <p:nvSpPr>
          <p:cNvPr id="12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打印特定形状</a:t>
            </a:r>
            <a:endParaRPr lang="en-US" sz="1400" b="0" strike="noStrike" spc="-1">
              <a:solidFill>
                <a:srgbClr val="000000"/>
              </a:solidFill>
              <a:latin typeface="Arial"/>
            </a:endParaRPr>
          </a:p>
        </p:txBody>
      </p:sp>
      <p:sp>
        <p:nvSpPr>
          <p:cNvPr id="12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隐蔽性</a:t>
            </a:r>
            <a:endParaRPr lang="en-US" sz="1800" b="0" strike="noStrike" spc="-1">
              <a:solidFill>
                <a:srgbClr val="000000"/>
              </a:solidFill>
              <a:latin typeface="Arial"/>
            </a:endParaRPr>
          </a:p>
        </p:txBody>
      </p:sp>
      <p:sp>
        <p:nvSpPr>
          <p:cNvPr id="12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打印技术在武器装备研发中的应用</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打印技术在军事装备研发中的优势</a:t>
            </a:r>
            <a:endParaRPr lang="en-US" sz="22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在军事装备研发中，</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打印技术具有制造成本低、生产速度快的优势。同时，该技术还能实现复杂结构零部件的制造，以及快速定制适应不同需求，为武器装备研发提供了新的可能性。</a:t>
            </a:r>
            <a:endParaRPr lang="en-US" sz="14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打印技术在武器装备研发中的实际案例</a:t>
            </a:r>
            <a:endParaRPr lang="en-US" sz="3600" b="0" strike="noStrike" spc="-1">
              <a:solidFill>
                <a:schemeClr val="dk1"/>
              </a:solidFill>
              <a:latin typeface="Arial"/>
            </a:endParaRPr>
          </a:p>
        </p:txBody>
      </p:sp>
      <p:sp>
        <p:nvSpPr>
          <p:cNvPr id="13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提高武器精准度</a:t>
            </a:r>
            <a:endParaRPr lang="en-US" sz="1400" b="0" strike="noStrike" spc="-1">
              <a:solidFill>
                <a:srgbClr val="000000"/>
              </a:solidFill>
              <a:latin typeface="Arial"/>
            </a:endParaRPr>
          </a:p>
        </p:txBody>
      </p:sp>
      <p:sp>
        <p:nvSpPr>
          <p:cNvPr id="13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3D</a:t>
            </a:r>
            <a:r>
              <a:rPr lang="zh-CN" sz="1800" b="1" strike="noStrike" spc="-1">
                <a:solidFill>
                  <a:schemeClr val="accent1"/>
                </a:solidFill>
                <a:latin typeface="思源宋体 CN Heavy"/>
                <a:ea typeface="思源宋体 CN Heavy"/>
              </a:rPr>
              <a:t>打印导弹零部件</a:t>
            </a:r>
            <a:endParaRPr lang="en-US" sz="1800" b="0" strike="noStrike" spc="-1">
              <a:solidFill>
                <a:srgbClr val="000000"/>
              </a:solidFill>
              <a:latin typeface="Arial"/>
            </a:endParaRPr>
          </a:p>
        </p:txBody>
      </p:sp>
      <p:sp>
        <p:nvSpPr>
          <p:cNvPr id="13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增强装甲防护</a:t>
            </a:r>
            <a:endParaRPr lang="en-US" sz="1400" b="0" strike="noStrike" spc="-1">
              <a:solidFill>
                <a:srgbClr val="000000"/>
              </a:solidFill>
              <a:latin typeface="Arial"/>
            </a:endParaRPr>
          </a:p>
        </p:txBody>
      </p:sp>
      <p:sp>
        <p:nvSpPr>
          <p:cNvPr id="13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打印坦克零部件</a:t>
            </a:r>
            <a:endParaRPr lang="en-US" sz="1800" b="0" strike="noStrike" spc="-1">
              <a:solidFill>
                <a:srgbClr val="000000"/>
              </a:solidFill>
              <a:latin typeface="Arial"/>
            </a:endParaRPr>
          </a:p>
        </p:txBody>
      </p:sp>
      <p:sp>
        <p:nvSpPr>
          <p:cNvPr id="13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提升飞行性能</a:t>
            </a:r>
            <a:endParaRPr lang="en-US" sz="1400" b="0" strike="noStrike" spc="-1">
              <a:solidFill>
                <a:srgbClr val="000000"/>
              </a:solidFill>
              <a:latin typeface="Arial"/>
            </a:endParaRPr>
          </a:p>
        </p:txBody>
      </p:sp>
      <p:sp>
        <p:nvSpPr>
          <p:cNvPr id="13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打印飞机零部件</a:t>
            </a:r>
            <a:endParaRPr lang="en-US" sz="1800" b="0" strike="noStrike" spc="-1">
              <a:solidFill>
                <a:srgbClr val="000000"/>
              </a:solidFill>
              <a:latin typeface="Arial"/>
            </a:endParaRPr>
          </a:p>
        </p:txBody>
      </p:sp>
      <p:sp>
        <p:nvSpPr>
          <p:cNvPr id="14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打印技术在军事领域中的挑战</a:t>
            </a:r>
            <a:endParaRPr lang="en-US" sz="3600" b="0" strike="noStrike" spc="-1">
              <a:solidFill>
                <a:schemeClr val="dk1"/>
              </a:solidFill>
              <a:latin typeface="Arial"/>
            </a:endParaRPr>
          </a:p>
        </p:txBody>
      </p:sp>
      <p:sp>
        <p:nvSpPr>
          <p:cNvPr id="14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影响武器零部件品质</a:t>
            </a:r>
            <a:endParaRPr lang="en-US" sz="1400" b="0" strike="noStrike" spc="-1">
              <a:solidFill>
                <a:srgbClr val="000000"/>
              </a:solidFill>
              <a:latin typeface="Arial"/>
            </a:endParaRPr>
          </a:p>
        </p:txBody>
      </p:sp>
      <p:sp>
        <p:nvSpPr>
          <p:cNvPr id="14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材料的选择和性能</a:t>
            </a:r>
            <a:endParaRPr lang="en-US" sz="2000" b="0" strike="noStrike" spc="-1">
              <a:solidFill>
                <a:srgbClr val="000000"/>
              </a:solidFill>
              <a:latin typeface="Arial"/>
            </a:endParaRPr>
          </a:p>
        </p:txBody>
      </p:sp>
      <p:sp>
        <p:nvSpPr>
          <p:cNvPr id="14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关乎作战效果</a:t>
            </a:r>
            <a:endParaRPr lang="en-US" sz="1400" b="0" strike="noStrike" spc="-1">
              <a:solidFill>
                <a:srgbClr val="000000"/>
              </a:solidFill>
              <a:latin typeface="Arial"/>
            </a:endParaRPr>
          </a:p>
        </p:txBody>
      </p:sp>
      <p:sp>
        <p:nvSpPr>
          <p:cNvPr id="14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安全性和可靠性的保障</a:t>
            </a:r>
            <a:endParaRPr lang="en-US" sz="2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确保产品制造质量</a:t>
            </a:r>
            <a:endParaRPr lang="en-US" sz="1400" b="0" strike="noStrike" spc="-1">
              <a:solidFill>
                <a:srgbClr val="000000"/>
              </a:solidFill>
              <a:latin typeface="Arial"/>
            </a:endParaRPr>
          </a:p>
        </p:txBody>
      </p:sp>
      <p:sp>
        <p:nvSpPr>
          <p:cNvPr id="15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制造工艺的稳定性和可控性</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加强合作交流</a:t>
            </a:r>
            <a:endParaRPr lang="en-US" sz="1800" b="0" strike="noStrike" spc="-1">
              <a:solidFill>
                <a:srgbClr val="000000"/>
              </a:solidFill>
              <a:latin typeface="Arial"/>
            </a:endParaRPr>
          </a:p>
        </p:txBody>
      </p:sp>
      <p:sp>
        <p:nvSpPr>
          <p:cNvPr id="15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促进技术共享</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推动军事发展</a:t>
            </a:r>
            <a:endParaRPr lang="en-US" sz="1200" b="0" strike="noStrike" spc="-1">
              <a:solidFill>
                <a:srgbClr val="000000"/>
              </a:solidFill>
              <a:latin typeface="Arial"/>
            </a:endParaRPr>
          </a:p>
        </p:txBody>
      </p:sp>
      <p:sp>
        <p:nvSpPr>
          <p:cNvPr id="15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推动技术创新</a:t>
            </a:r>
            <a:endParaRPr lang="en-US" sz="1800" b="0" strike="noStrike" spc="-1">
              <a:solidFill>
                <a:srgbClr val="000000"/>
              </a:solidFill>
              <a:latin typeface="Arial"/>
            </a:endParaRPr>
          </a:p>
        </p:txBody>
      </p:sp>
      <p:sp>
        <p:nvSpPr>
          <p:cNvPr id="15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应对国际挑战</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维护国家安全</a:t>
            </a:r>
            <a:endParaRPr lang="en-US" sz="1200" b="0" strike="noStrike" spc="-1">
              <a:solidFill>
                <a:srgbClr val="000000"/>
              </a:solidFill>
              <a:latin typeface="Arial"/>
            </a:endParaRPr>
          </a:p>
        </p:txBody>
      </p:sp>
      <p:sp>
        <p:nvSpPr>
          <p:cNvPr id="15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打印技术在国际军备竞争中的角色</a:t>
            </a:r>
            <a:endParaRPr lang="en-US" sz="3600" b="0" strike="noStrike" spc="-1">
              <a:solidFill>
                <a:schemeClr val="dk1"/>
              </a:solidFill>
              <a:latin typeface="Arial"/>
            </a:endParaRPr>
          </a:p>
        </p:txBody>
      </p:sp>
      <p:sp>
        <p:nvSpPr>
          <p:cNvPr id="16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发展先进</a:t>
            </a: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a:t>
            </a:r>
            <a:endParaRPr lang="en-US" sz="1800" b="0" strike="noStrike" spc="-1">
              <a:solidFill>
                <a:srgbClr val="000000"/>
              </a:solidFill>
              <a:latin typeface="Arial"/>
            </a:endParaRPr>
          </a:p>
        </p:txBody>
      </p:sp>
      <p:sp>
        <p:nvSpPr>
          <p:cNvPr id="16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提高国防实力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提升军事技术水平</a:t>
            </a:r>
            <a:endParaRPr lang="en-US" sz="1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结论</a:t>
            </a:r>
            <a:endParaRPr lang="en-US" sz="3600" b="0" strike="noStrike" spc="-1">
              <a:solidFill>
                <a:schemeClr val="dk1"/>
              </a:solidFill>
              <a:latin typeface="Arial"/>
            </a:endParaRPr>
          </a:p>
        </p:txBody>
      </p:sp>
      <p:sp>
        <p:nvSpPr>
          <p:cNvPr id="166"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综上所述，</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打印技术在军事领域的应用具有重要战略意义，不仅可以提高武器装备的研发效率和质量，还能推动国际军备竞争中的地位提升。未来，随着技术的不断发展，</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打印技术将在军事领域发挥越来越重要的作用。</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第三章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打印技术在军事训练中的应用</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打印技术在士兵训练中的优势</a:t>
            </a:r>
            <a:endParaRPr lang="en-US" sz="2200" b="0" strike="noStrike" spc="-1">
              <a:solidFill>
                <a:srgbClr val="000000"/>
              </a:solidFill>
              <a:latin typeface="Arial"/>
            </a:endParaRPr>
          </a:p>
        </p:txBody>
      </p:sp>
      <p:sp>
        <p:nvSpPr>
          <p:cNvPr id="17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在军事训练中，</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打印技术具有快速制作仿真训练器材、定制化士兵配备物品、提高训练效果减少成本等优势。这些优势使得军队在训练过程中能够更快更有效地提升士兵的素质和技能。</a:t>
            </a:r>
            <a:endParaRPr lang="en-US" sz="14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打印技术在军事训练中的实际应用</a:t>
            </a:r>
            <a:endParaRPr lang="en-US" sz="3600" b="0" strike="noStrike" spc="-1">
              <a:solidFill>
                <a:schemeClr val="dk1"/>
              </a:solidFill>
              <a:latin typeface="Arial"/>
            </a:endParaRPr>
          </a:p>
        </p:txBody>
      </p:sp>
      <p:sp>
        <p:nvSpPr>
          <p:cNvPr id="17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提供真实训练体验</a:t>
            </a:r>
            <a:endParaRPr lang="en-US" sz="1400" b="0" strike="noStrike" spc="-1">
              <a:solidFill>
                <a:srgbClr val="000000"/>
              </a:solidFill>
              <a:latin typeface="Arial"/>
            </a:endParaRPr>
          </a:p>
        </p:txBody>
      </p:sp>
      <p:sp>
        <p:nvSpPr>
          <p:cNvPr id="17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制作仿真武器</a:t>
            </a:r>
            <a:endParaRPr lang="en-US" sz="1800" b="0" strike="noStrike" spc="-1">
              <a:solidFill>
                <a:srgbClr val="000000"/>
              </a:solidFill>
              <a:latin typeface="Arial"/>
            </a:endParaRPr>
          </a:p>
        </p:txBody>
      </p:sp>
      <p:sp>
        <p:nvSpPr>
          <p:cNvPr id="17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加强战术训练效果</a:t>
            </a:r>
            <a:endParaRPr lang="en-US" sz="1400" b="0" strike="noStrike" spc="-1">
              <a:solidFill>
                <a:srgbClr val="000000"/>
              </a:solidFill>
              <a:latin typeface="Arial"/>
            </a:endParaRPr>
          </a:p>
        </p:txBody>
      </p:sp>
      <p:sp>
        <p:nvSpPr>
          <p:cNvPr id="17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定制化制作战术模型</a:t>
            </a:r>
            <a:endParaRPr lang="en-US" sz="1800" b="0" strike="noStrike" spc="-1">
              <a:solidFill>
                <a:srgbClr val="000000"/>
              </a:solidFill>
              <a:latin typeface="Arial"/>
            </a:endParaRPr>
          </a:p>
        </p:txBody>
      </p:sp>
      <p:sp>
        <p:nvSpPr>
          <p:cNvPr id="17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提高训练效率</a:t>
            </a:r>
            <a:endParaRPr lang="en-US" sz="1400" b="0" strike="noStrike" spc="-1">
              <a:solidFill>
                <a:srgbClr val="000000"/>
              </a:solidFill>
              <a:latin typeface="Arial"/>
            </a:endParaRPr>
          </a:p>
        </p:txBody>
      </p:sp>
      <p:sp>
        <p:nvSpPr>
          <p:cNvPr id="18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制作训练用具</a:t>
            </a:r>
            <a:endParaRPr lang="en-US" sz="1800" b="0" strike="noStrike" spc="-1">
              <a:solidFill>
                <a:srgbClr val="000000"/>
              </a:solidFill>
              <a:latin typeface="Arial"/>
            </a:endParaRPr>
          </a:p>
        </p:txBody>
      </p:sp>
      <p:sp>
        <p:nvSpPr>
          <p:cNvPr id="18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加强特种部队个性化训练</a:t>
            </a:r>
            <a:endParaRPr lang="en-US" sz="1800" b="0" strike="noStrike" spc="-1">
              <a:solidFill>
                <a:srgbClr val="000000"/>
              </a:solidFill>
              <a:latin typeface="Arial"/>
            </a:endParaRPr>
          </a:p>
        </p:txBody>
      </p:sp>
      <p:sp>
        <p:nvSpPr>
          <p:cNvPr id="18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为不同特种部队成员提供个性化的训练方案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提高特种部队的适应性和灵活性</a:t>
            </a:r>
            <a:endParaRPr lang="en-US" sz="12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8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9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打印技术在特种部队训练中的意义</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提高特种部队实战能力</a:t>
            </a:r>
            <a:endParaRPr lang="en-US" sz="1800" b="0" strike="noStrike" spc="-1">
              <a:solidFill>
                <a:srgbClr val="000000"/>
              </a:solidFill>
              <a:latin typeface="Arial"/>
            </a:endParaRPr>
          </a:p>
        </p:txBody>
      </p:sp>
      <p:sp>
        <p:nvSpPr>
          <p:cNvPr id="19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增强特种部队在战场上的战斗力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提升特种部队应对复杂环境的能力</a:t>
            </a:r>
            <a:endParaRPr lang="en-US" sz="1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打印技术在联合演练中的应用</a:t>
            </a:r>
            <a:endParaRPr lang="en-US" sz="3600" b="0" strike="noStrike" spc="-1">
              <a:solidFill>
                <a:schemeClr val="dk1"/>
              </a:solidFill>
              <a:latin typeface="Arial"/>
            </a:endParaRPr>
          </a:p>
        </p:txBody>
      </p:sp>
      <p:sp>
        <p:nvSpPr>
          <p:cNvPr id="19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增强军队间的协同作战能力</a:t>
            </a:r>
            <a:endParaRPr lang="en-US" sz="1400" b="0" strike="noStrike" spc="-1">
              <a:solidFill>
                <a:srgbClr val="000000"/>
              </a:solidFill>
              <a:latin typeface="Arial"/>
            </a:endParaRPr>
          </a:p>
        </p:txBody>
      </p:sp>
      <p:sp>
        <p:nvSpPr>
          <p:cNvPr id="19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实现多军种联合演练</a:t>
            </a:r>
            <a:endParaRPr lang="en-US" sz="2000" b="0" strike="noStrike" spc="-1">
              <a:solidFill>
                <a:srgbClr val="000000"/>
              </a:solidFill>
              <a:latin typeface="Arial"/>
            </a:endParaRPr>
          </a:p>
        </p:txBody>
      </p:sp>
      <p:sp>
        <p:nvSpPr>
          <p:cNvPr id="1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2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加强联合作战的效果</a:t>
            </a:r>
            <a:endParaRPr lang="en-US" sz="1400" b="0" strike="noStrike" spc="-1">
              <a:solidFill>
                <a:srgbClr val="000000"/>
              </a:solidFill>
              <a:latin typeface="Arial"/>
            </a:endParaRPr>
          </a:p>
        </p:txBody>
      </p:sp>
      <p:sp>
        <p:nvSpPr>
          <p:cNvPr id="2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提高部队间协同作战能力</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20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打印技术在军事训练中的应用，军队能够更好地提升士兵的实战技能，并提高部队的整体作战效能。这为军事领域的发展带来了新的战略意义。</a:t>
            </a:r>
            <a:endParaRPr lang="en-US" sz="16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https://d.book118.com/567050023120006054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22</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思源宋体 CN Heavy</vt:lpstr>
      <vt:lpstr>DejaVu Sans</vt:lpstr>
      <vt:lpstr>Office Theme</vt:lpstr>
      <vt:lpstr>3D打印技术在军事领域的战略意义研究</vt:lpstr>
      <vt:lpstr>目录</vt:lpstr>
      <vt:lpstr>第一章 3D打印技术概述</vt:lpstr>
      <vt:lpstr> </vt:lpstr>
      <vt:lpstr>3D打印技术发展历程</vt:lpstr>
      <vt:lpstr>3D打印技术原理</vt:lpstr>
      <vt:lpstr>3D打印技术应用领域</vt:lpstr>
      <vt:lpstr>战略意义</vt:lpstr>
      <vt:lpstr>军事应用</vt:lpstr>
      <vt:lpstr>第2章 3D打印技术在武器装备研发中的应用</vt:lpstr>
      <vt:lpstr> </vt:lpstr>
      <vt:lpstr>3D打印技术在武器装备研发中的实际案例</vt:lpstr>
      <vt:lpstr>3D打印技术在军事领域中的挑战</vt:lpstr>
      <vt:lpstr>3D打印技术在国际军备竞争中的角色</vt:lpstr>
      <vt:lpstr>结论</vt:lpstr>
      <vt:lpstr>第三章 3D打印技术在军事训练中的应用</vt:lpstr>
      <vt:lpstr> </vt:lpstr>
      <vt:lpstr>3D打印技术在军事训练中的实际应用</vt:lpstr>
      <vt:lpstr>3D打印技术在特种部队训练中的意义</vt:lpstr>
      <vt:lpstr>3D打印技术在联合演练中的应用</vt:lpstr>
      <vt:lpstr>结尾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2024-09-28T23:22:26.608</cp:lastPrinted>
  <dcterms:created xsi:type="dcterms:W3CDTF">2024-09-28T15:22:26Z</dcterms:created>
  <dcterms:modified xsi:type="dcterms:W3CDTF">2024-09-28T15:22:28Z</dcterms:modified>
</cp:coreProperties>
</file>