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  <p:sldMasterId id="2147483681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3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91E99-0E69-4413-9D30-F2616284B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FF2BE-5610-4FDA-BB9C-6C16BDD0C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067CD-BB54-4615-810D-D82F35BC5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F20CD-1CB7-4D8E-8EB8-151250BCD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AF4A47-8B6C-47BC-A9F9-18D8072DD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046B69-1D2E-4C90-8E49-E1056255C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A3A7D4-B31F-4934-A399-FF55C6DCB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598D7-4949-4C55-88D1-5DC30CB9A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E5DA5-8A8F-49C8-9204-9B5A2F77E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3998D-DC1C-4A11-83AA-B2EEF6A83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40362-0055-4A16-B611-CD9958CFD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직사각형 3"/>
          <p:cNvSpPr/>
          <p:nvPr/>
        </p:nvSpPr>
        <p:spPr>
          <a:xfrm>
            <a:off x="0" y="4"/>
            <a:ext cx="12192000" cy="77972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ko-KR" altLang="en-US" sz="1015">
              <a:latin typeface="Calibri" panose="020f0502020204030204" pitchFamily="34" charset="0"/>
            </a:endParaRPr>
          </a:p>
        </p:txBody>
      </p:sp>
      <p:sp>
        <p:nvSpPr>
          <p:cNvPr id="8" name="직사각형 3"/>
          <p:cNvSpPr/>
          <p:nvPr/>
        </p:nvSpPr>
        <p:spPr>
          <a:xfrm>
            <a:off x="0" y="6731000"/>
            <a:ext cx="12192000" cy="127000"/>
          </a:xfrm>
          <a:prstGeom prst="rect">
            <a:avLst/>
          </a:prstGeom>
          <a:solidFill>
            <a:srgbClr val="506E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ko-KR" altLang="en-US" sz="1015">
              <a:latin typeface="Calibri" panose="020f0502020204030204" pitchFamily="34" charset="0"/>
            </a:endParaRPr>
          </a:p>
        </p:txBody>
      </p:sp>
      <p:sp>
        <p:nvSpPr>
          <p:cNvPr id="9" name="직사각형 3"/>
          <p:cNvSpPr/>
          <p:nvPr/>
        </p:nvSpPr>
        <p:spPr>
          <a:xfrm>
            <a:off x="0" y="0"/>
            <a:ext cx="12192000" cy="198476"/>
          </a:xfrm>
          <a:prstGeom prst="rect">
            <a:avLst/>
          </a:prstGeom>
          <a:solidFill>
            <a:srgbClr val="506E94"/>
          </a:solidFill>
          <a:ln>
            <a:noFill/>
          </a:ln>
          <a:effectLst>
            <a:outerShdw blurRad="1270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latinLnBrk="0"/>
            <a:endParaRPr lang="ko-KR" altLang="en-US" sz="1015"/>
          </a:p>
        </p:txBody>
      </p:sp>
      <p:grpSp>
        <p:nvGrpSpPr>
          <p:cNvPr id="20" name="组合 19"/>
          <p:cNvGrpSpPr/>
          <p:nvPr/>
        </p:nvGrpSpPr>
        <p:grpSpPr>
          <a:xfrm>
            <a:off x="429249" y="421623"/>
            <a:ext cx="295275" cy="152400"/>
            <a:chOff x="3867150" y="1504950"/>
            <a:chExt cx="295275" cy="152400"/>
          </a:xfrm>
        </p:grpSpPr>
        <p:cxnSp>
          <p:nvCxnSpPr>
            <p:cNvPr id="21" name="直接连接符 20"/>
            <p:cNvCxnSpPr/>
            <p:nvPr/>
          </p:nvCxnSpPr>
          <p:spPr>
            <a:xfrm>
              <a:off x="3867150" y="1504950"/>
              <a:ext cx="295275" cy="0"/>
            </a:xfrm>
            <a:prstGeom prst="line">
              <a:avLst/>
            </a:prstGeom>
            <a:noFill/>
            <a:ln w="28575" cap="rnd" cmpd="sng" algn="ctr">
              <a:solidFill>
                <a:schemeClr val="bg1"/>
              </a:solidFill>
              <a:prstDash val="solid"/>
              <a:round/>
            </a:ln>
            <a:effectLst/>
          </p:spPr>
        </p:cxnSp>
        <p:cxnSp>
          <p:nvCxnSpPr>
            <p:cNvPr id="22" name="直接连接符 21"/>
            <p:cNvCxnSpPr/>
            <p:nvPr/>
          </p:nvCxnSpPr>
          <p:spPr>
            <a:xfrm>
              <a:off x="3867150" y="1581150"/>
              <a:ext cx="295275" cy="0"/>
            </a:xfrm>
            <a:prstGeom prst="line">
              <a:avLst/>
            </a:prstGeom>
            <a:noFill/>
            <a:ln w="28575" cap="rnd" cmpd="sng" algn="ctr">
              <a:solidFill>
                <a:schemeClr val="bg1"/>
              </a:solidFill>
              <a:prstDash val="solid"/>
              <a:round/>
            </a:ln>
            <a:effectLst/>
          </p:spPr>
        </p:cxnSp>
        <p:cxnSp>
          <p:nvCxnSpPr>
            <p:cNvPr id="23" name="直接连接符 22"/>
            <p:cNvCxnSpPr/>
            <p:nvPr/>
          </p:nvCxnSpPr>
          <p:spPr>
            <a:xfrm>
              <a:off x="3867150" y="1657350"/>
              <a:ext cx="295275" cy="0"/>
            </a:xfrm>
            <a:prstGeom prst="line">
              <a:avLst/>
            </a:prstGeom>
            <a:noFill/>
            <a:ln w="28575" cap="rnd" cmpd="sng" algn="ctr">
              <a:solidFill>
                <a:schemeClr val="bg1"/>
              </a:solidFill>
              <a:prstDash val="solid"/>
              <a:round/>
            </a:ln>
            <a:effectLst/>
          </p:spPr>
        </p:cxnSp>
      </p:grp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0504F2AB-9475-4567-AF2E-78B4048991B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7B9279B-B2F4-46A8-9EA6-47125D9AA74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9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3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3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0504F2AB-9475-4567-AF2E-78B4048991B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7B9279B-B2F4-46A8-9EA6-47125D9AA74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0504F2AB-9475-4567-AF2E-78B4048991B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7B9279B-B2F4-46A8-9EA6-47125D9AA74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0504F2AB-9475-4567-AF2E-78B4048991B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7B9279B-B2F4-46A8-9EA6-47125D9AA74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9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0504F2AB-9475-4567-AF2E-78B4048991B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7B9279B-B2F4-46A8-9EA6-47125D9AA74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9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0504F2AB-9475-4567-AF2E-78B4048991B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7B9279B-B2F4-46A8-9EA6-47125D9AA74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0504F2AB-9475-4567-AF2E-78B4048991B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7B9279B-B2F4-46A8-9EA6-47125D9AA74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9"/>
            <a:ext cx="2628900" cy="581183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3" y="365129"/>
            <a:ext cx="7734300" cy="581183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0504F2AB-9475-4567-AF2E-78B4048991B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7B9279B-B2F4-46A8-9EA6-47125D9AA74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직사각형 3"/>
          <p:cNvSpPr/>
          <p:nvPr userDrawn="1"/>
        </p:nvSpPr>
        <p:spPr>
          <a:xfrm>
            <a:off x="0" y="4"/>
            <a:ext cx="12192000" cy="779463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ko-KR" altLang="en-US" sz="1015" strike="noStrike" noProof="1">
              <a:latin typeface="Calibri" panose="020f0502020204030204" pitchFamily="34" charset="0"/>
            </a:endParaRPr>
          </a:p>
        </p:txBody>
      </p:sp>
      <p:sp>
        <p:nvSpPr>
          <p:cNvPr id="8" name="직사각형 3"/>
          <p:cNvSpPr/>
          <p:nvPr userDrawn="1"/>
        </p:nvSpPr>
        <p:spPr>
          <a:xfrm>
            <a:off x="0" y="6731000"/>
            <a:ext cx="12192000" cy="127000"/>
          </a:xfrm>
          <a:prstGeom prst="rect">
            <a:avLst/>
          </a:prstGeom>
          <a:solidFill>
            <a:srgbClr val="506E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ko-KR" altLang="en-US" sz="1015" strike="noStrike" noProof="1">
              <a:latin typeface="Calibri" panose="020f0502020204030204" pitchFamily="34" charset="0"/>
            </a:endParaRPr>
          </a:p>
        </p:txBody>
      </p:sp>
      <p:sp>
        <p:nvSpPr>
          <p:cNvPr id="9" name="직사각형 3"/>
          <p:cNvSpPr/>
          <p:nvPr userDrawn="1"/>
        </p:nvSpPr>
        <p:spPr>
          <a:xfrm>
            <a:off x="0" y="0"/>
            <a:ext cx="12192000" cy="198438"/>
          </a:xfrm>
          <a:prstGeom prst="rect">
            <a:avLst/>
          </a:prstGeom>
          <a:solidFill>
            <a:srgbClr val="506E94"/>
          </a:solidFill>
          <a:ln>
            <a:noFill/>
          </a:ln>
          <a:effectLst>
            <a:outerShdw blurRad="1270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fontAlgn="base" latinLnBrk="0"/>
            <a:endParaRPr lang="ko-KR" altLang="en-US" sz="1015" strike="noStrike" noProof="1"/>
          </a:p>
        </p:txBody>
      </p:sp>
      <p:grpSp>
        <p:nvGrpSpPr>
          <p:cNvPr id="4101" name="组合 19"/>
          <p:cNvGrpSpPr/>
          <p:nvPr userDrawn="1"/>
        </p:nvGrpSpPr>
        <p:grpSpPr>
          <a:xfrm>
            <a:off x="429684" y="422275"/>
            <a:ext cx="294216" cy="152400"/>
            <a:chOff x="3867150" y="1504950"/>
            <a:chExt cx="295275" cy="152400"/>
          </a:xfrm>
        </p:grpSpPr>
        <p:cxnSp>
          <p:nvCxnSpPr>
            <p:cNvPr id="4102" name="直接连接符 20"/>
            <p:cNvCxnSpPr/>
            <p:nvPr/>
          </p:nvCxnSpPr>
          <p:spPr>
            <a:xfrm>
              <a:off x="3867150" y="1504950"/>
              <a:ext cx="295275" cy="0"/>
            </a:xfrm>
            <a:prstGeom prst="line">
              <a:avLst/>
            </a:prstGeom>
            <a:ln w="28575" cap="rnd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103" name="直接连接符 21"/>
            <p:cNvCxnSpPr/>
            <p:nvPr/>
          </p:nvCxnSpPr>
          <p:spPr>
            <a:xfrm>
              <a:off x="3867150" y="1581150"/>
              <a:ext cx="295275" cy="0"/>
            </a:xfrm>
            <a:prstGeom prst="line">
              <a:avLst/>
            </a:prstGeom>
            <a:ln w="28575" cap="rnd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4104" name="直接连接符 22"/>
            <p:cNvCxnSpPr/>
            <p:nvPr/>
          </p:nvCxnSpPr>
          <p:spPr>
            <a:xfrm>
              <a:off x="3867150" y="1657350"/>
              <a:ext cx="295275" cy="0"/>
            </a:xfrm>
            <a:prstGeom prst="line">
              <a:avLst/>
            </a:prstGeom>
            <a:ln w="28575" cap="rnd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</p:spPr>
        <p:txBody>
          <a:bodyPr/>
          <a:lstStyle/>
          <a:p>
            <a:pPr fontAlgn="auto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9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3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350" strike="noStrike" noProof="1"/>
              <a:t>第五级</a:t>
            </a:r>
            <a:endParaRPr lang="en-US" strike="noStrike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9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3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350" strike="noStrike" noProof="1"/>
              <a:t>第五级</a:t>
            </a:r>
            <a:endParaRPr lang="en-US" strike="noStrike" noProof="1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0504F2AB-9475-4567-AF2E-78B4048991B1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4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47B9279B-B2F4-46A8-9EA6-47125D9AA74C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9"/>
            <a:ext cx="10515600" cy="1325563"/>
          </a:xfrm>
        </p:spPr>
        <p:txBody>
          <a:bodyPr/>
          <a:lstStyle/>
          <a:p>
            <a:pPr fontAlgn="auto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3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350" strike="noStrike" noProof="1"/>
              <a:t>第五级</a:t>
            </a:r>
            <a:endParaRPr lang="en-US" strike="noStrike" noProof="1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3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3" y="2505075"/>
            <a:ext cx="5183188" cy="3684588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3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350" strike="noStrike" noProof="1"/>
              <a:t>第五级</a:t>
            </a:r>
            <a:endParaRPr lang="en-US" strike="noStrike" noProof="1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0504F2AB-9475-4567-AF2E-78B4048991B1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4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47B9279B-B2F4-46A8-9EA6-47125D9AA74C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</p:spPr>
        <p:txBody>
          <a:bodyPr/>
          <a:lstStyle/>
          <a:p>
            <a:pPr fontAlgn="auto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0504F2AB-9475-4567-AF2E-78B4048991B1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4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47B9279B-B2F4-46A8-9EA6-47125D9AA74C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0504F2AB-9475-4567-AF2E-78B4048991B1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4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47B9279B-B2F4-46A8-9EA6-47125D9AA74C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9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en-US" strike="noStrike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0504F2AB-9475-4567-AF2E-78B4048991B1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4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47B9279B-B2F4-46A8-9EA6-47125D9AA74C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9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auto"/>
            <a:r>
              <a:rPr lang="zh-CN" altLang="en-US" strike="noStrike" noProof="1"/>
              <a:t>单击图标添加图片</a:t>
            </a:r>
            <a:endParaRPr lang="en-US" strike="noStrike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0504F2AB-9475-4567-AF2E-78B4048991B1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4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47B9279B-B2F4-46A8-9EA6-47125D9AA74C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</p:spPr>
        <p:txBody>
          <a:bodyPr/>
          <a:lstStyle/>
          <a:p>
            <a:pPr fontAlgn="auto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9"/>
          </a:xfrm>
        </p:spPr>
        <p:txBody>
          <a:bodyPr vert="eaVert"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3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350" strike="noStrike" noProof="1"/>
              <a:t>第五级</a:t>
            </a:r>
            <a:endParaRPr lang="en-US" strike="noStrike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0504F2AB-9475-4567-AF2E-78B4048991B1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4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47B9279B-B2F4-46A8-9EA6-47125D9AA74C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9"/>
            <a:ext cx="2628900" cy="5811839"/>
          </a:xfrm>
        </p:spPr>
        <p:txBody>
          <a:bodyPr vert="eaVert"/>
          <a:lstStyle/>
          <a:p>
            <a:pPr fontAlgn="auto"/>
            <a:r>
              <a:rPr lang="zh-CN" altLang="en-US" strike="noStrike" noProof="1"/>
              <a:t>单击此处编辑母版标题样式</a:t>
            </a:r>
            <a:endParaRPr lang="en-US" strike="noStrike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3" y="365129"/>
            <a:ext cx="7734300" cy="5811839"/>
          </a:xfrm>
        </p:spPr>
        <p:txBody>
          <a:bodyPr vert="eaVert"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3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350" strike="noStrike" noProof="1"/>
              <a:t>第五级</a:t>
            </a:r>
            <a:endParaRPr lang="en-US" strike="noStrike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0504F2AB-9475-4567-AF2E-78B4048991B1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4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4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/>
            <a:fld id="{47B9279B-B2F4-46A8-9EA6-47125D9AA74C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slideLayout" Target="../slideLayouts/slideLayout31.xml" /><Relationship Id="rId11" Type="http://schemas.openxmlformats.org/officeDocument/2006/relationships/theme" Target="../theme/theme3.xml" /><Relationship Id="rId2" Type="http://schemas.openxmlformats.org/officeDocument/2006/relationships/slideLayout" Target="../slideLayouts/slideLayout23.xml" /><Relationship Id="rId3" Type="http://schemas.openxmlformats.org/officeDocument/2006/relationships/slideLayout" Target="../slideLayouts/slideLayout24.xml" /><Relationship Id="rId4" Type="http://schemas.openxmlformats.org/officeDocument/2006/relationships/slideLayout" Target="../slideLayouts/slideLayout25.xml" /><Relationship Id="rId5" Type="http://schemas.openxmlformats.org/officeDocument/2006/relationships/slideLayout" Target="../slideLayouts/slideLayout26.xml" /><Relationship Id="rId6" Type="http://schemas.openxmlformats.org/officeDocument/2006/relationships/slideLayout" Target="../slideLayouts/slideLayout27.xml" /><Relationship Id="rId7" Type="http://schemas.openxmlformats.org/officeDocument/2006/relationships/slideLayout" Target="../slideLayouts/slideLayout28.xml" /><Relationship Id="rId8" Type="http://schemas.openxmlformats.org/officeDocument/2006/relationships/slideLayout" Target="../slideLayouts/slideLayout29.xml" /><Relationship Id="rId9" Type="http://schemas.openxmlformats.org/officeDocument/2006/relationships/slideLayout" Target="../slideLayouts/slideLayout3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</p:sldLayoutIdLst>
  <p:transition spd="slow">
    <p:fade/>
  </p:transition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ags" Target="../tags/tag1.xml" /><Relationship Id="rId4" Type="http://schemas.openxmlformats.org/officeDocument/2006/relationships/hyperlink" Target="http://image.baidu.com/i?ct=503316480&amp;z=0&amp;tn=baiduimagedetail&amp;word=%D1%A7%CF%B0%CA%B8%C1%BF%CD%BC&amp;in=14369&amp;cl=2&amp;lm=-1&amp;pn=18&amp;rn=1&amp;di=46291081410&amp;ln=2000&amp;fr=&amp;fmq=&amp;ic=0&amp;s=0&amp;se=1&amp;sme=0&amp;tab=&amp;width=&amp;height=&amp;face=0&amp;is=&amp;istype=2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hyperlink" Target="https://haokan.baidu.com/v?vid=11888904359564783439" TargetMode="Ex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hyperlink" Target="https://haokan.baidu.com/v?vid=4093776830840602055" TargetMode="Ex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hyperlink" Target="https://haokan.baidu.com/v?vid=2127336992038345509" TargetMode="Ex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hyperlink" Target="https://haokan.baidu.com/v?vid=7819513507718157085" TargetMode="Externa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Relationship Id="rId3" Type="http://schemas.openxmlformats.org/officeDocument/2006/relationships/hyperlink" Target="https://haokan.baidu.com/v?vid=6453593726119545918" TargetMode="Externa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image" Target="../media/image1.jpeg" /><Relationship Id="rId4" Type="http://schemas.openxmlformats.org/officeDocument/2006/relationships/tags" Target="../tags/tag2.xml" /><Relationship Id="rId5" Type="http://schemas.openxmlformats.org/officeDocument/2006/relationships/hyperlink" Target="http://image.baidu.com/i?ct=503316480&amp;z=0&amp;tn=baiduimagedetail&amp;word=%D1%A7%CF%B0%CA%B8%C1%BF%CD%BC&amp;in=14369&amp;cl=2&amp;lm=-1&amp;pn=18&amp;rn=1&amp;di=46291081410&amp;ln=2000&amp;fr=&amp;fmq=&amp;ic=0&amp;s=0&amp;se=1&amp;sme=0&amp;tab=&amp;width=&amp;height=&amp;face=0&amp;is=&amp;istype=2" TargetMode="Externa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501431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28" name="直接连接符 9"/>
          <p:cNvCxnSpPr/>
          <p:nvPr/>
        </p:nvCxnSpPr>
        <p:spPr>
          <a:xfrm flipV="1">
            <a:off x="2279884" y="2839087"/>
            <a:ext cx="7704455" cy="32385"/>
          </a:xfrm>
          <a:prstGeom prst="line">
            <a:avLst/>
          </a:prstGeom>
          <a:ln w="28575">
            <a:solidFill>
              <a:srgbClr val="0070C0"/>
            </a:solidFill>
          </a:ln>
          <a:effectLst>
            <a:outerShdw blurRad="1016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8540" name="Picture 4" descr="http://t1.baidu.com/it/u=3185035470,2343084040&amp;fm=0&amp;gp=0.jpg">
            <a:hlinkClick r:id="rId4"/>
          </p:cNvPr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DFDFD">
                  <a:alpha val="100000"/>
                </a:srgbClr>
              </a:clrFrom>
              <a:clrTo>
                <a:srgbClr val="FDFDFD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958265" y="4617244"/>
            <a:ext cx="1441609" cy="11963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37" name="文本框 14"/>
          <p:cNvSpPr txBox="1"/>
          <p:nvPr/>
        </p:nvSpPr>
        <p:spPr>
          <a:xfrm>
            <a:off x="1297305" y="1672590"/>
            <a:ext cx="966914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80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木材基础知识、度量和画线、锯切</a:t>
            </a:r>
            <a:endParaRPr lang="zh-CN" altLang="en-US" sz="4800" b="1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5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145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278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MH_SubTitle_4"/>
          <p:cNvSpPr txBox="1"/>
          <p:nvPr/>
        </p:nvSpPr>
        <p:spPr>
          <a:xfrm>
            <a:off x="4584065" y="621032"/>
            <a:ext cx="2838450" cy="633095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zh-CN" altLang="en-US" sz="40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学习目标</a:t>
            </a:r>
            <a:endParaRPr lang="zh-CN" altLang="en-US" sz="4000" b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919710" y="1701167"/>
            <a:ext cx="8352580" cy="3046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3200" b="1">
                <a:sym typeface="+mn-ea"/>
              </a:rPr>
              <a:t>（</a:t>
            </a:r>
            <a:r>
              <a:rPr lang="en-US" altLang="zh-CN" sz="3200" b="1">
                <a:sym typeface="+mn-ea"/>
              </a:rPr>
              <a:t>1</a:t>
            </a:r>
            <a:r>
              <a:rPr lang="zh-CN" altLang="zh-CN" sz="3200" b="1">
                <a:sym typeface="+mn-ea"/>
              </a:rPr>
              <a:t>）通过</a:t>
            </a:r>
            <a:r>
              <a:rPr lang="zh-CN" altLang="en-US" sz="3200" b="1">
                <a:sym typeface="+mn-ea"/>
              </a:rPr>
              <a:t>学习，了解木材在生活中的用途</a:t>
            </a:r>
            <a:r>
              <a:rPr lang="zh-CN" altLang="zh-CN" sz="3200" b="1">
                <a:sym typeface="+mn-ea"/>
              </a:rPr>
              <a:t>。 </a:t>
            </a:r>
            <a:endParaRPr lang="en-US" altLang="zh-CN" sz="3200" b="1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ym typeface="+mn-ea"/>
              </a:rPr>
              <a:t>（</a:t>
            </a:r>
            <a:r>
              <a:rPr lang="en-US" altLang="zh-CN" sz="3200" b="1">
                <a:sym typeface="+mn-ea"/>
              </a:rPr>
              <a:t>2</a:t>
            </a:r>
            <a:r>
              <a:rPr lang="zh-CN" altLang="en-US" sz="3200" b="1">
                <a:sym typeface="+mn-ea"/>
              </a:rPr>
              <a:t>）通过学习，学会区分木材的种类和结构。</a:t>
            </a:r>
            <a:endParaRPr lang="zh-CN" altLang="en-US" sz="3200" b="1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ym typeface="+mn-ea"/>
              </a:rPr>
              <a:t>（</a:t>
            </a:r>
            <a:r>
              <a:rPr lang="en-US" altLang="zh-CN" sz="3200" b="1">
                <a:sym typeface="+mn-ea"/>
              </a:rPr>
              <a:t>3</a:t>
            </a:r>
            <a:r>
              <a:rPr lang="zh-CN" altLang="en-US" sz="3200" b="1">
                <a:sym typeface="+mn-ea"/>
              </a:rPr>
              <a:t>）通过视频学习，激发学生学习木工的兴趣。</a:t>
            </a:r>
            <a:endParaRPr lang="zh-CN" altLang="en-US" sz="3200" b="1"/>
          </a:p>
        </p:txBody>
      </p:sp>
    </p:spTree>
  </p:cSld>
  <p:clrMapOvr>
    <a:masterClrMapping/>
  </p:clrMapOvr>
  <p:transition spd="slow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/>
          <p:cNvSpPr/>
          <p:nvPr/>
        </p:nvSpPr>
        <p:spPr>
          <a:xfrm>
            <a:off x="1803116" y="2260886"/>
            <a:ext cx="8841105" cy="304609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学习重点：认识木材的用途及优点。</a:t>
            </a:r>
            <a:endParaRPr lang="zh-CN" altLang="en-US" sz="3200" b="1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学习难点：识别木材的各个结构及位置。</a:t>
            </a:r>
            <a:endParaRPr lang="zh-CN" altLang="en-US" sz="3200" b="1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  <a:p>
            <a:pPr>
              <a:lnSpc>
                <a:spcPct val="200000"/>
              </a:lnSpc>
            </a:pP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16386" name="MH_SubTitle_4"/>
          <p:cNvSpPr txBox="1"/>
          <p:nvPr/>
        </p:nvSpPr>
        <p:spPr>
          <a:xfrm>
            <a:off x="4159887" y="1052832"/>
            <a:ext cx="3757295" cy="633095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zh-CN" altLang="en-US" sz="36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学习重难点</a:t>
            </a:r>
            <a:endParaRPr lang="zh-CN" altLang="en-US" sz="3600" b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slow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9" name="圆角矩形 31"/>
          <p:cNvSpPr/>
          <p:nvPr/>
        </p:nvSpPr>
        <p:spPr>
          <a:xfrm>
            <a:off x="4295775" y="188595"/>
            <a:ext cx="3150870" cy="628650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“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导</a:t>
            </a:r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”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出玄机</a:t>
            </a:r>
            <a:endParaRPr lang="zh-CN" altLang="en-US" sz="3600" b="1">
              <a:solidFill>
                <a:srgbClr val="228B8B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2" name="Text Box 5"/>
          <p:cNvSpPr txBox="1"/>
          <p:nvPr/>
        </p:nvSpPr>
        <p:spPr>
          <a:xfrm>
            <a:off x="1816100" y="1916895"/>
            <a:ext cx="8559165" cy="17532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latin typeface="Arial" pitchFamily="34" charset="0"/>
                <a:ea typeface="宋体" panose="02010600030101010101" pitchFamily="2" charset="-122"/>
              </a:rPr>
              <a:t>    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</a:rPr>
              <a:t>你们观察过家里有哪些家具是用木材加工制成的吗？</a:t>
            </a:r>
            <a:endParaRPr lang="zh-CN" altLang="en-US" sz="28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TextBox 5"/>
          <p:cNvSpPr txBox="1"/>
          <p:nvPr/>
        </p:nvSpPr>
        <p:spPr>
          <a:xfrm>
            <a:off x="2186478" y="961430"/>
            <a:ext cx="2469422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木材的用途</a:t>
            </a:r>
            <a:r>
              <a:rPr lang="en-US" altLang="zh-CN" sz="3200" b="1">
                <a:latin typeface="微软雅黑" panose="020b0503020204020204" charset="-122"/>
                <a:ea typeface="微软雅黑" panose="020b0503020204020204" charset="-122"/>
              </a:rPr>
              <a:t>1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1736725" y="1320165"/>
            <a:ext cx="4427220" cy="42183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6266815" y="1320165"/>
            <a:ext cx="4288155" cy="421894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1847705" y="1700880"/>
            <a:ext cx="4031615" cy="39928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6089505" y="1552290"/>
            <a:ext cx="4281170" cy="429069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9" name="圆角矩形 31"/>
          <p:cNvSpPr/>
          <p:nvPr/>
        </p:nvSpPr>
        <p:spPr>
          <a:xfrm>
            <a:off x="4295775" y="188595"/>
            <a:ext cx="3150870" cy="628650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“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思</a:t>
            </a:r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”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中生智</a:t>
            </a:r>
            <a:endParaRPr lang="zh-CN" altLang="en-US" sz="3600" b="1">
              <a:solidFill>
                <a:srgbClr val="228B8B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2" name="Rectangle 3"/>
          <p:cNvSpPr txBox="1"/>
          <p:nvPr/>
        </p:nvSpPr>
        <p:spPr>
          <a:xfrm>
            <a:off x="1847705" y="2348925"/>
            <a:ext cx="8257540" cy="1728120"/>
          </a:xfrm>
          <a:prstGeom prst="rect">
            <a:avLst/>
          </a:prstGeom>
        </p:spPr>
        <p:txBody>
          <a:bodyPr wrap="square" anchor="t" anchorCtr="0"/>
          <a:lstStyle>
            <a:defPPr>
              <a:defRPr lang="zh-CN"/>
            </a:defPPr>
            <a:lvl1pPr marL="171450" lvl="0" indent="-171450" algn="l" defTabSz="685800" rtl="0" eaLnBrk="1" fontAlgn="base" latinLnBrk="0" hangingPunct="1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itchFamily="34" charset="0"/>
              <a:buChar char="•"/>
              <a:defRPr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lvl="1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lvl="2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5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lvl="3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lvl="4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lvl="5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lvl="6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lvl="7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lvl="8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木材是用途十分广泛的建筑材料，在建筑工程中：门窗、屋架、梁、柱、隔墙等，都使用木材。</a:t>
            </a:r>
            <a:endParaRPr lang="en-US" altLang="zh-CN" sz="2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TextBox 5"/>
          <p:cNvSpPr txBox="1"/>
          <p:nvPr/>
        </p:nvSpPr>
        <p:spPr>
          <a:xfrm>
            <a:off x="2186478" y="961430"/>
            <a:ext cx="2469422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木材的用途</a:t>
            </a:r>
            <a:r>
              <a:rPr lang="en-US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endParaRPr lang="en-US" altLang="zh-CN" sz="32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8" name="图片 7"/>
          <p:cNvPicPr/>
          <p:nvPr/>
        </p:nvPicPr>
        <p:blipFill>
          <a:blip r:embed="rId2"/>
          <a:stretch>
            <a:fillRect/>
          </a:stretch>
        </p:blipFill>
        <p:spPr>
          <a:xfrm>
            <a:off x="1689100" y="1851877"/>
            <a:ext cx="4560570" cy="39928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" name="图片 10">
            <a:hlinkClick r:id="rId4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7230" y="1849601"/>
            <a:ext cx="6575670" cy="4319709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9" name="圆角矩形 31"/>
          <p:cNvSpPr/>
          <p:nvPr/>
        </p:nvSpPr>
        <p:spPr>
          <a:xfrm>
            <a:off x="4295775" y="188595"/>
            <a:ext cx="3150870" cy="628650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“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思</a:t>
            </a:r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”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中生智</a:t>
            </a:r>
            <a:endParaRPr lang="zh-CN" altLang="en-US" sz="3600" b="1">
              <a:solidFill>
                <a:srgbClr val="228B8B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7" name="TextBox 5"/>
          <p:cNvSpPr txBox="1"/>
          <p:nvPr/>
        </p:nvSpPr>
        <p:spPr>
          <a:xfrm>
            <a:off x="2186478" y="961430"/>
            <a:ext cx="225340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木材的优点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Rectangle 3"/>
          <p:cNvSpPr txBox="1"/>
          <p:nvPr/>
        </p:nvSpPr>
        <p:spPr>
          <a:xfrm>
            <a:off x="1847705" y="2348925"/>
            <a:ext cx="8257540" cy="3024210"/>
          </a:xfrm>
          <a:prstGeom prst="rect">
            <a:avLst/>
          </a:prstGeom>
        </p:spPr>
        <p:txBody>
          <a:bodyPr wrap="square" anchor="t" anchorCtr="0"/>
          <a:lstStyle>
            <a:defPPr>
              <a:defRPr lang="zh-CN"/>
            </a:defPPr>
            <a:lvl1pPr marL="171450" lvl="0" indent="-171450" algn="l" defTabSz="685800" rtl="0" eaLnBrk="1" fontAlgn="base" latinLnBrk="0" hangingPunct="1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itchFamily="34" charset="0"/>
              <a:buChar char="•"/>
              <a:defRPr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lvl="1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lvl="2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5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lvl="3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lvl="4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lvl="5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lvl="6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lvl="7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lvl="8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  <a:spcAft>
                <a:spcPct val="0"/>
              </a:spcAft>
              <a:buNone/>
            </a:pP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1.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木质较软，易于加工。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  <a:p>
            <a:pPr indent="457200" fontAlgn="auto">
              <a:lnSpc>
                <a:spcPct val="150000"/>
              </a:lnSpc>
              <a:spcAft>
                <a:spcPct val="0"/>
              </a:spcAft>
              <a:buNone/>
            </a:pP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2.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弹性、韧性好，抵抗冲击和震动效果好。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  <a:p>
            <a:pPr indent="457200" fontAlgn="auto">
              <a:lnSpc>
                <a:spcPct val="150000"/>
              </a:lnSpc>
              <a:spcAft>
                <a:spcPct val="0"/>
              </a:spcAft>
              <a:buNone/>
            </a:pP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3.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导热性低，隔热、保温性能好。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  <a:p>
            <a:pPr indent="457200" fontAlgn="auto">
              <a:lnSpc>
                <a:spcPct val="150000"/>
              </a:lnSpc>
              <a:spcAft>
                <a:spcPct val="0"/>
              </a:spcAft>
              <a:buNone/>
            </a:pP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4.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纹理美观，易于着色和油漆，装饰效果好。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9" name="圆角矩形 31"/>
          <p:cNvSpPr/>
          <p:nvPr/>
        </p:nvSpPr>
        <p:spPr>
          <a:xfrm>
            <a:off x="4295775" y="188595"/>
            <a:ext cx="3150870" cy="628650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“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思</a:t>
            </a:r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”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中生智</a:t>
            </a:r>
            <a:endParaRPr lang="zh-CN" altLang="en-US" sz="3600" b="1">
              <a:solidFill>
                <a:srgbClr val="228B8B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7" name="TextBox 5"/>
          <p:cNvSpPr txBox="1"/>
          <p:nvPr/>
        </p:nvSpPr>
        <p:spPr>
          <a:xfrm>
            <a:off x="2186478" y="961430"/>
            <a:ext cx="225340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木材的缺点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Rectangle 3"/>
          <p:cNvSpPr txBox="1"/>
          <p:nvPr/>
        </p:nvSpPr>
        <p:spPr>
          <a:xfrm>
            <a:off x="1847705" y="2348925"/>
            <a:ext cx="8257540" cy="3024210"/>
          </a:xfrm>
          <a:prstGeom prst="rect">
            <a:avLst/>
          </a:prstGeom>
        </p:spPr>
        <p:txBody>
          <a:bodyPr wrap="square" anchor="t" anchorCtr="0"/>
          <a:lstStyle>
            <a:defPPr>
              <a:defRPr lang="zh-CN"/>
            </a:defPPr>
            <a:lvl1pPr marL="171450" lvl="0" indent="-171450" algn="l" defTabSz="685800" rtl="0" eaLnBrk="1" fontAlgn="base" latinLnBrk="0" hangingPunct="1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itchFamily="34" charset="0"/>
              <a:buChar char="•"/>
              <a:defRPr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lvl="1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lvl="2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5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lvl="3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lvl="4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lvl="5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lvl="6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lvl="7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lvl="8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  <a:spcAft>
                <a:spcPct val="0"/>
              </a:spcAft>
              <a:buNone/>
            </a:pP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1.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天然缺陷多（如木节，斜纹，裂缝等）。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  <a:p>
            <a:pPr indent="457200" fontAlgn="auto">
              <a:lnSpc>
                <a:spcPct val="150000"/>
              </a:lnSpc>
              <a:spcAft>
                <a:spcPct val="0"/>
              </a:spcAft>
              <a:buNone/>
            </a:pP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2.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具有湿涨干缩的特点，易干裂，翘曲等。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  <a:p>
            <a:pPr indent="457200" fontAlgn="auto">
              <a:lnSpc>
                <a:spcPct val="150000"/>
              </a:lnSpc>
              <a:spcAft>
                <a:spcPct val="0"/>
              </a:spcAft>
              <a:buNone/>
            </a:pP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3.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养护不当，易腐朽，霉烂和虫蛀等。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  <a:p>
            <a:pPr indent="457200" fontAlgn="auto">
              <a:lnSpc>
                <a:spcPct val="150000"/>
              </a:lnSpc>
              <a:spcAft>
                <a:spcPct val="0"/>
              </a:spcAft>
              <a:buNone/>
            </a:pP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4.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耐火性差，易燃烧等。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9" name="圆角矩形 31"/>
          <p:cNvSpPr/>
          <p:nvPr/>
        </p:nvSpPr>
        <p:spPr>
          <a:xfrm>
            <a:off x="4295775" y="188595"/>
            <a:ext cx="3150870" cy="628650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“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议</a:t>
            </a:r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”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天说地</a:t>
            </a:r>
            <a:endParaRPr lang="zh-CN" altLang="en-US" sz="3600" b="1">
              <a:solidFill>
                <a:srgbClr val="228B8B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2" name="TextBox 5"/>
          <p:cNvSpPr txBox="1"/>
          <p:nvPr/>
        </p:nvSpPr>
        <p:spPr>
          <a:xfrm>
            <a:off x="2186478" y="961430"/>
            <a:ext cx="311746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一、木材的分类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左大括号 12"/>
          <p:cNvSpPr/>
          <p:nvPr/>
        </p:nvSpPr>
        <p:spPr>
          <a:xfrm>
            <a:off x="4162400" y="2799080"/>
            <a:ext cx="77470" cy="1673860"/>
          </a:xfrm>
          <a:prstGeom prst="leftBrace">
            <a:avLst/>
          </a:prstGeom>
          <a:ln w="22225" cmpd="sng">
            <a:solidFill>
              <a:schemeClr val="tx1"/>
            </a:solidFill>
            <a:prstDash val="solid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2078965" y="3429000"/>
            <a:ext cx="21012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按材质软硬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4239870" y="2799080"/>
            <a:ext cx="18884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软木材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4239870" y="3950970"/>
            <a:ext cx="18275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硬木材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7" name="左大括号 16"/>
          <p:cNvSpPr/>
          <p:nvPr/>
        </p:nvSpPr>
        <p:spPr>
          <a:xfrm>
            <a:off x="8754720" y="2799080"/>
            <a:ext cx="77470" cy="1673860"/>
          </a:xfrm>
          <a:prstGeom prst="leftBrace">
            <a:avLst/>
          </a:prstGeom>
          <a:ln w="22225" cmpd="sng">
            <a:solidFill>
              <a:schemeClr val="tx1"/>
            </a:solidFill>
            <a:prstDash val="solid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6014695" y="3429000"/>
            <a:ext cx="28174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按树叶外观形状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8832190" y="2799079"/>
            <a:ext cx="150558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针叶树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8832190" y="3950969"/>
            <a:ext cx="14154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阔叶树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9" name="圆角矩形 31"/>
          <p:cNvSpPr/>
          <p:nvPr/>
        </p:nvSpPr>
        <p:spPr>
          <a:xfrm>
            <a:off x="4295775" y="188595"/>
            <a:ext cx="3150870" cy="628650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“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议</a:t>
            </a:r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”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天说地</a:t>
            </a:r>
            <a:endParaRPr lang="zh-CN" altLang="en-US" sz="3600" b="1">
              <a:solidFill>
                <a:srgbClr val="228B8B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pic>
        <p:nvPicPr>
          <p:cNvPr id="3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1867535" y="2201079"/>
            <a:ext cx="3121025" cy="20783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2721694" y="4835973"/>
            <a:ext cx="141270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针叶树</a:t>
            </a:r>
            <a:endParaRPr lang="zh-CN" altLang="en-US" sz="32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306989" y="4835368"/>
            <a:ext cx="1412706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阔叶树</a:t>
            </a:r>
            <a:endParaRPr lang="zh-CN" altLang="en-US" sz="32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1458" y="1202167"/>
            <a:ext cx="2543769" cy="3429000"/>
          </a:xfrm>
          <a:prstGeom prst="rect">
            <a:avLst/>
          </a:prstGeom>
        </p:spPr>
      </p:pic>
      <p:sp>
        <p:nvSpPr>
          <p:cNvPr id="7" name="标题 1">
            <a:hlinkClick r:id="rId4"/>
          </p:cNvPr>
          <p:cNvSpPr txBox="1"/>
          <p:nvPr/>
        </p:nvSpPr>
        <p:spPr>
          <a:xfrm>
            <a:off x="2705351" y="5976077"/>
            <a:ext cx="6319515" cy="67937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33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  <a:buFontTx/>
            </a:pPr>
            <a:r>
              <a:rPr lang="zh-CN" altLang="en-US" sz="40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观看针叶树和阔叶树的视频</a:t>
            </a:r>
            <a:endParaRPr lang="zh-CN" altLang="en-US" sz="40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8" name="矩形 80"/>
          <p:cNvSpPr/>
          <p:nvPr/>
        </p:nvSpPr>
        <p:spPr>
          <a:xfrm>
            <a:off x="4404995" y="188595"/>
            <a:ext cx="338201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“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导</a:t>
            </a:r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”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出玄机</a:t>
            </a:r>
            <a:endParaRPr lang="zh-CN" altLang="en-US" sz="3600" b="1">
              <a:solidFill>
                <a:srgbClr val="228B8B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</p:txBody>
      </p:sp>
      <p:sp>
        <p:nvSpPr>
          <p:cNvPr id="17419" name="圆角矩形 31"/>
          <p:cNvSpPr/>
          <p:nvPr/>
        </p:nvSpPr>
        <p:spPr>
          <a:xfrm>
            <a:off x="4152267" y="188595"/>
            <a:ext cx="3635375" cy="628650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“</a:t>
            </a:r>
            <a:r>
              <a:rPr lang="zh-CN" altLang="en-US" sz="40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展</a:t>
            </a:r>
            <a:r>
              <a:rPr lang="en-US" altLang="zh-CN" sz="40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”</a:t>
            </a:r>
            <a:r>
              <a:rPr lang="zh-CN" altLang="en-US" sz="40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出精彩</a:t>
            </a:r>
            <a:endParaRPr lang="zh-CN" altLang="en-US" sz="4000" b="1">
              <a:solidFill>
                <a:srgbClr val="228B8B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2049" name="文本占位符 6146"/>
          <p:cNvSpPr>
            <a:spLocks noGrp="1"/>
          </p:cNvSpPr>
          <p:nvPr/>
        </p:nvSpPr>
        <p:spPr>
          <a:xfrm>
            <a:off x="1847850" y="1591312"/>
            <a:ext cx="8229600" cy="4778375"/>
          </a:xfrm>
        </p:spPr>
        <p:txBody>
          <a:bodyPr anchor="t" anchorCtr="0"/>
          <a:lstStyle>
            <a:defPPr>
              <a:defRPr lang="zh-CN"/>
            </a:defPPr>
            <a:lvl1pPr marL="171450" lvl="0" indent="-171450" algn="l" defTabSz="685800" rtl="0" eaLnBrk="1" fontAlgn="base" latinLnBrk="0" hangingPunct="1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itchFamily="34" charset="0"/>
              <a:buChar char="•"/>
              <a:defRPr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lvl="1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lvl="2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5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lvl="3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lvl="4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lvl="5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lvl="6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lvl="7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lvl="8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altLang="zh-CN"/>
          </a:p>
        </p:txBody>
      </p:sp>
      <p:sp>
        <p:nvSpPr>
          <p:cNvPr id="2" name="TextBox 5"/>
          <p:cNvSpPr txBox="1"/>
          <p:nvPr/>
        </p:nvSpPr>
        <p:spPr>
          <a:xfrm>
            <a:off x="2186478" y="961430"/>
            <a:ext cx="311746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二、木材的构造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4007855" y="2479483"/>
            <a:ext cx="4410710" cy="31051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4734295" y="2479483"/>
            <a:ext cx="548640" cy="3683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3832595" y="3534218"/>
            <a:ext cx="603250" cy="3683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4007855" y="2672523"/>
            <a:ext cx="603250" cy="3683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5571225" y="2304223"/>
            <a:ext cx="603250" cy="3683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7179045" y="3040823"/>
            <a:ext cx="852805" cy="3683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7970890" y="3654233"/>
            <a:ext cx="553085" cy="3683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7970890" y="4842953"/>
            <a:ext cx="553085" cy="3683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3832595" y="4605463"/>
            <a:ext cx="603250" cy="3683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文本框 12"/>
          <p:cNvSpPr txBox="1"/>
          <p:nvPr/>
        </p:nvSpPr>
        <p:spPr>
          <a:xfrm>
            <a:off x="3832595" y="4842953"/>
            <a:ext cx="603250" cy="3683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3717660" y="4691823"/>
            <a:ext cx="83248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树皮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3725280" y="3487863"/>
            <a:ext cx="8248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年轮</a:t>
            </a:r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3895460" y="2580448"/>
            <a:ext cx="82740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边材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4611105" y="2433763"/>
            <a:ext cx="9664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心材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5493755" y="2304223"/>
            <a:ext cx="8362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木髓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8" name="矩形 80"/>
          <p:cNvSpPr/>
          <p:nvPr/>
        </p:nvSpPr>
        <p:spPr>
          <a:xfrm>
            <a:off x="4404995" y="188595"/>
            <a:ext cx="338201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“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导</a:t>
            </a:r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”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出玄机</a:t>
            </a:r>
            <a:endParaRPr lang="zh-CN" altLang="en-US" sz="3600" b="1">
              <a:solidFill>
                <a:srgbClr val="228B8B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</p:txBody>
      </p:sp>
      <p:sp>
        <p:nvSpPr>
          <p:cNvPr id="17419" name="圆角矩形 31"/>
          <p:cNvSpPr/>
          <p:nvPr/>
        </p:nvSpPr>
        <p:spPr>
          <a:xfrm>
            <a:off x="4152267" y="188595"/>
            <a:ext cx="3635375" cy="628650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“</a:t>
            </a:r>
            <a:r>
              <a:rPr lang="zh-CN" altLang="en-US" sz="40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评</a:t>
            </a:r>
            <a:r>
              <a:rPr lang="en-US" altLang="zh-CN" sz="40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”</a:t>
            </a:r>
            <a:r>
              <a:rPr lang="zh-CN" altLang="en-US" sz="40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有境界</a:t>
            </a:r>
            <a:endParaRPr lang="zh-CN" altLang="en-US" sz="4000" b="1">
              <a:solidFill>
                <a:srgbClr val="228B8B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2049" name="文本占位符 6146"/>
          <p:cNvSpPr>
            <a:spLocks noGrp="1"/>
          </p:cNvSpPr>
          <p:nvPr/>
        </p:nvSpPr>
        <p:spPr>
          <a:xfrm>
            <a:off x="1847850" y="1591312"/>
            <a:ext cx="8229600" cy="4778375"/>
          </a:xfrm>
        </p:spPr>
        <p:txBody>
          <a:bodyPr anchor="t" anchorCtr="0"/>
          <a:lstStyle>
            <a:defPPr>
              <a:defRPr lang="zh-CN"/>
            </a:defPPr>
            <a:lvl1pPr marL="171450" lvl="0" indent="-171450" algn="l" defTabSz="685800" rtl="0" eaLnBrk="1" fontAlgn="base" latinLnBrk="0" hangingPunct="1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itchFamily="34" charset="0"/>
              <a:buChar char="•"/>
              <a:defRPr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lvl="1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lvl="2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5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lvl="3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lvl="4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lvl="5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lvl="6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lvl="7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lvl="8" indent="-171450" algn="l" defTabSz="685800" rtl="0" eaLnBrk="1" fontAlgn="base" latinLnBrk="0" hangingPunct="1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5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altLang="zh-CN"/>
          </a:p>
        </p:txBody>
      </p:sp>
      <p:sp>
        <p:nvSpPr>
          <p:cNvPr id="2" name="TextBox 5"/>
          <p:cNvSpPr txBox="1"/>
          <p:nvPr/>
        </p:nvSpPr>
        <p:spPr>
          <a:xfrm>
            <a:off x="2186478" y="961430"/>
            <a:ext cx="311746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三、板面的纹理</a:t>
            </a:r>
            <a:endParaRPr lang="zh-CN" altLang="en-US" sz="32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" name="图片 3">
            <a:hlinkClick r:id="rId3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4692" y="1821016"/>
            <a:ext cx="4542616" cy="4906766"/>
          </a:xfrm>
          <a:prstGeom prst="rect">
            <a:avLst/>
          </a:prstGeom>
        </p:spPr>
      </p:pic>
    </p:spTree>
  </p:cSld>
  <p:clrMapOvr>
    <a:masterClrMapping/>
  </p:clrMapOvr>
  <p:transition>
    <p:random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卡通画&#10;&#10;中度可信度描述已自动生成">
            <a:hlinkClick r:id="rId3"/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9802" y="4149050"/>
            <a:ext cx="2540579" cy="2540579"/>
          </a:xfrm>
          <a:prstGeom prst="rect">
            <a:avLst/>
          </a:prstGeom>
        </p:spPr>
      </p:pic>
      <p:sp>
        <p:nvSpPr>
          <p:cNvPr id="17419" name="圆角矩形 31"/>
          <p:cNvSpPr/>
          <p:nvPr/>
        </p:nvSpPr>
        <p:spPr>
          <a:xfrm>
            <a:off x="4152267" y="188595"/>
            <a:ext cx="3635375" cy="628650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“</a:t>
            </a:r>
            <a:r>
              <a:rPr lang="zh-CN" altLang="en-US" sz="40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测</a:t>
            </a:r>
            <a:r>
              <a:rPr lang="en-US" altLang="zh-CN" sz="40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”</a:t>
            </a:r>
            <a:r>
              <a:rPr lang="zh-CN" altLang="en-US" sz="40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出实效</a:t>
            </a:r>
            <a:endParaRPr lang="zh-CN" altLang="en-US" sz="4000" b="1">
              <a:solidFill>
                <a:srgbClr val="228B8B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3" name="TextBox 5"/>
          <p:cNvSpPr txBox="1"/>
          <p:nvPr/>
        </p:nvSpPr>
        <p:spPr>
          <a:xfrm>
            <a:off x="2186478" y="961430"/>
            <a:ext cx="311746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四、木材的材积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925375" y="1897225"/>
            <a:ext cx="57156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木材材积</a:t>
            </a:r>
            <a:r>
              <a:rPr lang="en-US" altLang="zh-CN" sz="3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=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长度</a:t>
            </a:r>
            <a:r>
              <a:rPr lang="zh-CN" altLang="en-US" sz="3200">
                <a:ea typeface="微软雅黑" panose="020b0503020204020204" charset="-122"/>
                <a:cs typeface="微软雅黑" panose="020b0503020204020204" charset="-122"/>
              </a:rPr>
              <a:t>×</a:t>
            </a:r>
            <a:r>
              <a:rPr lang="en-US" altLang="zh-CN" sz="3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宽度</a:t>
            </a:r>
            <a:r>
              <a:rPr lang="zh-CN" altLang="en-US" sz="3200">
                <a:ea typeface="微软雅黑" panose="020b0503020204020204" charset="-122"/>
                <a:cs typeface="微软雅黑" panose="020b0503020204020204" charset="-122"/>
              </a:rPr>
              <a:t>×</a:t>
            </a:r>
            <a:r>
              <a:rPr lang="en-US" altLang="zh-CN" sz="3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厚度</a:t>
            </a:r>
            <a:endParaRPr lang="zh-CN" altLang="en-US" sz="32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701095" y="2550640"/>
            <a:ext cx="881634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例：一棵红木的木材材积为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3.6×10</a:t>
            </a:r>
            <a:r>
              <a:rPr lang="en-US" altLang="zh-CN" sz="2800" baseline="30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立方厘米，宽度为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40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米，厚度为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30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米，那这棵红木的长度是多少米？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036484" y="4055025"/>
            <a:ext cx="63696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3.6×10</a:t>
            </a:r>
            <a:r>
              <a:rPr lang="en-US" altLang="zh-CN" sz="2800" baseline="30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10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立方厘米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=3.6×10</a:t>
            </a:r>
            <a:r>
              <a:rPr lang="en-US" altLang="zh-CN" sz="2800" baseline="30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4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立方米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038463" y="4773747"/>
            <a:ext cx="648716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3.6×10</a:t>
            </a:r>
            <a:r>
              <a:rPr lang="en-US" altLang="zh-CN" sz="2800" baseline="30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4 </a:t>
            </a:r>
            <a:r>
              <a:rPr lang="zh-CN" altLang="en-US" sz="2800"/>
              <a:t>÷（</a:t>
            </a:r>
            <a:r>
              <a:rPr lang="en-US" altLang="zh-CN" sz="2800"/>
              <a:t>40×30</a:t>
            </a:r>
            <a:r>
              <a:rPr lang="zh-CN" altLang="en-US" sz="2800"/>
              <a:t>）</a:t>
            </a:r>
            <a:r>
              <a:rPr lang="en-US" altLang="zh-CN" sz="2800"/>
              <a:t>=30</a:t>
            </a:r>
            <a:r>
              <a:rPr lang="zh-CN" altLang="en-US" sz="2800"/>
              <a:t>米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5"/>
          <p:cNvSpPr txBox="1"/>
          <p:nvPr/>
        </p:nvSpPr>
        <p:spPr>
          <a:xfrm>
            <a:off x="2186478" y="961430"/>
            <a:ext cx="3117467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五、胶合板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196465" y="1916430"/>
            <a:ext cx="34201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单板心胶合板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822450" y="2543175"/>
            <a:ext cx="840232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/>
              <a:t>单板心胶合板是由</a:t>
            </a:r>
            <a:r>
              <a:rPr lang="zh-CN" altLang="en-US" sz="2800">
                <a:solidFill>
                  <a:srgbClr val="FF0000"/>
                </a:solidFill>
              </a:rPr>
              <a:t>多片薄木板</a:t>
            </a:r>
            <a:r>
              <a:rPr lang="zh-CN" altLang="en-US" sz="2800"/>
              <a:t>涂胶剂后，热压而成的板材。</a:t>
            </a:r>
            <a:endParaRPr lang="zh-CN" altLang="en-US" sz="2800"/>
          </a:p>
        </p:txBody>
      </p:sp>
      <p:pic>
        <p:nvPicPr>
          <p:cNvPr id="6" name="图片 5"/>
          <p:cNvPicPr/>
          <p:nvPr/>
        </p:nvPicPr>
        <p:blipFill>
          <a:blip r:embed="rId2"/>
          <a:stretch>
            <a:fillRect/>
          </a:stretch>
        </p:blipFill>
        <p:spPr>
          <a:xfrm>
            <a:off x="3625215" y="3429000"/>
            <a:ext cx="4314190" cy="327787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2196465" y="1196845"/>
            <a:ext cx="34201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木心胶合板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280285" y="1916895"/>
            <a:ext cx="763143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木心胶合板是用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木条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做心板的板材，它的刚性较好。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pic>
        <p:nvPicPr>
          <p:cNvPr id="8" name="图片 7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721735" y="2953850"/>
            <a:ext cx="4712970" cy="326961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4742255" y="2852960"/>
            <a:ext cx="2938780" cy="9220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400" b="1" cap="none" spc="0">
                <a:ln w="9525">
                  <a:solidFill>
                    <a:srgbClr val="0070C0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  <a:reflection blurRad="6350" stA="60000" endA="900" endPos="60000" dist="29997" dir="5400000" sy="-100000" algn="bl" rotWithShape="0"/>
                </a:effectLst>
              </a:rPr>
              <a:t>谢谢观看</a:t>
            </a:r>
            <a:endParaRPr lang="zh-CN" altLang="en-US" sz="5400" b="1" cap="none" spc="0">
              <a:ln w="9525">
                <a:solidFill>
                  <a:srgbClr val="0070C0"/>
                </a:solidFill>
                <a:prstDash val="solid"/>
              </a:ln>
              <a:solidFill>
                <a:srgbClr val="00206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28" name="直接连接符 9"/>
          <p:cNvCxnSpPr/>
          <p:nvPr/>
        </p:nvCxnSpPr>
        <p:spPr>
          <a:xfrm>
            <a:off x="6382486" y="3447419"/>
            <a:ext cx="5689929" cy="0"/>
          </a:xfrm>
          <a:prstGeom prst="line">
            <a:avLst/>
          </a:prstGeom>
          <a:ln w="28575">
            <a:solidFill>
              <a:srgbClr val="0070C0"/>
            </a:solidFill>
          </a:ln>
          <a:effectLst>
            <a:outerShdw blurRad="1016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8540" name="Picture 4" descr="http://t1.baidu.com/it/u=3185035470,2343084040&amp;fm=0&amp;gp=0.jpg">
            <a:hlinkClick r:id="rId5"/>
          </p:cNvPr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DFDFD">
                  <a:alpha val="100000"/>
                </a:srgbClr>
              </a:clrFrom>
              <a:clrTo>
                <a:srgbClr val="FDFDFD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958267" y="4617244"/>
            <a:ext cx="1441609" cy="11963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37" name="文本框 14"/>
          <p:cNvSpPr txBox="1"/>
          <p:nvPr/>
        </p:nvSpPr>
        <p:spPr>
          <a:xfrm>
            <a:off x="6888055" y="2441571"/>
            <a:ext cx="4845649" cy="193802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00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第一章   木工</a:t>
            </a:r>
            <a:endParaRPr lang="zh-CN" altLang="en-US" sz="4000" b="1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en-US" altLang="zh-CN" sz="400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1.2 </a:t>
            </a:r>
            <a:r>
              <a:rPr lang="zh-CN" altLang="en-US" sz="400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量度和画线</a:t>
            </a:r>
            <a:endParaRPr lang="zh-CN" altLang="en-US" sz="4000" b="1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5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145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278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MH_SubTitle_4"/>
          <p:cNvSpPr txBox="1"/>
          <p:nvPr/>
        </p:nvSpPr>
        <p:spPr>
          <a:xfrm>
            <a:off x="4439885" y="188775"/>
            <a:ext cx="2838450" cy="633095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zh-CN" altLang="en-US" sz="40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学习目标</a:t>
            </a:r>
            <a:endParaRPr lang="zh-CN" altLang="en-US" sz="4000" b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682819" y="1484865"/>
            <a:ext cx="9093505" cy="3046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3200" b="1">
                <a:sym typeface="+mn-ea"/>
              </a:rPr>
              <a:t>（</a:t>
            </a:r>
            <a:r>
              <a:rPr lang="en-US" altLang="zh-CN" sz="3200" b="1">
                <a:sym typeface="+mn-ea"/>
              </a:rPr>
              <a:t>1</a:t>
            </a:r>
            <a:r>
              <a:rPr lang="zh-CN" altLang="zh-CN" sz="3200" b="1">
                <a:sym typeface="+mn-ea"/>
              </a:rPr>
              <a:t>）通过</a:t>
            </a:r>
            <a:r>
              <a:rPr lang="zh-CN" altLang="en-US" sz="3200" b="1">
                <a:sym typeface="+mn-ea"/>
              </a:rPr>
              <a:t>学习，认识量度和画线的工具</a:t>
            </a:r>
            <a:r>
              <a:rPr lang="zh-CN" altLang="zh-CN" sz="3200" b="1">
                <a:sym typeface="+mn-ea"/>
              </a:rPr>
              <a:t>。 </a:t>
            </a:r>
            <a:endParaRPr lang="en-US" altLang="zh-CN" sz="3200" b="1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ym typeface="+mn-ea"/>
              </a:rPr>
              <a:t>（</a:t>
            </a:r>
            <a:r>
              <a:rPr lang="en-US" altLang="zh-CN" sz="3200" b="1">
                <a:sym typeface="+mn-ea"/>
              </a:rPr>
              <a:t>2</a:t>
            </a:r>
            <a:r>
              <a:rPr lang="zh-CN" altLang="en-US" sz="3200" b="1">
                <a:sym typeface="+mn-ea"/>
              </a:rPr>
              <a:t>）通过学习，了解工具的使用要求。</a:t>
            </a:r>
            <a:endParaRPr lang="zh-CN" altLang="en-US" sz="3200" b="1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ym typeface="+mn-ea"/>
              </a:rPr>
              <a:t>（</a:t>
            </a:r>
            <a:r>
              <a:rPr lang="en-US" altLang="zh-CN" sz="3200" b="1">
                <a:sym typeface="+mn-ea"/>
              </a:rPr>
              <a:t>3</a:t>
            </a:r>
            <a:r>
              <a:rPr lang="zh-CN" altLang="en-US" sz="3200" b="1">
                <a:sym typeface="+mn-ea"/>
              </a:rPr>
              <a:t>）通过课本和视频学习，了解如何减少测量误差，合理选择并规范使用工具。</a:t>
            </a:r>
            <a:endParaRPr lang="zh-CN" altLang="en-US" sz="3200" b="1"/>
          </a:p>
        </p:txBody>
      </p:sp>
    </p:spTree>
  </p:cSld>
  <p:clrMapOvr>
    <a:masterClrMapping/>
  </p:clrMapOvr>
  <p:transition spd="slow">
    <p:fade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/>
          <p:cNvSpPr/>
          <p:nvPr/>
        </p:nvSpPr>
        <p:spPr>
          <a:xfrm>
            <a:off x="2207730" y="1988900"/>
            <a:ext cx="8841105" cy="304609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学习重点：认识量度和画线工具。</a:t>
            </a:r>
            <a:endParaRPr lang="zh-CN" altLang="en-US" sz="3200" b="1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320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学习难点：如何减少量度和画线误差。</a:t>
            </a:r>
            <a:endParaRPr lang="zh-CN" altLang="en-US" sz="3200" b="1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  <a:p>
            <a:pPr>
              <a:lnSpc>
                <a:spcPct val="200000"/>
              </a:lnSpc>
            </a:pP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16386" name="MH_SubTitle_4"/>
          <p:cNvSpPr txBox="1"/>
          <p:nvPr/>
        </p:nvSpPr>
        <p:spPr>
          <a:xfrm>
            <a:off x="4217352" y="332785"/>
            <a:ext cx="3757295" cy="633095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zh-CN" altLang="en-US" sz="36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学习重难点</a:t>
            </a:r>
            <a:endParaRPr lang="zh-CN" altLang="en-US" sz="3600" b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slow">
    <p:fade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9" name="圆角矩形 31"/>
          <p:cNvSpPr/>
          <p:nvPr/>
        </p:nvSpPr>
        <p:spPr>
          <a:xfrm>
            <a:off x="4295775" y="188595"/>
            <a:ext cx="3150870" cy="628650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“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导</a:t>
            </a:r>
            <a:r>
              <a:rPr lang="en-US" altLang="zh-CN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”</a:t>
            </a:r>
            <a:r>
              <a:rPr lang="zh-CN" altLang="en-US" sz="3600" b="1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出玄机</a:t>
            </a:r>
            <a:endParaRPr lang="zh-CN" altLang="en-US" sz="3600" b="1">
              <a:solidFill>
                <a:srgbClr val="228B8B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2" name="Text Box 5"/>
          <p:cNvSpPr txBox="1"/>
          <p:nvPr/>
        </p:nvSpPr>
        <p:spPr>
          <a:xfrm>
            <a:off x="1816417" y="1825022"/>
            <a:ext cx="8559165" cy="1655453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</a:rPr>
              <a:t>量度是对</a:t>
            </a:r>
            <a:r>
              <a:rPr lang="zh-CN" altLang="en-US" sz="3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长度、尺寸或容量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</a:rPr>
              <a:t>的</a:t>
            </a:r>
            <a:r>
              <a:rPr lang="zh-CN" altLang="en-US" sz="3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估计或测定</a:t>
            </a: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</a:rPr>
              <a:t>，通常以一标准或量度衡。</a:t>
            </a:r>
            <a:endParaRPr lang="zh-CN" altLang="en-US" sz="2800"/>
          </a:p>
        </p:txBody>
      </p:sp>
      <p:sp>
        <p:nvSpPr>
          <p:cNvPr id="3" name="TextBox 5"/>
          <p:cNvSpPr txBox="1"/>
          <p:nvPr/>
        </p:nvSpPr>
        <p:spPr>
          <a:xfrm>
            <a:off x="2063720" y="995077"/>
            <a:ext cx="2469422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什么是量度？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TextBox 5"/>
          <p:cNvSpPr txBox="1"/>
          <p:nvPr/>
        </p:nvSpPr>
        <p:spPr>
          <a:xfrm>
            <a:off x="2063720" y="3687506"/>
            <a:ext cx="5760400" cy="743986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木工使用的画线工具哪些？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Text Box 5"/>
          <p:cNvSpPr txBox="1"/>
          <p:nvPr/>
        </p:nvSpPr>
        <p:spPr>
          <a:xfrm>
            <a:off x="1816476" y="4488252"/>
            <a:ext cx="8559165" cy="824456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>
                <a:latin typeface="微软雅黑" panose="020b0503020204020204" charset="-122"/>
                <a:ea typeface="微软雅黑" panose="020b0503020204020204" charset="-122"/>
              </a:rPr>
              <a:t>墨斗、画线笔</a:t>
            </a:r>
            <a:endParaRPr lang="zh-CN" altLang="en-US" sz="28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78550" y="1250773"/>
            <a:ext cx="5277239" cy="324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85"/>
          <a:stretch>
            <a:fillRect/>
          </a:stretch>
        </p:blipFill>
        <p:spPr bwMode="auto">
          <a:xfrm>
            <a:off x="813913" y="1248027"/>
            <a:ext cx="4762500" cy="324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https://d.book118.com/567050143101006030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1884,&quot;width&quot;:2270.2503937007873}"/>
</p:tagLst>
</file>

<file path=ppt/tags/tag2.xml><?xml version="1.0" encoding="utf-8"?>
<p:tagLst xmlns:p="http://schemas.openxmlformats.org/presentationml/2006/main">
  <p:tag name="KSO_WM_UNIT_PLACING_PICTURE_USER_VIEWPORT" val="{&quot;height&quot;:1884,&quot;width&quot;:2270.2503937007873}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碧海晴空">
      <a:dk1>
        <a:srgbClr val="000000"/>
      </a:dk1>
      <a:lt1>
        <a:srgbClr val="FFFFFF"/>
      </a:lt1>
      <a:dk2>
        <a:srgbClr val="97C3D2"/>
      </a:dk2>
      <a:lt2>
        <a:srgbClr val="7CBED1"/>
      </a:lt2>
      <a:accent1>
        <a:srgbClr val="51AECD"/>
      </a:accent1>
      <a:accent2>
        <a:srgbClr val="2EA0C3"/>
      </a:accent2>
      <a:accent3>
        <a:srgbClr val="7ACCB2"/>
      </a:accent3>
      <a:accent4>
        <a:srgbClr val="61B89D"/>
      </a:accent4>
      <a:accent5>
        <a:srgbClr val="1EAD92"/>
      </a:accent5>
      <a:accent6>
        <a:srgbClr val="038077"/>
      </a:accent6>
      <a:hlink>
        <a:srgbClr val="FCF1D8"/>
      </a:hlink>
      <a:folHlink>
        <a:srgbClr val="F0E4C2"/>
      </a:folHlink>
    </a:clrScheme>
    <a:fontScheme name="Office 主题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碧海晴空">
      <a:dk1>
        <a:srgbClr val="000000"/>
      </a:dk1>
      <a:lt1>
        <a:srgbClr val="FFFFFF"/>
      </a:lt1>
      <a:dk2>
        <a:srgbClr val="97C3D2"/>
      </a:dk2>
      <a:lt2>
        <a:srgbClr val="7CBED1"/>
      </a:lt2>
      <a:accent1>
        <a:srgbClr val="51AECD"/>
      </a:accent1>
      <a:accent2>
        <a:srgbClr val="2EA0C3"/>
      </a:accent2>
      <a:accent3>
        <a:srgbClr val="7ACCB2"/>
      </a:accent3>
      <a:accent4>
        <a:srgbClr val="61B89D"/>
      </a:accent4>
      <a:accent5>
        <a:srgbClr val="1EAD92"/>
      </a:accent5>
      <a:accent6>
        <a:srgbClr val="038077"/>
      </a:accent6>
      <a:hlink>
        <a:srgbClr val="FCF1D8"/>
      </a:hlink>
      <a:folHlink>
        <a:srgbClr val="F0E4C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碧海晴空">
    <a:dk1>
      <a:srgbClr val="000000"/>
    </a:dk1>
    <a:lt1>
      <a:srgbClr val="FFFFFF"/>
    </a:lt1>
    <a:dk2>
      <a:srgbClr val="97C3D2"/>
    </a:dk2>
    <a:lt2>
      <a:srgbClr val="7CBED1"/>
    </a:lt2>
    <a:accent1>
      <a:srgbClr val="51AECD"/>
    </a:accent1>
    <a:accent2>
      <a:srgbClr val="2EA0C3"/>
    </a:accent2>
    <a:accent3>
      <a:srgbClr val="7ACCB2"/>
    </a:accent3>
    <a:accent4>
      <a:srgbClr val="61B89D"/>
    </a:accent4>
    <a:accent5>
      <a:srgbClr val="1EAD92"/>
    </a:accent5>
    <a:accent6>
      <a:srgbClr val="038077"/>
    </a:accent6>
    <a:hlink>
      <a:srgbClr val="FCF1D8"/>
    </a:hlink>
    <a:folHlink>
      <a:srgbClr val="F0E4C2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9">
      <vt:lpstr>Arial</vt:lpstr>
      <vt:lpstr>Calibri</vt:lpstr>
      <vt:lpstr>Calibri Light</vt:lpstr>
      <vt:lpstr>宋体</vt:lpstr>
      <vt:lpstr>黑体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2024-09-02T03:24:08.359</cp:lastPrinted>
  <dcterms:created xsi:type="dcterms:W3CDTF">2024-09-01T19:24:08Z</dcterms:created>
  <dcterms:modified xsi:type="dcterms:W3CDTF">2024-09-01T19:24:09Z</dcterms:modified>
</cp:coreProperties>
</file>