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3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l" eaLnBrk="1" hangingPunct="1">
              <a:defRPr kumimoji="0" sz="120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kumimoji="0" sz="120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9636" name="Rectangle 4"/>
          <p:cNvSpPr>
            <a:spLocks noRot="1" noTextEdit="1"/>
          </p:cNvSpPr>
          <p:nvPr>
            <p:ph type="sldImg" idx="2"/>
          </p:nvPr>
        </p:nvSpPr>
        <p:spPr>
          <a:xfrm>
            <a:off x="381001" y="685800"/>
            <a:ext cx="6096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algn="l" eaLnBrk="1" hangingPunct="1">
              <a:defRPr kumimoji="0" sz="1200">
                <a:solidFill>
                  <a:schemeClr val="tx1"/>
                </a:solidFill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/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>1</a:t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0659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70660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>2</a:t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1683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71684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>3</a:t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2707" name="Rectangle 2"/>
          <p:cNvSpPr>
            <a:spLocks noRot="1" noTextEdit="1"/>
          </p:cNvSpPr>
          <p:nvPr>
            <p:ph type="sldImg" idx="2"/>
          </p:nvPr>
        </p:nvSpPr>
        <p:spPr>
          <a:xfrm>
            <a:off x="381970" y="685800"/>
            <a:ext cx="6098823" cy="3430588"/>
          </a:xfrm>
        </p:spPr>
      </p:sp>
      <p:sp>
        <p:nvSpPr>
          <p:cNvPr id="72708" name="Rectangle 3"/>
          <p:cNvSpPr>
            <a:spLocks noGrp="1"/>
          </p:cNvSpPr>
          <p:nvPr>
            <p:ph type="body" idx="1"/>
          </p:nvPr>
        </p:nvSpPr>
        <p:spPr>
          <a:xfrm>
            <a:off x="687388" y="4343400"/>
            <a:ext cx="5483225" cy="4114800"/>
          </a:xfrm>
        </p:spPr>
        <p:txBody>
          <a:bodyPr wrap="square" lIns="91440" tIns="45720" rIns="91440" bIns="45720" anchor="t" anchorCtr="0"/>
          <a:lstStyle/>
          <a:p>
            <a:pPr lvl="0" eaLnBrk="1" hangingPunct="1"/>
            <a:r>
              <a:rPr lang="en-US" altLang="zh-CN"/>
              <a:t>PWE3</a:t>
            </a:r>
            <a:r>
              <a:rPr lang="zh-CN" altLang="en-US"/>
              <a:t>作为一种端到端的二层业务承载技术，为各种业务（</a:t>
            </a:r>
            <a:r>
              <a:rPr lang="en-US" altLang="zh-CN"/>
              <a:t>FR, ATM, Ethernet, TDM SONET/SDH</a:t>
            </a:r>
            <a:r>
              <a:rPr lang="zh-CN" altLang="en-US"/>
              <a:t>）通过包交换网络（</a:t>
            </a:r>
            <a:r>
              <a:rPr lang="en-US" altLang="zh-CN"/>
              <a:t>PSN</a:t>
            </a:r>
            <a:r>
              <a:rPr lang="zh-CN" altLang="en-US"/>
              <a:t>）传递，在</a:t>
            </a:r>
            <a:r>
              <a:rPr lang="en-US" altLang="zh-CN"/>
              <a:t>PSN</a:t>
            </a:r>
            <a:r>
              <a:rPr lang="zh-CN" altLang="en-US"/>
              <a:t>网络边界提供了端到端的虚链路仿真。通过此技术可以将传统的网络与分组交换网络互连起来，从而实现资源的共用和网络的拓展。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>4</a:t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3731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73732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en-US" altLang="zh-CN"/>
              <a:t>PSN: packet switch network</a:t>
            </a:r>
            <a:endParaRPr lang="en-US" altLang="zh-CN"/>
          </a:p>
          <a:p>
            <a:pPr lvl="0" eaLnBrk="1" hangingPunct="1"/>
            <a:r>
              <a:rPr lang="en-US" altLang="zh-CN"/>
              <a:t>FR: frame relay</a:t>
            </a:r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>5</a:t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4755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74756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en-US" altLang="zh-CN"/>
              <a:t>PDU: packet   unit</a:t>
            </a:r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>9</a:t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5779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75780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en-US" altLang="zh-CN"/>
              <a:t>SDU:</a:t>
            </a:r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>11</a:t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6803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76804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 sz="1000"/>
              <a:t>转发器：</a:t>
            </a:r>
            <a:endParaRPr lang="zh-CN" altLang="en-US" sz="1000"/>
          </a:p>
          <a:p>
            <a:pPr lvl="0" eaLnBrk="1" hangingPunct="1"/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CE</a:t>
            </a:r>
            <a:r>
              <a:rPr lang="zh-CN" altLang="en-US" sz="1000">
                <a:latin typeface="宋体" panose="02010600030101010101" pitchFamily="2" charset="-122"/>
              </a:rPr>
              <a:t>可能通过接入网附着到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VPLS-PE</a:t>
            </a:r>
            <a:r>
              <a:rPr lang="zh-CN" altLang="en-US" sz="1000">
                <a:latin typeface="宋体" panose="02010600030101010101" pitchFamily="2" charset="-122"/>
              </a:rPr>
              <a:t>内部的桥接模块</a:t>
            </a:r>
            <a:r>
              <a:rPr lang="zh-CN" altLang="en-US" sz="1000"/>
              <a:t>；</a:t>
            </a:r>
            <a:r>
              <a:rPr lang="zh-CN" altLang="en-US" sz="1000">
                <a:latin typeface="宋体" panose="02010600030101010101" pitchFamily="2" charset="-122"/>
              </a:rPr>
              <a:t>桥接模块通过</a:t>
            </a:r>
            <a:r>
              <a:rPr lang="zh-CN" altLang="en-US" sz="1000">
                <a:latin typeface="Times New Roman" panose="02020603050405020304" pitchFamily="18" charset="0"/>
              </a:rPr>
              <a:t>“</a:t>
            </a:r>
            <a:r>
              <a:rPr lang="zh-CN" altLang="en-US" sz="1000">
                <a:latin typeface="宋体" panose="02010600030101010101" pitchFamily="2" charset="-122"/>
              </a:rPr>
              <a:t>仿真接口</a:t>
            </a:r>
            <a:r>
              <a:rPr lang="zh-CN" altLang="en-US" sz="1000">
                <a:latin typeface="Times New Roman" panose="02020603050405020304" pitchFamily="18" charset="0"/>
              </a:rPr>
              <a:t>”</a:t>
            </a:r>
            <a:r>
              <a:rPr lang="zh-CN" altLang="en-US" sz="1000">
                <a:latin typeface="宋体" panose="02010600030101010101" pitchFamily="2" charset="-122"/>
              </a:rPr>
              <a:t>连接到仿真以太网。</a:t>
            </a:r>
            <a:endParaRPr lang="zh-CN" altLang="en-US" sz="1000">
              <a:latin typeface="宋体" panose="02010600030101010101" pitchFamily="2" charset="-122"/>
            </a:endParaRPr>
          </a:p>
          <a:p>
            <a:pPr lvl="0" eaLnBrk="1" hangingPunct="1"/>
            <a:r>
              <a:rPr lang="zh-CN" altLang="en-US" sz="1000">
                <a:latin typeface="宋体" panose="02010600030101010101" pitchFamily="2" charset="-122"/>
              </a:rPr>
              <a:t>仅当两个</a:t>
            </a:r>
            <a:r>
              <a:rPr lang="en-US" altLang="zh-CN" sz="1000">
                <a:latin typeface="宋体" panose="02010600030101010101" pitchFamily="2" charset="-122"/>
              </a:rPr>
              <a:t>CE</a:t>
            </a:r>
            <a:r>
              <a:rPr lang="zh-CN" altLang="en-US" sz="1000">
                <a:latin typeface="宋体" panose="02010600030101010101" pitchFamily="2" charset="-122"/>
              </a:rPr>
              <a:t>设备是同一个</a:t>
            </a:r>
            <a:r>
              <a:rPr lang="en-US" altLang="zh-CN" sz="1000">
                <a:latin typeface="宋体" panose="02010600030101010101" pitchFamily="2" charset="-122"/>
              </a:rPr>
              <a:t>VPLS</a:t>
            </a:r>
            <a:r>
              <a:rPr lang="zh-CN" altLang="en-US" sz="1000">
                <a:latin typeface="宋体" panose="02010600030101010101" pitchFamily="2" charset="-122"/>
              </a:rPr>
              <a:t>实例（如相同的</a:t>
            </a:r>
            <a:r>
              <a:rPr lang="en-US" altLang="zh-CN" sz="1000">
                <a:latin typeface="宋体" panose="02010600030101010101" pitchFamily="2" charset="-122"/>
              </a:rPr>
              <a:t>VPN</a:t>
            </a:r>
            <a:r>
              <a:rPr lang="zh-CN" altLang="en-US" sz="1000">
                <a:latin typeface="宋体" panose="02010600030101010101" pitchFamily="2" charset="-122"/>
              </a:rPr>
              <a:t>）的成员时才能连接到相同的虚拟骨干网络。 </a:t>
            </a:r>
            <a:r>
              <a:rPr lang="zh-CN" altLang="en-US" sz="1000"/>
              <a:t> </a:t>
            </a:r>
            <a:endParaRPr lang="zh-CN" altLang="en-US" sz="1000"/>
          </a:p>
          <a:p>
            <a:pPr lvl="0" eaLnBrk="1" hangingPunct="1"/>
            <a:r>
              <a:rPr lang="zh-CN" altLang="en-US" sz="1000">
                <a:latin typeface="宋体" panose="02010600030101010101" pitchFamily="2" charset="-122"/>
              </a:rPr>
              <a:t>对于每一个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VPLS</a:t>
            </a:r>
            <a:r>
              <a:rPr lang="zh-CN" altLang="en-US" sz="1000">
                <a:latin typeface="宋体" panose="02010600030101010101" pitchFamily="2" charset="-122"/>
              </a:rPr>
              <a:t>，在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VPLS-PE</a:t>
            </a:r>
            <a:r>
              <a:rPr lang="zh-CN" altLang="en-US" sz="1000">
                <a:latin typeface="宋体" panose="02010600030101010101" pitchFamily="2" charset="-122"/>
              </a:rPr>
              <a:t>内部都存在一个与之对应的仿真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LAN</a:t>
            </a:r>
            <a:r>
              <a:rPr lang="zh-CN" altLang="en-US" sz="1000">
                <a:latin typeface="宋体" panose="02010600030101010101" pitchFamily="2" charset="-122"/>
              </a:rPr>
              <a:t>实例。</a:t>
            </a:r>
            <a:r>
              <a:rPr lang="zh-CN" altLang="en-US" sz="1000"/>
              <a:t> </a:t>
            </a:r>
            <a:endParaRPr lang="zh-CN" altLang="en-US" sz="1000"/>
          </a:p>
          <a:p>
            <a:pPr lvl="0" eaLnBrk="1" hangingPunct="1"/>
            <a:r>
              <a:rPr lang="zh-CN" altLang="en-US" sz="1000">
                <a:latin typeface="宋体" panose="02010600030101010101" pitchFamily="2" charset="-122"/>
              </a:rPr>
              <a:t>仿真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LAN</a:t>
            </a:r>
            <a:r>
              <a:rPr lang="zh-CN" altLang="en-US" sz="1000">
                <a:latin typeface="宋体" panose="02010600030101010101" pitchFamily="2" charset="-122"/>
              </a:rPr>
              <a:t>实例由伪线互连的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VPLS</a:t>
            </a:r>
            <a:r>
              <a:rPr lang="zh-CN" altLang="en-US" sz="1000">
                <a:latin typeface="宋体" panose="02010600030101010101" pitchFamily="2" charset="-122"/>
              </a:rPr>
              <a:t>转发模块组成，伪线使用路由骨干的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PSN</a:t>
            </a:r>
            <a:r>
              <a:rPr lang="zh-CN" altLang="en-US" sz="1000">
                <a:latin typeface="宋体" panose="02010600030101010101" pitchFamily="2" charset="-122"/>
              </a:rPr>
              <a:t>隧道承载。</a:t>
            </a:r>
            <a:endParaRPr lang="zh-CN" altLang="en-US" sz="1000">
              <a:latin typeface="宋体" panose="02010600030101010101" pitchFamily="2" charset="-122"/>
            </a:endParaRPr>
          </a:p>
          <a:p>
            <a:pPr lvl="0" eaLnBrk="1" hangingPunct="1"/>
            <a:r>
              <a:rPr lang="zh-CN" altLang="en-US" sz="1000">
                <a:latin typeface="宋体" panose="02010600030101010101" pitchFamily="2" charset="-122"/>
              </a:rPr>
              <a:t>桥接模块必须能够以标准的方式学习</a:t>
            </a:r>
            <a:r>
              <a:rPr lang="en-US" altLang="zh-CN" sz="1000">
                <a:latin typeface="宋体" panose="02010600030101010101" pitchFamily="2" charset="-122"/>
              </a:rPr>
              <a:t>MAC</a:t>
            </a:r>
            <a:r>
              <a:rPr lang="zh-CN" altLang="en-US" sz="1000">
                <a:latin typeface="宋体" panose="02010600030101010101" pitchFamily="2" charset="-122"/>
              </a:rPr>
              <a:t>地址，并根据地址审查结果确定如何转发。</a:t>
            </a:r>
            <a:endParaRPr lang="zh-CN" altLang="en-US" sz="1000">
              <a:latin typeface="宋体" panose="02010600030101010101" pitchFamily="2" charset="-122"/>
            </a:endParaRPr>
          </a:p>
          <a:p>
            <a:pPr lvl="0" eaLnBrk="1" hangingPunct="1"/>
            <a:r>
              <a:rPr lang="zh-CN" altLang="en-US" sz="1000">
                <a:latin typeface="宋体" panose="02010600030101010101" pitchFamily="2" charset="-122"/>
              </a:rPr>
              <a:t>为了支持生成树协议的运行，桥接模块可能需要支持</a:t>
            </a:r>
            <a:r>
              <a:rPr lang="en-US" altLang="zh-CN" sz="1000">
                <a:latin typeface="宋体" panose="02010600030101010101" pitchFamily="2" charset="-122"/>
              </a:rPr>
              <a:t>IEEE</a:t>
            </a:r>
            <a:r>
              <a:rPr lang="zh-CN" altLang="en-US" sz="1000">
                <a:latin typeface="宋体" panose="02010600030101010101" pitchFamily="2" charset="-122"/>
              </a:rPr>
              <a:t>全桥功能。</a:t>
            </a:r>
            <a:endParaRPr lang="zh-CN" altLang="en-US" sz="1000">
              <a:latin typeface="宋体" panose="02010600030101010101" pitchFamily="2" charset="-122"/>
            </a:endParaRPr>
          </a:p>
          <a:p>
            <a:pPr lvl="0" eaLnBrk="1" hangingPunct="1"/>
            <a:endParaRPr lang="zh-CN" altLang="en-US" sz="1000"/>
          </a:p>
          <a:p>
            <a:pPr lvl="0" eaLnBrk="1" hangingPunct="1"/>
            <a:r>
              <a:rPr lang="zh-CN" altLang="en-US" sz="1000">
                <a:latin typeface="宋体" panose="02010600030101010101" pitchFamily="2" charset="-122"/>
              </a:rPr>
              <a:t>每一个转发器表现为一个</a:t>
            </a:r>
            <a:r>
              <a:rPr lang="zh-CN" altLang="en-US" sz="1000">
                <a:latin typeface="Times New Roman" panose="02020603050405020304" pitchFamily="18" charset="0"/>
              </a:rPr>
              <a:t>“</a:t>
            </a:r>
            <a:r>
              <a:rPr lang="zh-CN" altLang="en-US" sz="1000">
                <a:latin typeface="宋体" panose="02010600030101010101" pitchFamily="2" charset="-122"/>
              </a:rPr>
              <a:t>虚拟转发实例（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VSI</a:t>
            </a:r>
            <a:r>
              <a:rPr lang="zh-CN" altLang="en-US" sz="1000">
                <a:latin typeface="宋体" panose="02010600030101010101" pitchFamily="2" charset="-122"/>
              </a:rPr>
              <a:t>）</a:t>
            </a:r>
            <a:r>
              <a:rPr lang="zh-CN" altLang="en-US" sz="1000">
                <a:latin typeface="Times New Roman" panose="02020603050405020304" pitchFamily="18" charset="0"/>
              </a:rPr>
              <a:t>”</a:t>
            </a:r>
            <a:r>
              <a:rPr lang="zh-CN" altLang="en-US" sz="1000">
                <a:latin typeface="宋体" panose="02010600030101010101" pitchFamily="2" charset="-122"/>
              </a:rPr>
              <a:t>，维护着一张将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MAC</a:t>
            </a:r>
            <a:r>
              <a:rPr lang="zh-CN" altLang="en-US" sz="1000">
                <a:latin typeface="宋体" panose="02010600030101010101" pitchFamily="2" charset="-122"/>
              </a:rPr>
              <a:t>地址映射到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PW</a:t>
            </a:r>
            <a:r>
              <a:rPr lang="zh-CN" altLang="en-US" sz="1000">
                <a:latin typeface="宋体" panose="02010600030101010101" pitchFamily="2" charset="-122"/>
              </a:rPr>
              <a:t>的转发表。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VSI</a:t>
            </a:r>
            <a:r>
              <a:rPr lang="zh-CN" altLang="en-US" sz="1000">
                <a:latin typeface="宋体" panose="02010600030101010101" pitchFamily="2" charset="-122"/>
              </a:rPr>
              <a:t>的构建过程与标准的桥接器构建转发表相同。</a:t>
            </a:r>
            <a:r>
              <a:rPr lang="zh-CN" altLang="en-US" sz="1000"/>
              <a:t> 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VPLS</a:t>
            </a:r>
            <a:r>
              <a:rPr lang="zh-CN" altLang="en-US" sz="1000">
                <a:latin typeface="宋体" panose="02010600030101010101" pitchFamily="2" charset="-122"/>
              </a:rPr>
              <a:t>转发器的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VSI</a:t>
            </a:r>
            <a:r>
              <a:rPr lang="zh-CN" altLang="en-US" sz="1000">
                <a:latin typeface="宋体" panose="02010600030101010101" pitchFamily="2" charset="-122"/>
              </a:rPr>
              <a:t>和标准的桥接转发功能也存在着某些差别，如下：</a:t>
            </a:r>
            <a:endParaRPr lang="zh-CN" altLang="en-US" sz="1000">
              <a:latin typeface="宋体" panose="02010600030101010101" pitchFamily="2" charset="-122"/>
            </a:endParaRPr>
          </a:p>
          <a:p>
            <a:pPr lvl="0" eaLnBrk="1" hangingPunct="1"/>
            <a:r>
              <a:rPr lang="zh-CN" altLang="en-US" sz="100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altLang="zh-CN" sz="1000">
                <a:cs typeface="Times New Roman" panose="02020603050405020304" pitchFamily="18" charset="0"/>
              </a:rPr>
              <a:t>—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 VPLS</a:t>
            </a:r>
            <a:r>
              <a:rPr lang="zh-CN" altLang="en-US" sz="1000">
                <a:latin typeface="宋体" panose="02010600030101010101" pitchFamily="2" charset="-122"/>
              </a:rPr>
              <a:t>转发器决不学习从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AC</a:t>
            </a:r>
            <a:r>
              <a:rPr lang="zh-CN" altLang="en-US" sz="1000">
                <a:latin typeface="宋体" panose="02010600030101010101" pitchFamily="2" charset="-122"/>
              </a:rPr>
              <a:t>上接收帧的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MAC SA</a:t>
            </a:r>
            <a:r>
              <a:rPr lang="zh-CN" altLang="en-US" sz="1000">
                <a:latin typeface="宋体" panose="02010600030101010101" pitchFamily="2" charset="-122"/>
              </a:rPr>
              <a:t>，仅学习从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PW</a:t>
            </a:r>
            <a:r>
              <a:rPr lang="zh-CN" altLang="en-US" sz="1000">
                <a:latin typeface="宋体" panose="02010600030101010101" pitchFamily="2" charset="-122"/>
              </a:rPr>
              <a:t>接收的、来自于其它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VPLS</a:t>
            </a:r>
            <a:r>
              <a:rPr lang="zh-CN" altLang="en-US" sz="1000">
                <a:latin typeface="宋体" panose="02010600030101010101" pitchFamily="2" charset="-122"/>
              </a:rPr>
              <a:t>转发器帧的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MAC SA</a:t>
            </a:r>
            <a:r>
              <a:rPr lang="zh-CN" altLang="en-US" sz="1000">
                <a:latin typeface="宋体" panose="02010600030101010101" pitchFamily="2" charset="-122"/>
              </a:rPr>
              <a:t>。</a:t>
            </a:r>
            <a:endParaRPr lang="zh-CN" altLang="en-US" sz="1000">
              <a:latin typeface="宋体" panose="02010600030101010101" pitchFamily="2" charset="-122"/>
            </a:endParaRPr>
          </a:p>
          <a:p>
            <a:pPr lvl="0" eaLnBrk="1" hangingPunct="1"/>
            <a:r>
              <a:rPr lang="zh-CN" altLang="en-US" sz="1000">
                <a:cs typeface="Times New Roman" panose="02020603050405020304" pitchFamily="18" charset="0"/>
              </a:rPr>
              <a:t>  </a:t>
            </a:r>
            <a:r>
              <a:rPr lang="zh-CN" altLang="en-US" sz="100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1000">
                <a:cs typeface="Times New Roman" panose="02020603050405020304" pitchFamily="18" charset="0"/>
              </a:rPr>
              <a:t>—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1000">
                <a:latin typeface="宋体" panose="02010600030101010101" pitchFamily="2" charset="-122"/>
              </a:rPr>
              <a:t>特定仿真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LAN</a:t>
            </a:r>
            <a:r>
              <a:rPr lang="zh-CN" altLang="en-US" sz="1000">
                <a:latin typeface="宋体" panose="02010600030101010101" pitchFamily="2" charset="-122"/>
              </a:rPr>
              <a:t>的</a:t>
            </a:r>
            <a:r>
              <a:rPr lang="en-US" altLang="zh-CN" sz="1000">
                <a:latin typeface="Times New Roman" panose="02020603050405020304" pitchFamily="18" charset="0"/>
                <a:cs typeface="Times New Roman" panose="02020603050405020304" pitchFamily="18" charset="0"/>
              </a:rPr>
              <a:t>VPLS</a:t>
            </a:r>
            <a:r>
              <a:rPr lang="zh-CN" altLang="en-US" sz="1000">
                <a:latin typeface="宋体" panose="02010600030101010101" pitchFamily="2" charset="-122"/>
              </a:rPr>
              <a:t>转发器并不参与彼此之间的生成树协议，一种</a:t>
            </a:r>
            <a:r>
              <a:rPr lang="zh-CN" altLang="en-US" sz="1000">
                <a:latin typeface="Times New Roman" panose="02020603050405020304" pitchFamily="18" charset="0"/>
              </a:rPr>
              <a:t>“</a:t>
            </a:r>
            <a:r>
              <a:rPr lang="zh-CN" altLang="en-US" sz="1000">
                <a:latin typeface="宋体" panose="02010600030101010101" pitchFamily="2" charset="-122"/>
              </a:rPr>
              <a:t>水平分割</a:t>
            </a:r>
            <a:r>
              <a:rPr lang="zh-CN" altLang="en-US" sz="1000">
                <a:latin typeface="Times New Roman" panose="02020603050405020304" pitchFamily="18" charset="0"/>
              </a:rPr>
              <a:t>”</a:t>
            </a:r>
            <a:r>
              <a:rPr lang="zh-CN" altLang="en-US" sz="1000">
                <a:latin typeface="宋体" panose="02010600030101010101" pitchFamily="2" charset="-122"/>
              </a:rPr>
              <a:t>技术用于禁止环路。</a:t>
            </a:r>
            <a:endParaRPr lang="zh-CN" altLang="en-US" sz="1000">
              <a:latin typeface="宋体" panose="02010600030101010101" pitchFamily="2" charset="-122"/>
            </a:endParaRPr>
          </a:p>
          <a:p>
            <a:pPr lvl="0" eaLnBrk="1" hangingPunct="1"/>
            <a:r>
              <a:rPr lang="zh-CN" altLang="en-US" sz="1000">
                <a:latin typeface="宋体" panose="02010600030101010101" pitchFamily="2" charset="-122"/>
              </a:rPr>
              <a:t>  </a:t>
            </a:r>
            <a:r>
              <a:rPr lang="en-US" altLang="zh-CN" sz="1000">
                <a:cs typeface="Times New Roman" panose="02020603050405020304" pitchFamily="18" charset="0"/>
              </a:rPr>
              <a:t>—</a:t>
            </a:r>
            <a:r>
              <a:rPr lang="en-US" altLang="zh-CN" sz="1000">
                <a:latin typeface="宋体" panose="02010600030101010101" pitchFamily="2" charset="-122"/>
              </a:rPr>
              <a:t> </a:t>
            </a:r>
            <a:r>
              <a:rPr lang="zh-CN" altLang="en-US" sz="1000">
                <a:latin typeface="宋体" panose="02010600030101010101" pitchFamily="2" charset="-122"/>
              </a:rPr>
              <a:t>概念上，</a:t>
            </a:r>
            <a:r>
              <a:rPr lang="en-US" altLang="zh-CN" sz="1000">
                <a:latin typeface="宋体" panose="02010600030101010101" pitchFamily="2" charset="-122"/>
              </a:rPr>
              <a:t>PE</a:t>
            </a:r>
            <a:r>
              <a:rPr lang="zh-CN" altLang="en-US" sz="1000">
                <a:latin typeface="宋体" panose="02010600030101010101" pitchFamily="2" charset="-122"/>
              </a:rPr>
              <a:t>桥接模块转发表与</a:t>
            </a:r>
            <a:r>
              <a:rPr lang="en-US" altLang="zh-CN" sz="1000">
                <a:latin typeface="宋体" panose="02010600030101010101" pitchFamily="2" charset="-122"/>
              </a:rPr>
              <a:t>VPLS</a:t>
            </a:r>
            <a:r>
              <a:rPr lang="zh-CN" altLang="en-US" sz="1000">
                <a:latin typeface="宋体" panose="02010600030101010101" pitchFamily="2" charset="-122"/>
              </a:rPr>
              <a:t>转发器</a:t>
            </a:r>
            <a:r>
              <a:rPr lang="en-US" altLang="zh-CN" sz="1000">
                <a:latin typeface="宋体" panose="02010600030101010101" pitchFamily="2" charset="-122"/>
              </a:rPr>
              <a:t>VSI</a:t>
            </a:r>
            <a:r>
              <a:rPr lang="zh-CN" altLang="en-US" sz="1000">
                <a:latin typeface="宋体" panose="02010600030101010101" pitchFamily="2" charset="-122"/>
              </a:rPr>
              <a:t>是不同的两个实体，但具体实现时可能共用同一个</a:t>
            </a:r>
            <a:r>
              <a:rPr lang="en-US" altLang="zh-CN" sz="1000">
                <a:latin typeface="宋体" panose="02010600030101010101" pitchFamily="2" charset="-122"/>
              </a:rPr>
              <a:t>MAC</a:t>
            </a:r>
            <a:r>
              <a:rPr lang="zh-CN" altLang="en-US" sz="1000">
                <a:latin typeface="宋体" panose="02010600030101010101" pitchFamily="2" charset="-122"/>
              </a:rPr>
              <a:t>地址表。 </a:t>
            </a:r>
            <a:endParaRPr lang="zh-CN" altLang="en-US" sz="1000">
              <a:latin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6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>12</a:t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7827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77828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en-US" altLang="zh-CN"/>
              <a:t>L2TP:</a:t>
            </a:r>
            <a:r>
              <a:rPr lang="zh-CN" altLang="en-US"/>
              <a:t>二层的一个隧道协议</a:t>
            </a:r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solidFill>
                  <a:schemeClr val="tx1"/>
                </a:solidFill>
                <a:latin typeface="Arial" pitchFamily="34" charset="0"/>
              </a:rPr>
              <a:t>14</a:t>
            </a:fld>
            <a:endParaRPr lang="en-US" altLang="zh-CN" sz="12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8851" name="Rectangle 2"/>
          <p:cNvSpPr>
            <a:spLocks noRot="1" noTextEdit="1"/>
          </p:cNvSpPr>
          <p:nvPr>
            <p:ph type="sldImg" idx="2"/>
          </p:nvPr>
        </p:nvSpPr>
        <p:spPr/>
      </p:sp>
      <p:sp>
        <p:nvSpPr>
          <p:cNvPr id="78852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en-US" altLang="zh-CN"/>
              <a:t>PW</a:t>
            </a:r>
            <a:r>
              <a:rPr lang="zh-CN" altLang="en-US"/>
              <a:t>的</a:t>
            </a:r>
            <a:r>
              <a:rPr lang="en-US" altLang="zh-CN"/>
              <a:t>LDP/RSVP:</a:t>
            </a:r>
            <a:r>
              <a:rPr lang="zh-CN" altLang="en-US"/>
              <a:t>（</a:t>
            </a:r>
            <a:r>
              <a:rPr lang="en-US" altLang="zh-CN"/>
              <a:t>6000 V2.0</a:t>
            </a:r>
            <a:r>
              <a:rPr lang="zh-CN" altLang="en-US"/>
              <a:t>版本开始支持，</a:t>
            </a:r>
            <a:r>
              <a:rPr lang="en-US" altLang="zh-CN"/>
              <a:t>9000</a:t>
            </a:r>
            <a:r>
              <a:rPr lang="zh-CN" altLang="en-US"/>
              <a:t>早期版本已经支持）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248B9-D6F4-4A73-BAF2-5F6C964C7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BD42E-7535-4D6A-8082-47AE3CDB9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E0716-1C4F-418B-8FD0-E48A7D49D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0ED47-BF80-48A7-8702-A3F6DE7B5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4581C-543C-4F3A-A1C3-11695D0A1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B90B1-A527-495A-BA2D-D66C31D87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3DEC90-6573-42D7-8A6C-3EA1B8E0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8A06B-0263-4A68-B9CE-51974A76F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F4634-C61B-4067-BE27-23FCD85D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2E242-3610-40AF-89D6-1060C1D3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F7119-C173-49D9-A07D-47C6593DE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5425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165" spc="200"/>
            </a:lvl1pPr>
            <a:lvl2pPr marL="413385" indent="0" algn="ctr">
              <a:buNone/>
              <a:defRPr sz="1810"/>
            </a:lvl2pPr>
            <a:lvl3pPr marL="826135" indent="0" algn="ctr">
              <a:buNone/>
              <a:defRPr sz="1625"/>
            </a:lvl3pPr>
            <a:lvl4pPr marL="1240155" indent="0" algn="ctr">
              <a:buNone/>
              <a:defRPr sz="1445"/>
            </a:lvl4pPr>
            <a:lvl5pPr marL="1652905" indent="0" algn="ctr">
              <a:buNone/>
              <a:defRPr sz="1445"/>
            </a:lvl5pPr>
            <a:lvl6pPr marL="2066290" indent="0" algn="ctr">
              <a:buNone/>
              <a:defRPr sz="1445"/>
            </a:lvl6pPr>
            <a:lvl7pPr marL="2479040" indent="0" algn="ctr">
              <a:buNone/>
              <a:defRPr sz="1445"/>
            </a:lvl7pPr>
            <a:lvl8pPr marL="2892425" indent="0" algn="ctr">
              <a:buNone/>
              <a:defRPr sz="1445"/>
            </a:lvl8pPr>
            <a:lvl9pPr marL="3306445" indent="0" algn="ctr">
              <a:buNone/>
              <a:defRPr sz="1445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任意多边形: 形状 45"/>
          <p:cNvSpPr/>
          <p:nvPr userDrawn="1">
            <p:custDataLst>
              <p:tags r:id="rId1"/>
            </p:custDataLst>
          </p:nvPr>
        </p:nvSpPr>
        <p:spPr>
          <a:xfrm>
            <a:off x="-5380" y="4136653"/>
            <a:ext cx="5523008" cy="2721346"/>
          </a:xfrm>
          <a:custGeom>
            <a:gdLst>
              <a:gd name="connsiteX0" fmla="*/ 3259150 w 3259150"/>
              <a:gd name="connsiteY0" fmla="*/ 2141296 h 2141296"/>
              <a:gd name="connsiteX1" fmla="*/ 0 w 3259150"/>
              <a:gd name="connsiteY1" fmla="*/ 2141296 h 2141296"/>
              <a:gd name="connsiteX2" fmla="*/ 0 w 3259150"/>
              <a:gd name="connsiteY2" fmla="*/ 17145 h 2141296"/>
              <a:gd name="connsiteX3" fmla="*/ 326669 w 3259150"/>
              <a:gd name="connsiteY3" fmla="*/ 0 h 2141296"/>
              <a:gd name="connsiteX4" fmla="*/ 431597 w 3259150"/>
              <a:gd name="connsiteY4" fmla="*/ 1829 h 2141296"/>
              <a:gd name="connsiteX5" fmla="*/ 431597 w 3259150"/>
              <a:gd name="connsiteY5" fmla="*/ 1476070 h 2141296"/>
              <a:gd name="connsiteX6" fmla="*/ 770153 w 3259150"/>
              <a:gd name="connsiteY6" fmla="*/ 1814627 h 2141296"/>
              <a:gd name="connsiteX7" fmla="*/ 3134106 w 3259150"/>
              <a:gd name="connsiteY7" fmla="*/ 1814627 h 2141296"/>
              <a:gd name="connsiteX8" fmla="*/ 3259150 w 3259150"/>
              <a:gd name="connsiteY8" fmla="*/ 2141296 h 21412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59150" h="2141296">
                <a:moveTo>
                  <a:pt x="3259150" y="2141296"/>
                </a:moveTo>
                <a:lnTo>
                  <a:pt x="0" y="2141296"/>
                </a:lnTo>
                <a:lnTo>
                  <a:pt x="0" y="17145"/>
                </a:lnTo>
                <a:cubicBezTo>
                  <a:pt x="107442" y="5715"/>
                  <a:pt x="216256" y="0"/>
                  <a:pt x="326669" y="0"/>
                </a:cubicBezTo>
                <a:cubicBezTo>
                  <a:pt x="361874" y="0"/>
                  <a:pt x="396621" y="686"/>
                  <a:pt x="431597" y="1829"/>
                </a:cubicBezTo>
                <a:lnTo>
                  <a:pt x="431597" y="1476070"/>
                </a:lnTo>
                <a:cubicBezTo>
                  <a:pt x="431597" y="1663065"/>
                  <a:pt x="583159" y="1814627"/>
                  <a:pt x="770153" y="1814627"/>
                </a:cubicBezTo>
                <a:lnTo>
                  <a:pt x="3134106" y="1814627"/>
                </a:lnTo>
                <a:cubicBezTo>
                  <a:pt x="3181655" y="1920468"/>
                  <a:pt x="3223489" y="2029511"/>
                  <a:pt x="3259150" y="2141296"/>
                </a:cubicBezTo>
                <a:close/>
              </a:path>
            </a:pathLst>
          </a:custGeom>
          <a:solidFill>
            <a:srgbClr val="1C4E88"/>
          </a:solidFill>
          <a:ln w="228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905">
              <a:cs typeface="+mn-ea"/>
              <a:sym typeface="+mn-lt"/>
            </a:endParaRPr>
          </a:p>
        </p:txBody>
      </p:sp>
      <p:sp>
        <p:nvSpPr>
          <p:cNvPr id="4" name="任意多边形: 形状 17"/>
          <p:cNvSpPr/>
          <p:nvPr userDrawn="1">
            <p:custDataLst>
              <p:tags r:id="rId2"/>
            </p:custDataLst>
          </p:nvPr>
        </p:nvSpPr>
        <p:spPr>
          <a:xfrm rot="10800000">
            <a:off x="6706655" y="1"/>
            <a:ext cx="5523008" cy="2721346"/>
          </a:xfrm>
          <a:custGeom>
            <a:gdLst>
              <a:gd name="connsiteX0" fmla="*/ 3259150 w 3259150"/>
              <a:gd name="connsiteY0" fmla="*/ 2141296 h 2141296"/>
              <a:gd name="connsiteX1" fmla="*/ 0 w 3259150"/>
              <a:gd name="connsiteY1" fmla="*/ 2141296 h 2141296"/>
              <a:gd name="connsiteX2" fmla="*/ 0 w 3259150"/>
              <a:gd name="connsiteY2" fmla="*/ 17145 h 2141296"/>
              <a:gd name="connsiteX3" fmla="*/ 326669 w 3259150"/>
              <a:gd name="connsiteY3" fmla="*/ 0 h 2141296"/>
              <a:gd name="connsiteX4" fmla="*/ 431597 w 3259150"/>
              <a:gd name="connsiteY4" fmla="*/ 1829 h 2141296"/>
              <a:gd name="connsiteX5" fmla="*/ 431597 w 3259150"/>
              <a:gd name="connsiteY5" fmla="*/ 1476070 h 2141296"/>
              <a:gd name="connsiteX6" fmla="*/ 770153 w 3259150"/>
              <a:gd name="connsiteY6" fmla="*/ 1814627 h 2141296"/>
              <a:gd name="connsiteX7" fmla="*/ 3134106 w 3259150"/>
              <a:gd name="connsiteY7" fmla="*/ 1814627 h 2141296"/>
              <a:gd name="connsiteX8" fmla="*/ 3259150 w 3259150"/>
              <a:gd name="connsiteY8" fmla="*/ 2141296 h 21412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59150" h="2141296">
                <a:moveTo>
                  <a:pt x="3259150" y="2141296"/>
                </a:moveTo>
                <a:lnTo>
                  <a:pt x="0" y="2141296"/>
                </a:lnTo>
                <a:lnTo>
                  <a:pt x="0" y="17145"/>
                </a:lnTo>
                <a:cubicBezTo>
                  <a:pt x="107442" y="5715"/>
                  <a:pt x="216256" y="0"/>
                  <a:pt x="326669" y="0"/>
                </a:cubicBezTo>
                <a:cubicBezTo>
                  <a:pt x="361874" y="0"/>
                  <a:pt x="396621" y="686"/>
                  <a:pt x="431597" y="1829"/>
                </a:cubicBezTo>
                <a:lnTo>
                  <a:pt x="431597" y="1476070"/>
                </a:lnTo>
                <a:cubicBezTo>
                  <a:pt x="431597" y="1663065"/>
                  <a:pt x="583159" y="1814627"/>
                  <a:pt x="770153" y="1814627"/>
                </a:cubicBezTo>
                <a:lnTo>
                  <a:pt x="3134106" y="1814627"/>
                </a:lnTo>
                <a:cubicBezTo>
                  <a:pt x="3181655" y="1920468"/>
                  <a:pt x="3223489" y="2029511"/>
                  <a:pt x="3259150" y="2141296"/>
                </a:cubicBezTo>
                <a:close/>
              </a:path>
            </a:pathLst>
          </a:custGeom>
          <a:solidFill>
            <a:srgbClr val="1C4E88"/>
          </a:solidFill>
          <a:ln w="228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905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975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625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13385" indent="0">
              <a:buNone/>
              <a:defRPr sz="1445">
                <a:solidFill>
                  <a:schemeClr val="tx1">
                    <a:tint val="75000"/>
                  </a:schemeClr>
                </a:solidFill>
              </a:defRPr>
            </a:lvl2pPr>
            <a:lvl3pPr marL="826135" indent="0">
              <a:buNone/>
              <a:defRPr sz="1445">
                <a:solidFill>
                  <a:schemeClr val="tx1">
                    <a:tint val="75000"/>
                  </a:schemeClr>
                </a:solidFill>
              </a:defRPr>
            </a:lvl3pPr>
            <a:lvl4pPr marL="1240155" indent="0">
              <a:buNone/>
              <a:defRPr sz="1445">
                <a:solidFill>
                  <a:schemeClr val="tx1">
                    <a:tint val="75000"/>
                  </a:schemeClr>
                </a:solidFill>
              </a:defRPr>
            </a:lvl4pPr>
            <a:lvl5pPr marL="1652905" indent="0">
              <a:buNone/>
              <a:defRPr sz="1445">
                <a:solidFill>
                  <a:schemeClr val="tx1">
                    <a:tint val="75000"/>
                  </a:schemeClr>
                </a:solidFill>
              </a:defRPr>
            </a:lvl5pPr>
            <a:lvl6pPr marL="2066290" indent="0">
              <a:buNone/>
              <a:defRPr sz="1445">
                <a:solidFill>
                  <a:schemeClr val="tx1">
                    <a:tint val="75000"/>
                  </a:schemeClr>
                </a:solidFill>
              </a:defRPr>
            </a:lvl6pPr>
            <a:lvl7pPr marL="2479040" indent="0">
              <a:buNone/>
              <a:defRPr sz="1445">
                <a:solidFill>
                  <a:schemeClr val="tx1">
                    <a:tint val="75000"/>
                  </a:schemeClr>
                </a:solidFill>
              </a:defRPr>
            </a:lvl7pPr>
            <a:lvl8pPr marL="2892425" indent="0">
              <a:buNone/>
              <a:defRPr sz="1445">
                <a:solidFill>
                  <a:schemeClr val="tx1">
                    <a:tint val="75000"/>
                  </a:schemeClr>
                </a:solidFill>
              </a:defRPr>
            </a:lvl8pPr>
            <a:lvl9pPr marL="3306445" indent="0">
              <a:buNone/>
              <a:defRPr sz="144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1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13385" indent="0">
              <a:buNone/>
              <a:defRPr sz="1810" b="1"/>
            </a:lvl2pPr>
            <a:lvl3pPr marL="826135" indent="0">
              <a:buNone/>
              <a:defRPr sz="1625" b="1"/>
            </a:lvl3pPr>
            <a:lvl4pPr marL="1240155" indent="0">
              <a:buNone/>
              <a:defRPr sz="1445" b="1"/>
            </a:lvl4pPr>
            <a:lvl5pPr marL="1652905" indent="0">
              <a:buNone/>
              <a:defRPr sz="1445" b="1"/>
            </a:lvl5pPr>
            <a:lvl6pPr marL="2066290" indent="0">
              <a:buNone/>
              <a:defRPr sz="1445" b="1"/>
            </a:lvl6pPr>
            <a:lvl7pPr marL="2479040" indent="0">
              <a:buNone/>
              <a:defRPr sz="1445" b="1"/>
            </a:lvl7pPr>
            <a:lvl8pPr marL="2892425" indent="0">
              <a:buNone/>
              <a:defRPr sz="1445" b="1"/>
            </a:lvl8pPr>
            <a:lvl9pPr marL="3306445" indent="0">
              <a:buNone/>
              <a:defRPr sz="1445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1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13385" indent="0">
              <a:buNone/>
              <a:defRPr sz="1810" b="1"/>
            </a:lvl2pPr>
            <a:lvl3pPr marL="826135" indent="0">
              <a:buNone/>
              <a:defRPr sz="1625" b="1"/>
            </a:lvl3pPr>
            <a:lvl4pPr marL="1240155" indent="0">
              <a:buNone/>
              <a:defRPr sz="1445" b="1"/>
            </a:lvl4pPr>
            <a:lvl5pPr marL="1652905" indent="0">
              <a:buNone/>
              <a:defRPr sz="1445" b="1"/>
            </a:lvl5pPr>
            <a:lvl6pPr marL="2066290" indent="0">
              <a:buNone/>
              <a:defRPr sz="1445" b="1"/>
            </a:lvl6pPr>
            <a:lvl7pPr marL="2479040" indent="0">
              <a:buNone/>
              <a:defRPr sz="1445" b="1"/>
            </a:lvl7pPr>
            <a:lvl8pPr marL="2892425" indent="0">
              <a:buNone/>
              <a:defRPr sz="1445" b="1"/>
            </a:lvl8pPr>
            <a:lvl9pPr marL="3306445" indent="0">
              <a:buNone/>
              <a:defRPr sz="1445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445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445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53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06375" indent="-206375">
              <a:spcAft>
                <a:spcPts val="1000"/>
              </a:spcAft>
              <a:defRPr spc="300"/>
            </a:lvl1pPr>
            <a:lvl2pPr marL="619760" indent="-206375">
              <a:defRPr spc="300"/>
            </a:lvl2pPr>
            <a:lvl3pPr marL="1032510" indent="-206375">
              <a:defRPr spc="300"/>
            </a:lvl3pPr>
            <a:lvl4pPr marL="1446530" indent="-206375">
              <a:defRPr spc="300"/>
            </a:lvl4pPr>
            <a:lvl5pPr marL="1859915" indent="-206375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5425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165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5" b="0" i="0" u="none" kern="1200" baseline="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5" b="0" i="0" u="none" kern="1200" baseline="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5" b="0" i="0" u="none" kern="1200" baseline="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826135" rtl="0" eaLnBrk="1" fontAlgn="auto" latinLnBrk="0" hangingPunct="1">
        <a:lnSpc>
          <a:spcPct val="100000"/>
        </a:lnSpc>
        <a:spcBef>
          <a:spcPct val="0"/>
        </a:spcBef>
        <a:buNone/>
        <a:defRPr sz="3255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06375" indent="-206375" algn="l" defTabSz="826135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625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19760" indent="-206375" algn="l" defTabSz="826135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454785"/>
        </a:tabLst>
        <a:defRPr sz="1445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032510" indent="-206375" algn="l" defTabSz="826135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445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446530" indent="-206375" algn="l" defTabSz="826135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27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859915" indent="-206375" algn="l" defTabSz="826135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27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272665" indent="-206375" algn="l" defTabSz="826135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6pPr>
      <a:lvl7pPr marL="2686050" indent="-206375" algn="l" defTabSz="826135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7pPr>
      <a:lvl8pPr marL="3099435" indent="-206375" algn="l" defTabSz="826135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8pPr>
      <a:lvl9pPr marL="3512820" indent="-206375" algn="l" defTabSz="826135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26135" rtl="0" eaLnBrk="1" latinLnBrk="0" hangingPunct="1">
        <a:defRPr sz="1625" kern="1200">
          <a:solidFill>
            <a:schemeClr val="tx1"/>
          </a:solidFill>
          <a:latin typeface="+mn-lt"/>
          <a:ea typeface="+mn-ea"/>
          <a:cs typeface="+mn-cs"/>
        </a:defRPr>
      </a:lvl1pPr>
      <a:lvl2pPr marL="413385" algn="l" defTabSz="826135" rtl="0" eaLnBrk="1" latinLnBrk="0" hangingPunct="1">
        <a:defRPr sz="1625" kern="1200">
          <a:solidFill>
            <a:schemeClr val="tx1"/>
          </a:solidFill>
          <a:latin typeface="+mn-lt"/>
          <a:ea typeface="+mn-ea"/>
          <a:cs typeface="+mn-cs"/>
        </a:defRPr>
      </a:lvl2pPr>
      <a:lvl3pPr marL="826135" algn="l" defTabSz="826135" rtl="0" eaLnBrk="1" latinLnBrk="0" hangingPunct="1">
        <a:defRPr sz="1625" kern="1200">
          <a:solidFill>
            <a:schemeClr val="tx1"/>
          </a:solidFill>
          <a:latin typeface="+mn-lt"/>
          <a:ea typeface="+mn-ea"/>
          <a:cs typeface="+mn-cs"/>
        </a:defRPr>
      </a:lvl3pPr>
      <a:lvl4pPr marL="1240155" algn="l" defTabSz="826135" rtl="0" eaLnBrk="1" latinLnBrk="0" hangingPunct="1">
        <a:defRPr sz="1625" kern="1200">
          <a:solidFill>
            <a:schemeClr val="tx1"/>
          </a:solidFill>
          <a:latin typeface="+mn-lt"/>
          <a:ea typeface="+mn-ea"/>
          <a:cs typeface="+mn-cs"/>
        </a:defRPr>
      </a:lvl4pPr>
      <a:lvl5pPr marL="1652905" algn="l" defTabSz="826135" rtl="0" eaLnBrk="1" latinLnBrk="0" hangingPunct="1">
        <a:defRPr sz="1625" kern="1200">
          <a:solidFill>
            <a:schemeClr val="tx1"/>
          </a:solidFill>
          <a:latin typeface="+mn-lt"/>
          <a:ea typeface="+mn-ea"/>
          <a:cs typeface="+mn-cs"/>
        </a:defRPr>
      </a:lvl5pPr>
      <a:lvl6pPr marL="2066290" algn="l" defTabSz="826135" rtl="0" eaLnBrk="1" latinLnBrk="0" hangingPunct="1">
        <a:defRPr sz="1625" kern="1200">
          <a:solidFill>
            <a:schemeClr val="tx1"/>
          </a:solidFill>
          <a:latin typeface="+mn-lt"/>
          <a:ea typeface="+mn-ea"/>
          <a:cs typeface="+mn-cs"/>
        </a:defRPr>
      </a:lvl6pPr>
      <a:lvl7pPr marL="2479040" algn="l" defTabSz="826135" rtl="0" eaLnBrk="1" latinLnBrk="0" hangingPunct="1">
        <a:defRPr sz="1625" kern="1200">
          <a:solidFill>
            <a:schemeClr val="tx1"/>
          </a:solidFill>
          <a:latin typeface="+mn-lt"/>
          <a:ea typeface="+mn-ea"/>
          <a:cs typeface="+mn-cs"/>
        </a:defRPr>
      </a:lvl7pPr>
      <a:lvl8pPr marL="2892425" algn="l" defTabSz="826135" rtl="0" eaLnBrk="1" latinLnBrk="0" hangingPunct="1">
        <a:defRPr sz="1625" kern="1200">
          <a:solidFill>
            <a:schemeClr val="tx1"/>
          </a:solidFill>
          <a:latin typeface="+mn-lt"/>
          <a:ea typeface="+mn-ea"/>
          <a:cs typeface="+mn-cs"/>
        </a:defRPr>
      </a:lvl8pPr>
      <a:lvl9pPr marL="3306445" algn="l" defTabSz="826135" rtl="0" eaLnBrk="1" latinLnBrk="0" hangingPunct="1">
        <a:defRPr sz="162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.xml" /><Relationship Id="rId11" Type="http://schemas.openxmlformats.org/officeDocument/2006/relationships/tags" Target="../tags/tag74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83.xml" /><Relationship Id="rId21" Type="http://schemas.openxmlformats.org/officeDocument/2006/relationships/tags" Target="../tags/tag84.xml" /><Relationship Id="rId22" Type="http://schemas.openxmlformats.org/officeDocument/2006/relationships/tags" Target="../tags/tag85.xml" /><Relationship Id="rId23" Type="http://schemas.openxmlformats.org/officeDocument/2006/relationships/tags" Target="../tags/tag86.xml" /><Relationship Id="rId24" Type="http://schemas.openxmlformats.org/officeDocument/2006/relationships/tags" Target="../tags/tag87.xml" /><Relationship Id="rId25" Type="http://schemas.openxmlformats.org/officeDocument/2006/relationships/tags" Target="../tags/tag88.xml" /><Relationship Id="rId26" Type="http://schemas.openxmlformats.org/officeDocument/2006/relationships/tags" Target="../tags/tag89.xml" /><Relationship Id="rId27" Type="http://schemas.openxmlformats.org/officeDocument/2006/relationships/tags" Target="../tags/tag90.xml" /><Relationship Id="rId28" Type="http://schemas.openxmlformats.org/officeDocument/2006/relationships/tags" Target="../tags/tag91.xml" /><Relationship Id="rId29" Type="http://schemas.openxmlformats.org/officeDocument/2006/relationships/tags" Target="../tags/tag92.xml" /><Relationship Id="rId3" Type="http://schemas.openxmlformats.org/officeDocument/2006/relationships/tags" Target="../tags/tag66.xml" /><Relationship Id="rId30" Type="http://schemas.openxmlformats.org/officeDocument/2006/relationships/tags" Target="../tags/tag93.xml" /><Relationship Id="rId31" Type="http://schemas.openxmlformats.org/officeDocument/2006/relationships/tags" Target="../tags/tag94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24" Type="http://schemas.openxmlformats.org/officeDocument/2006/relationships/tags" Target="../tags/tag120.xml" /><Relationship Id="rId25" Type="http://schemas.openxmlformats.org/officeDocument/2006/relationships/tags" Target="../tags/tag12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image" Target="../media/image1.png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image" Target="../media/image2.png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vmlDrawing" Target="../drawings/vmlDrawing1.v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oleObject" Target="../embeddings/oleObject1.bin" TargetMode="Internal" /><Relationship Id="rId8" Type="http://schemas.openxmlformats.org/officeDocument/2006/relationships/image" Target="../media/image3.png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31" Type="http://schemas.openxmlformats.org/officeDocument/2006/relationships/tags" Target="../tags/tag169.xml" /><Relationship Id="rId32" Type="http://schemas.openxmlformats.org/officeDocument/2006/relationships/tags" Target="../tags/tag170.xml" /><Relationship Id="rId33" Type="http://schemas.openxmlformats.org/officeDocument/2006/relationships/tags" Target="../tags/tag171.xml" /><Relationship Id="rId34" Type="http://schemas.openxmlformats.org/officeDocument/2006/relationships/tags" Target="../tags/tag172.xml" /><Relationship Id="rId35" Type="http://schemas.openxmlformats.org/officeDocument/2006/relationships/tags" Target="../tags/tag173.xml" /><Relationship Id="rId36" Type="http://schemas.openxmlformats.org/officeDocument/2006/relationships/tags" Target="../tags/tag174.xml" /><Relationship Id="rId37" Type="http://schemas.openxmlformats.org/officeDocument/2006/relationships/tags" Target="../tags/tag175.xml" /><Relationship Id="rId38" Type="http://schemas.openxmlformats.org/officeDocument/2006/relationships/tags" Target="../tags/tag176.xml" /><Relationship Id="rId39" Type="http://schemas.openxmlformats.org/officeDocument/2006/relationships/tags" Target="../tags/tag177.xml" /><Relationship Id="rId4" Type="http://schemas.openxmlformats.org/officeDocument/2006/relationships/tags" Target="../tags/tag142.xml" /><Relationship Id="rId40" Type="http://schemas.openxmlformats.org/officeDocument/2006/relationships/tags" Target="../tags/tag178.xml" /><Relationship Id="rId41" Type="http://schemas.openxmlformats.org/officeDocument/2006/relationships/tags" Target="../tags/tag179.xml" /><Relationship Id="rId42" Type="http://schemas.openxmlformats.org/officeDocument/2006/relationships/tags" Target="../tags/tag180.xml" /><Relationship Id="rId43" Type="http://schemas.openxmlformats.org/officeDocument/2006/relationships/tags" Target="../tags/tag181.xml" /><Relationship Id="rId44" Type="http://schemas.openxmlformats.org/officeDocument/2006/relationships/tags" Target="../tags/tag182.xml" /><Relationship Id="rId45" Type="http://schemas.openxmlformats.org/officeDocument/2006/relationships/tags" Target="../tags/tag183.xml" /><Relationship Id="rId46" Type="http://schemas.openxmlformats.org/officeDocument/2006/relationships/tags" Target="../tags/tag184.xml" /><Relationship Id="rId47" Type="http://schemas.openxmlformats.org/officeDocument/2006/relationships/tags" Target="../tags/tag185.xml" /><Relationship Id="rId48" Type="http://schemas.openxmlformats.org/officeDocument/2006/relationships/tags" Target="../tags/tag186.xml" /><Relationship Id="rId49" Type="http://schemas.openxmlformats.org/officeDocument/2006/relationships/tags" Target="../tags/tag187.xml" /><Relationship Id="rId5" Type="http://schemas.openxmlformats.org/officeDocument/2006/relationships/tags" Target="../tags/tag143.xml" /><Relationship Id="rId50" Type="http://schemas.openxmlformats.org/officeDocument/2006/relationships/tags" Target="../tags/tag188.xml" /><Relationship Id="rId51" Type="http://schemas.openxmlformats.org/officeDocument/2006/relationships/tags" Target="../tags/tag189.xml" /><Relationship Id="rId52" Type="http://schemas.openxmlformats.org/officeDocument/2006/relationships/tags" Target="../tags/tag190.xml" /><Relationship Id="rId53" Type="http://schemas.openxmlformats.org/officeDocument/2006/relationships/tags" Target="../tags/tag191.xml" /><Relationship Id="rId54" Type="http://schemas.openxmlformats.org/officeDocument/2006/relationships/tags" Target="../tags/tag192.xml" /><Relationship Id="rId55" Type="http://schemas.openxmlformats.org/officeDocument/2006/relationships/tags" Target="../tags/tag193.xml" /><Relationship Id="rId56" Type="http://schemas.openxmlformats.org/officeDocument/2006/relationships/tags" Target="../tags/tag194.xml" /><Relationship Id="rId57" Type="http://schemas.openxmlformats.org/officeDocument/2006/relationships/tags" Target="../tags/tag195.xml" /><Relationship Id="rId58" Type="http://schemas.openxmlformats.org/officeDocument/2006/relationships/tags" Target="../tags/tag196.xml" /><Relationship Id="rId59" Type="http://schemas.openxmlformats.org/officeDocument/2006/relationships/tags" Target="../tags/tag197.xml" /><Relationship Id="rId6" Type="http://schemas.openxmlformats.org/officeDocument/2006/relationships/tags" Target="../tags/tag144.xml" /><Relationship Id="rId60" Type="http://schemas.openxmlformats.org/officeDocument/2006/relationships/tags" Target="../tags/tag198.xml" /><Relationship Id="rId61" Type="http://schemas.openxmlformats.org/officeDocument/2006/relationships/tags" Target="../tags/tag199.xml" /><Relationship Id="rId62" Type="http://schemas.openxmlformats.org/officeDocument/2006/relationships/tags" Target="../tags/tag200.xml" /><Relationship Id="rId63" Type="http://schemas.openxmlformats.org/officeDocument/2006/relationships/tags" Target="../tags/tag201.xml" /><Relationship Id="rId64" Type="http://schemas.openxmlformats.org/officeDocument/2006/relationships/tags" Target="../tags/tag202.xml" /><Relationship Id="rId65" Type="http://schemas.openxmlformats.org/officeDocument/2006/relationships/tags" Target="../tags/tag203.xml" /><Relationship Id="rId66" Type="http://schemas.openxmlformats.org/officeDocument/2006/relationships/tags" Target="../tags/tag204.xml" /><Relationship Id="rId67" Type="http://schemas.openxmlformats.org/officeDocument/2006/relationships/tags" Target="../tags/tag205.xml" /><Relationship Id="rId68" Type="http://schemas.openxmlformats.org/officeDocument/2006/relationships/tags" Target="../tags/tag206.xml" /><Relationship Id="rId69" Type="http://schemas.openxmlformats.org/officeDocument/2006/relationships/tags" Target="../tags/tag207.xml" /><Relationship Id="rId7" Type="http://schemas.openxmlformats.org/officeDocument/2006/relationships/tags" Target="../tags/tag145.xml" /><Relationship Id="rId70" Type="http://schemas.openxmlformats.org/officeDocument/2006/relationships/tags" Target="../tags/tag208.xml" /><Relationship Id="rId71" Type="http://schemas.openxmlformats.org/officeDocument/2006/relationships/tags" Target="../tags/tag209.xml" /><Relationship Id="rId72" Type="http://schemas.openxmlformats.org/officeDocument/2006/relationships/tags" Target="../tags/tag210.xml" /><Relationship Id="rId73" Type="http://schemas.openxmlformats.org/officeDocument/2006/relationships/tags" Target="../tags/tag211.xml" /><Relationship Id="rId74" Type="http://schemas.openxmlformats.org/officeDocument/2006/relationships/tags" Target="../tags/tag212.xml" /><Relationship Id="rId75" Type="http://schemas.openxmlformats.org/officeDocument/2006/relationships/tags" Target="../tags/tag213.xml" /><Relationship Id="rId76" Type="http://schemas.openxmlformats.org/officeDocument/2006/relationships/tags" Target="../tags/tag214.xml" /><Relationship Id="rId77" Type="http://schemas.openxmlformats.org/officeDocument/2006/relationships/tags" Target="../tags/tag215.xml" /><Relationship Id="rId78" Type="http://schemas.openxmlformats.org/officeDocument/2006/relationships/tags" Target="../tags/tag216.xml" /><Relationship Id="rId79" Type="http://schemas.openxmlformats.org/officeDocument/2006/relationships/tags" Target="../tags/tag217.xml" /><Relationship Id="rId8" Type="http://schemas.openxmlformats.org/officeDocument/2006/relationships/tags" Target="../tags/tag146.xml" /><Relationship Id="rId80" Type="http://schemas.openxmlformats.org/officeDocument/2006/relationships/tags" Target="../tags/tag218.xml" /><Relationship Id="rId81" Type="http://schemas.openxmlformats.org/officeDocument/2006/relationships/tags" Target="../tags/tag219.xml" /><Relationship Id="rId82" Type="http://schemas.openxmlformats.org/officeDocument/2006/relationships/tags" Target="../tags/tag220.xml" /><Relationship Id="rId83" Type="http://schemas.openxmlformats.org/officeDocument/2006/relationships/tags" Target="../tags/tag221.xml" /><Relationship Id="rId84" Type="http://schemas.openxmlformats.org/officeDocument/2006/relationships/tags" Target="../tags/tag222.xml" /><Relationship Id="rId85" Type="http://schemas.openxmlformats.org/officeDocument/2006/relationships/tags" Target="../tags/tag223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27" Type="http://schemas.openxmlformats.org/officeDocument/2006/relationships/tags" Target="../tags/tag249.xml" /><Relationship Id="rId28" Type="http://schemas.openxmlformats.org/officeDocument/2006/relationships/tags" Target="../tags/tag250.xml" /><Relationship Id="rId29" Type="http://schemas.openxmlformats.org/officeDocument/2006/relationships/tags" Target="../tags/tag251.xml" /><Relationship Id="rId3" Type="http://schemas.openxmlformats.org/officeDocument/2006/relationships/tags" Target="../tags/tag225.xml" /><Relationship Id="rId30" Type="http://schemas.openxmlformats.org/officeDocument/2006/relationships/tags" Target="../tags/tag252.xml" /><Relationship Id="rId31" Type="http://schemas.openxmlformats.org/officeDocument/2006/relationships/tags" Target="../tags/tag253.xml" /><Relationship Id="rId32" Type="http://schemas.openxmlformats.org/officeDocument/2006/relationships/tags" Target="../tags/tag254.xml" /><Relationship Id="rId33" Type="http://schemas.openxmlformats.org/officeDocument/2006/relationships/tags" Target="../tags/tag255.xml" /><Relationship Id="rId34" Type="http://schemas.openxmlformats.org/officeDocument/2006/relationships/tags" Target="../tags/tag256.xml" /><Relationship Id="rId35" Type="http://schemas.openxmlformats.org/officeDocument/2006/relationships/tags" Target="../tags/tag257.xml" /><Relationship Id="rId36" Type="http://schemas.openxmlformats.org/officeDocument/2006/relationships/tags" Target="../tags/tag258.xml" /><Relationship Id="rId37" Type="http://schemas.openxmlformats.org/officeDocument/2006/relationships/tags" Target="../tags/tag259.xml" /><Relationship Id="rId38" Type="http://schemas.openxmlformats.org/officeDocument/2006/relationships/tags" Target="../tags/tag260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22" Type="http://schemas.openxmlformats.org/officeDocument/2006/relationships/tags" Target="../tags/tag280.xml" /><Relationship Id="rId23" Type="http://schemas.openxmlformats.org/officeDocument/2006/relationships/tags" Target="../tags/tag281.xml" /><Relationship Id="rId24" Type="http://schemas.openxmlformats.org/officeDocument/2006/relationships/tags" Target="../tags/tag282.xml" /><Relationship Id="rId25" Type="http://schemas.openxmlformats.org/officeDocument/2006/relationships/tags" Target="../tags/tag283.xml" /><Relationship Id="rId26" Type="http://schemas.openxmlformats.org/officeDocument/2006/relationships/tags" Target="../tags/tag284.xml" /><Relationship Id="rId27" Type="http://schemas.openxmlformats.org/officeDocument/2006/relationships/tags" Target="../tags/tag285.xml" /><Relationship Id="rId28" Type="http://schemas.openxmlformats.org/officeDocument/2006/relationships/tags" Target="../tags/tag286.xml" /><Relationship Id="rId29" Type="http://schemas.openxmlformats.org/officeDocument/2006/relationships/tags" Target="../tags/tag287.xml" /><Relationship Id="rId3" Type="http://schemas.openxmlformats.org/officeDocument/2006/relationships/tags" Target="../tags/tag261.xml" /><Relationship Id="rId30" Type="http://schemas.openxmlformats.org/officeDocument/2006/relationships/tags" Target="../tags/tag288.xml" /><Relationship Id="rId31" Type="http://schemas.openxmlformats.org/officeDocument/2006/relationships/tags" Target="../tags/tag289.xml" /><Relationship Id="rId32" Type="http://schemas.openxmlformats.org/officeDocument/2006/relationships/tags" Target="../tags/tag290.xml" /><Relationship Id="rId33" Type="http://schemas.openxmlformats.org/officeDocument/2006/relationships/tags" Target="../tags/tag29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14" Type="http://schemas.openxmlformats.org/officeDocument/2006/relationships/tags" Target="../tags/tag303.xml" /><Relationship Id="rId15" Type="http://schemas.openxmlformats.org/officeDocument/2006/relationships/tags" Target="../tags/tag304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tags" Target="../tags/tag318.xml" /><Relationship Id="rId16" Type="http://schemas.openxmlformats.org/officeDocument/2006/relationships/tags" Target="../tags/tag319.xml" /><Relationship Id="rId17" Type="http://schemas.openxmlformats.org/officeDocument/2006/relationships/tags" Target="../tags/tag320.xml" /><Relationship Id="rId18" Type="http://schemas.openxmlformats.org/officeDocument/2006/relationships/tags" Target="../tags/tag321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300104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03"/>
          <p:cNvSpPr txBox="1"/>
          <p:nvPr>
            <p:custDataLst>
              <p:tags r:id="rId3"/>
            </p:custDataLst>
          </p:nvPr>
        </p:nvSpPr>
        <p:spPr>
          <a:xfrm>
            <a:off x="3690499" y="1832732"/>
            <a:ext cx="5530922" cy="2688050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2400" strike="noStrike" spc="150" baseline="0">
                <a:solidFill>
                  <a:srgbClr val="000000"/>
                </a:solidFill>
                <a:latin typeface="Arial" pitchFamily="34" charset="0"/>
                <a:ea typeface="微软雅黑"/>
              </a:rPr>
              <a:t>单元5 </a:t>
            </a:r>
            <a:endParaRPr lang="zh-CN" altLang="en-US" sz="2400" strike="noStrike" spc="150" baseline="0">
              <a:solidFill>
                <a:srgbClr val="000000"/>
              </a:solidFill>
              <a:latin typeface="Arial" pitchFamily="34" charset="0"/>
              <a:ea typeface="微软雅黑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en-US" altLang="zh-CN" sz="2400" strike="noStrike" spc="150" baseline="0">
                <a:solidFill>
                  <a:srgbClr val="000000"/>
                </a:solidFill>
                <a:latin typeface="Arial" pitchFamily="34" charset="0"/>
                <a:ea typeface="微软雅黑"/>
              </a:rPr>
              <a:t>PWE3伪线仿真技术</a:t>
            </a:r>
            <a:endParaRPr lang="en-US" altLang="zh-CN" sz="2400" strike="noStrike" spc="150" baseline="0">
              <a:solidFill>
                <a:srgbClr val="000000"/>
              </a:solidFill>
              <a:latin typeface="Arial" pitchFamily="34" charset="0"/>
              <a:ea typeface="微软雅黑"/>
            </a:endParaRPr>
          </a:p>
          <a:p>
            <a:pPr lvl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</a:pPr>
            <a:endParaRPr lang="zh-CN" altLang="en-US" sz="2400" strike="noStrike" spc="150" baseline="0">
              <a:solidFill>
                <a:srgbClr val="000000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Rectangle 10"/>
          <p:cNvSpPr>
            <a:spLocks noGrp="1"/>
          </p:cNvSpPr>
          <p:nvPr>
            <p:ph type="title" idx="4294967295"/>
          </p:nvPr>
        </p:nvSpPr>
        <p:spPr>
          <a:xfrm>
            <a:off x="1366406" y="907969"/>
            <a:ext cx="10239474" cy="649056"/>
          </a:xfrm>
        </p:spPr>
        <p:txBody>
          <a:bodyPr vert="horz" wrap="square" lIns="102146" tIns="51073" rIns="102146" bIns="51073" anchor="ctr" anchorCtr="0"/>
          <a:lstStyle/>
          <a:p>
            <a:r>
              <a:rPr lang="zh-CN" altLang="en-US"/>
              <a:t>学习内容</a:t>
            </a:r>
            <a:endParaRPr lang="zh-CN" altLang="en-US"/>
          </a:p>
        </p:txBody>
      </p:sp>
      <p:sp>
        <p:nvSpPr>
          <p:cNvPr id="43011" name="Rectangle 11"/>
          <p:cNvSpPr>
            <a:spLocks noGrp="1"/>
          </p:cNvSpPr>
          <p:nvPr>
            <p:ph idx="4294967295"/>
          </p:nvPr>
        </p:nvSpPr>
        <p:spPr>
          <a:xfrm>
            <a:off x="1972901" y="1917374"/>
            <a:ext cx="9632979" cy="1727268"/>
          </a:xfrm>
        </p:spPr>
        <p:txBody>
          <a:bodyPr vert="horz" wrap="square" lIns="102146" tIns="51073" rIns="102146" bIns="51073" anchor="t" anchorCtr="0"/>
          <a:lstStyle/>
          <a:p>
            <a:r>
              <a:rPr lang="en-US" altLang="zh-CN" b="1" u="sng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PWE3</a:t>
            </a:r>
            <a:r>
              <a:rPr lang="zh-CN" altLang="en-US" b="1" u="sng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技术介绍</a:t>
            </a:r>
            <a:endParaRPr lang="zh-CN" altLang="en-US" b="1" u="sng">
              <a:solidFill>
                <a:srgbClr val="0070C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US" altLang="zh-CN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PWE3</a:t>
            </a:r>
            <a:r>
              <a:rPr lang="zh-CN" altLang="en-US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业务承载</a:t>
            </a:r>
            <a:endParaRPr lang="zh-CN" altLang="en-US">
              <a:solidFill>
                <a:srgbClr val="0070C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None/>
            </a:pPr>
            <a:endParaRPr lang="en-US" altLang="zh-CN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7" name="直接连接符 26"/>
          <p:cNvCxnSpPr/>
          <p:nvPr>
            <p:custDataLst>
              <p:tags r:id="rId3"/>
            </p:custDataLst>
          </p:nvPr>
        </p:nvCxnSpPr>
        <p:spPr>
          <a:xfrm flipH="1">
            <a:off x="4480053" y="1833551"/>
            <a:ext cx="8501" cy="4297014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等腰三角形 6"/>
          <p:cNvSpPr/>
          <p:nvPr>
            <p:custDataLst>
              <p:tags r:id="rId4"/>
            </p:custDataLst>
          </p:nvPr>
        </p:nvSpPr>
        <p:spPr>
          <a:xfrm flipH="1" flipV="1">
            <a:off x="4308437" y="1582245"/>
            <a:ext cx="351897" cy="316177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4314159" y="1558878"/>
            <a:ext cx="352374" cy="25656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lt1"/>
                </a:solidFill>
                <a:latin typeface="Arial" pitchFamily="34" charset="0"/>
                <a:ea typeface="微软雅黑"/>
              </a:rPr>
              <a:t>01</a:t>
            </a:r>
            <a:endParaRPr lang="en-US" altLang="zh-CN" sz="1000" b="1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7" name="等腰三角形 16"/>
          <p:cNvSpPr/>
          <p:nvPr>
            <p:custDataLst>
              <p:tags r:id="rId6"/>
            </p:custDataLst>
          </p:nvPr>
        </p:nvSpPr>
        <p:spPr>
          <a:xfrm flipH="1" flipV="1">
            <a:off x="4200674" y="1741526"/>
            <a:ext cx="174995" cy="15737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2" name="等腰三角形 21"/>
          <p:cNvSpPr/>
          <p:nvPr>
            <p:custDataLst>
              <p:tags r:id="rId7"/>
            </p:custDataLst>
          </p:nvPr>
        </p:nvSpPr>
        <p:spPr>
          <a:xfrm flipH="1" flipV="1">
            <a:off x="4094342" y="1803044"/>
            <a:ext cx="106332" cy="95854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4804136" y="1371335"/>
            <a:ext cx="3318923" cy="7151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zh-CN" sz="1000" spc="15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rPr>
              <a:t>Pseudo Wire Edge to Edge Emulation </a:t>
            </a:r>
            <a:endParaRPr lang="en-US" altLang="zh-CN" sz="1000" spc="15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4" name="等腰三角形 3"/>
          <p:cNvSpPr/>
          <p:nvPr>
            <p:custDataLst>
              <p:tags r:id="rId9"/>
            </p:custDataLst>
          </p:nvPr>
        </p:nvSpPr>
        <p:spPr>
          <a:xfrm flipH="1" flipV="1">
            <a:off x="4308437" y="2698868"/>
            <a:ext cx="351897" cy="316177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314159" y="2675501"/>
            <a:ext cx="352374" cy="256565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lt1"/>
                </a:solidFill>
                <a:latin typeface="Arial" pitchFamily="34" charset="0"/>
                <a:ea typeface="微软雅黑"/>
              </a:rPr>
              <a:t>02</a:t>
            </a:r>
            <a:endParaRPr lang="en-US" altLang="zh-CN" sz="1000" b="1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" name="等腰三角形 5"/>
          <p:cNvSpPr/>
          <p:nvPr>
            <p:custDataLst>
              <p:tags r:id="rId11"/>
            </p:custDataLst>
          </p:nvPr>
        </p:nvSpPr>
        <p:spPr>
          <a:xfrm flipH="1" flipV="1">
            <a:off x="4200674" y="2858149"/>
            <a:ext cx="174995" cy="157373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0" name="等腰三角形 9"/>
          <p:cNvSpPr/>
          <p:nvPr>
            <p:custDataLst>
              <p:tags r:id="rId12"/>
            </p:custDataLst>
          </p:nvPr>
        </p:nvSpPr>
        <p:spPr>
          <a:xfrm flipH="1" flipV="1">
            <a:off x="4094342" y="2919667"/>
            <a:ext cx="106332" cy="958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4804136" y="2487958"/>
            <a:ext cx="3318923" cy="7151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000" spc="15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rPr>
              <a:t>端到端的伪线仿真，又称VLL (Virtual Leased Line ) 虚拟专线，是一种业务仿真机制；</a:t>
            </a:r>
            <a:endParaRPr lang="zh-CN" altLang="en-US" sz="1000" spc="15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2" name="等腰三角形 11"/>
          <p:cNvSpPr/>
          <p:nvPr>
            <p:custDataLst>
              <p:tags r:id="rId14"/>
            </p:custDataLst>
          </p:nvPr>
        </p:nvSpPr>
        <p:spPr>
          <a:xfrm flipH="1" flipV="1">
            <a:off x="4308980" y="3815500"/>
            <a:ext cx="351709" cy="316113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3" name="文本框 12"/>
          <p:cNvSpPr txBox="1"/>
          <p:nvPr>
            <p:custDataLst>
              <p:tags r:id="rId15"/>
            </p:custDataLst>
          </p:nvPr>
        </p:nvSpPr>
        <p:spPr>
          <a:xfrm>
            <a:off x="4314824" y="3792124"/>
            <a:ext cx="352240" cy="25661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en-US" altLang="zh-CN" sz="1000" b="1">
              <a:solidFill>
                <a:schemeClr val="dk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4" name="等腰三角形 13"/>
          <p:cNvSpPr/>
          <p:nvPr>
            <p:custDataLst>
              <p:tags r:id="rId16"/>
            </p:custDataLst>
          </p:nvPr>
        </p:nvSpPr>
        <p:spPr>
          <a:xfrm flipH="1" flipV="1">
            <a:off x="4201130" y="3974885"/>
            <a:ext cx="174792" cy="157260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5" name="等腰三角形 14"/>
          <p:cNvSpPr/>
          <p:nvPr>
            <p:custDataLst>
              <p:tags r:id="rId17"/>
            </p:custDataLst>
          </p:nvPr>
        </p:nvSpPr>
        <p:spPr>
          <a:xfrm flipH="1" flipV="1">
            <a:off x="4094873" y="4036514"/>
            <a:ext cx="106257" cy="95631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9" name="文本框 18"/>
          <p:cNvSpPr txBox="1"/>
          <p:nvPr>
            <p:custDataLst>
              <p:tags r:id="rId18"/>
            </p:custDataLst>
          </p:nvPr>
        </p:nvSpPr>
        <p:spPr>
          <a:xfrm>
            <a:off x="4804136" y="3604581"/>
            <a:ext cx="3318923" cy="7151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000" spc="15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rPr>
              <a:t>它指定了在IETF特定的PSN上提供仿真业务的封装/传送/控制/管理/互联/安全等一系列规范；</a:t>
            </a:r>
            <a:endParaRPr lang="zh-CN" altLang="en-US" sz="1000" spc="15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21" name="等腰三角形 20"/>
          <p:cNvSpPr/>
          <p:nvPr>
            <p:custDataLst>
              <p:tags r:id="rId19"/>
            </p:custDataLst>
          </p:nvPr>
        </p:nvSpPr>
        <p:spPr>
          <a:xfrm flipH="1" flipV="1">
            <a:off x="4308980" y="4932124"/>
            <a:ext cx="351709" cy="316113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6" name="文本框 25"/>
          <p:cNvSpPr txBox="1"/>
          <p:nvPr>
            <p:custDataLst>
              <p:tags r:id="rId20"/>
            </p:custDataLst>
          </p:nvPr>
        </p:nvSpPr>
        <p:spPr>
          <a:xfrm>
            <a:off x="4314824" y="4908747"/>
            <a:ext cx="352240" cy="25661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lt1"/>
                </a:solidFill>
                <a:latin typeface="Arial" pitchFamily="34" charset="0"/>
                <a:ea typeface="微软雅黑"/>
              </a:rPr>
              <a:t>04</a:t>
            </a:r>
            <a:endParaRPr lang="en-US" altLang="zh-CN" sz="1000" b="1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7" name="等腰三角形 36"/>
          <p:cNvSpPr/>
          <p:nvPr>
            <p:custDataLst>
              <p:tags r:id="rId21"/>
            </p:custDataLst>
          </p:nvPr>
        </p:nvSpPr>
        <p:spPr>
          <a:xfrm flipH="1" flipV="1">
            <a:off x="4201130" y="5091508"/>
            <a:ext cx="174792" cy="157260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1" name="等腰三角形 40"/>
          <p:cNvSpPr/>
          <p:nvPr>
            <p:custDataLst>
              <p:tags r:id="rId22"/>
            </p:custDataLst>
          </p:nvPr>
        </p:nvSpPr>
        <p:spPr>
          <a:xfrm flipH="1" flipV="1">
            <a:off x="4094873" y="5153137"/>
            <a:ext cx="106257" cy="95631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0" name="文本框 19"/>
          <p:cNvSpPr txBox="1"/>
          <p:nvPr>
            <p:custDataLst>
              <p:tags r:id="rId23"/>
            </p:custDataLst>
          </p:nvPr>
        </p:nvSpPr>
        <p:spPr>
          <a:xfrm>
            <a:off x="4804136" y="4721204"/>
            <a:ext cx="3318923" cy="715106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zh-CN" sz="1200" spc="15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rPr>
              <a:t>PWE3是在包交换网络上仿真电信网络业务的基本特性，以保证其穿越PSN而性能只受到最小的影响,而不是许诺完美再现各种仿真业务。</a:t>
            </a:r>
            <a:endParaRPr lang="en-US" altLang="zh-CN" sz="1200" spc="15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43" name="等腰三角形 42"/>
          <p:cNvSpPr/>
          <p:nvPr>
            <p:custDataLst>
              <p:tags r:id="rId24"/>
            </p:custDataLst>
          </p:nvPr>
        </p:nvSpPr>
        <p:spPr>
          <a:xfrm flipH="1" flipV="1">
            <a:off x="4308980" y="6048748"/>
            <a:ext cx="351709" cy="316113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4" name="文本框 43"/>
          <p:cNvSpPr txBox="1"/>
          <p:nvPr>
            <p:custDataLst>
              <p:tags r:id="rId25"/>
            </p:custDataLst>
          </p:nvPr>
        </p:nvSpPr>
        <p:spPr>
          <a:xfrm>
            <a:off x="4314824" y="6025371"/>
            <a:ext cx="352240" cy="25661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lt1"/>
                </a:solidFill>
                <a:latin typeface="Arial" pitchFamily="34" charset="0"/>
                <a:ea typeface="微软雅黑"/>
              </a:rPr>
              <a:t>05</a:t>
            </a:r>
            <a:endParaRPr lang="en-US" altLang="zh-CN" sz="1000" b="1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5" name="等腰三角形 44"/>
          <p:cNvSpPr/>
          <p:nvPr>
            <p:custDataLst>
              <p:tags r:id="rId26"/>
            </p:custDataLst>
          </p:nvPr>
        </p:nvSpPr>
        <p:spPr>
          <a:xfrm flipH="1" flipV="1">
            <a:off x="4201130" y="6208132"/>
            <a:ext cx="174792" cy="157260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6" name="等腰三角形 45"/>
          <p:cNvSpPr/>
          <p:nvPr>
            <p:custDataLst>
              <p:tags r:id="rId27"/>
            </p:custDataLst>
          </p:nvPr>
        </p:nvSpPr>
        <p:spPr>
          <a:xfrm flipH="1" flipV="1">
            <a:off x="4094873" y="6269761"/>
            <a:ext cx="106257" cy="95631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3" name="文本框 22"/>
          <p:cNvSpPr txBox="1"/>
          <p:nvPr>
            <p:custDataLst>
              <p:tags r:id="rId28"/>
            </p:custDataLst>
          </p:nvPr>
        </p:nvSpPr>
        <p:spPr>
          <a:xfrm>
            <a:off x="4804136" y="5837828"/>
            <a:ext cx="3318923" cy="7151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000" spc="15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rPr>
              <a:t>简单来说，就是在分组交换网络上搭建一个“通道”，实现各种业务的仿真及传送</a:t>
            </a:r>
            <a:endParaRPr lang="zh-CN" altLang="en-US" sz="1000" spc="15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9" name="文本框 6"/>
          <p:cNvSpPr txBox="1"/>
          <p:nvPr>
            <p:custDataLst>
              <p:tags r:id="rId29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什么是PWE3？</a:t>
            </a:r>
            <a:endParaRPr lang="zh-CN" altLang="en-US" sz="3600">
              <a:solidFill>
                <a:schemeClr val="accent1"/>
              </a:solidFill>
            </a:endParaRPr>
          </a:p>
        </p:txBody>
      </p:sp>
      <p:cxnSp>
        <p:nvCxnSpPr>
          <p:cNvPr id="2" name="直接连接符 1"/>
          <p:cNvCxnSpPr/>
          <p:nvPr>
            <p:custDataLst>
              <p:tags r:id="rId30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custDataLst>
      <p:tags r:id="rId3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6"/>
          <p:cNvSpPr txBox="1"/>
          <p:nvPr>
            <p:custDataLst>
              <p:tags r:id="rId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为什么需要PWE3?</a:t>
            </a:r>
            <a:endParaRPr lang="zh-CN" altLang="en-US" sz="3600">
              <a:solidFill>
                <a:schemeClr val="accent1"/>
              </a:solidFill>
            </a:endParaRPr>
          </a:p>
        </p:txBody>
      </p:sp>
      <p:cxnSp>
        <p:nvCxnSpPr>
          <p:cNvPr id="7" name="直接连接符 6"/>
          <p:cNvCxnSpPr/>
          <p:nvPr>
            <p:custDataLst>
              <p:tags r:id="rId4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457161" y="1504246"/>
            <a:ext cx="11303078" cy="4916307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商的WE3需求动力：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电信运营商需要统一的网络业务平台,方便统一规划/建设/运营/管理和维护 ；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当前的网络趋势：统一融合且优化的PSN,并具备流量工程/业务分类/QoS三大能力。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电信运营商需要建设维护高回报率的网络业务：目前TDM/FR专线业务的回报率仍然超过Internet接入业务,但基础网络结构已经PSN化了。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网络业务的后向兼容性,互联互通。已经建设了的大量TDM业务设备,需要保护已有投资，最大化进行利用此。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需要一种技术，能将TDM/FR业务在PSN网络上顺利传送，继续获得来自TDM/FR等业务的收益，PWE3技术应运而生了。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: 形状 11"/>
          <p:cNvSpPr/>
          <p:nvPr>
            <p:custDataLst>
              <p:tags r:id="rId3"/>
            </p:custDataLst>
          </p:nvPr>
        </p:nvSpPr>
        <p:spPr bwMode="auto">
          <a:xfrm>
            <a:off x="2029812" y="1507468"/>
            <a:ext cx="2283077" cy="2261977"/>
          </a:xfrm>
          <a:custGeom>
            <a:gdLst>
              <a:gd name="connsiteX0" fmla="*/ 1153470 w 2326164"/>
              <a:gd name="connsiteY0" fmla="*/ 0 h 2304666"/>
              <a:gd name="connsiteX1" fmla="*/ 1172694 w 2326164"/>
              <a:gd name="connsiteY1" fmla="*/ 0 h 2304666"/>
              <a:gd name="connsiteX2" fmla="*/ 2326164 w 2326164"/>
              <a:gd name="connsiteY2" fmla="*/ 1133128 h 2304666"/>
              <a:gd name="connsiteX3" fmla="*/ 2326164 w 2326164"/>
              <a:gd name="connsiteY3" fmla="*/ 2304666 h 2304666"/>
              <a:gd name="connsiteX4" fmla="*/ 1153470 w 2326164"/>
              <a:gd name="connsiteY4" fmla="*/ 2304666 h 2304666"/>
              <a:gd name="connsiteX5" fmla="*/ 0 w 2326164"/>
              <a:gd name="connsiteY5" fmla="*/ 1152333 h 2304666"/>
              <a:gd name="connsiteX6" fmla="*/ 0 w 2326164"/>
              <a:gd name="connsiteY6" fmla="*/ 1133128 h 2304666"/>
              <a:gd name="connsiteX7" fmla="*/ 52084 w 2326164"/>
              <a:gd name="connsiteY7" fmla="*/ 793209 h 2304666"/>
              <a:gd name="connsiteX8" fmla="*/ 71699 w 2326164"/>
              <a:gd name="connsiteY8" fmla="*/ 740553 h 2304666"/>
              <a:gd name="connsiteX9" fmla="*/ 161127 w 2326164"/>
              <a:gd name="connsiteY9" fmla="*/ 768270 h 2304666"/>
              <a:gd name="connsiteX10" fmla="*/ 267470 w 2326164"/>
              <a:gd name="connsiteY10" fmla="*/ 778974 h 2304666"/>
              <a:gd name="connsiteX11" fmla="*/ 795135 w 2326164"/>
              <a:gd name="connsiteY11" fmla="*/ 252117 h 2304666"/>
              <a:gd name="connsiteX12" fmla="*/ 784415 w 2326164"/>
              <a:gd name="connsiteY12" fmla="*/ 145937 h 2304666"/>
              <a:gd name="connsiteX13" fmla="*/ 760325 w 2326164"/>
              <a:gd name="connsiteY13" fmla="*/ 68451 h 2304666"/>
              <a:gd name="connsiteX14" fmla="*/ 811442 w 2326164"/>
              <a:gd name="connsiteY14" fmla="*/ 50260 h 2304666"/>
              <a:gd name="connsiteX15" fmla="*/ 1153470 w 2326164"/>
              <a:gd name="connsiteY15" fmla="*/ 0 h 2304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326164" h="2304666">
                <a:moveTo>
                  <a:pt x="1153470" y="0"/>
                </a:moveTo>
                <a:cubicBezTo>
                  <a:pt x="1172694" y="0"/>
                  <a:pt x="1172694" y="0"/>
                  <a:pt x="1172694" y="0"/>
                </a:cubicBezTo>
                <a:cubicBezTo>
                  <a:pt x="1807103" y="0"/>
                  <a:pt x="2326164" y="499344"/>
                  <a:pt x="2326164" y="1133128"/>
                </a:cubicBezTo>
                <a:lnTo>
                  <a:pt x="2326164" y="2304666"/>
                </a:lnTo>
                <a:cubicBezTo>
                  <a:pt x="1153470" y="2304666"/>
                  <a:pt x="1153470" y="2304666"/>
                  <a:pt x="1153470" y="2304666"/>
                </a:cubicBezTo>
                <a:cubicBezTo>
                  <a:pt x="519062" y="2304666"/>
                  <a:pt x="0" y="1786116"/>
                  <a:pt x="0" y="1152333"/>
                </a:cubicBezTo>
                <a:cubicBezTo>
                  <a:pt x="0" y="1133128"/>
                  <a:pt x="0" y="1133128"/>
                  <a:pt x="0" y="1133128"/>
                </a:cubicBezTo>
                <a:cubicBezTo>
                  <a:pt x="0" y="1014293"/>
                  <a:pt x="18248" y="900185"/>
                  <a:pt x="52084" y="793209"/>
                </a:cubicBezTo>
                <a:lnTo>
                  <a:pt x="71699" y="740553"/>
                </a:lnTo>
                <a:lnTo>
                  <a:pt x="161127" y="768270"/>
                </a:lnTo>
                <a:cubicBezTo>
                  <a:pt x="195477" y="775288"/>
                  <a:pt x="231043" y="778974"/>
                  <a:pt x="267470" y="778974"/>
                </a:cubicBezTo>
                <a:cubicBezTo>
                  <a:pt x="558891" y="778974"/>
                  <a:pt x="795135" y="543092"/>
                  <a:pt x="795135" y="252117"/>
                </a:cubicBezTo>
                <a:cubicBezTo>
                  <a:pt x="795135" y="215745"/>
                  <a:pt x="791444" y="180234"/>
                  <a:pt x="784415" y="145937"/>
                </a:cubicBezTo>
                <a:lnTo>
                  <a:pt x="760325" y="68451"/>
                </a:lnTo>
                <a:lnTo>
                  <a:pt x="811442" y="50260"/>
                </a:lnTo>
                <a:cubicBezTo>
                  <a:pt x="919622" y="17555"/>
                  <a:pt x="1034519" y="0"/>
                  <a:pt x="115347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49" name="Oval 160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910056" y="1371849"/>
            <a:ext cx="764543" cy="76613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8" name="文本框 47"/>
          <p:cNvSpPr txBox="1"/>
          <p:nvPr>
            <p:custDataLst>
              <p:tags r:id="rId5"/>
            </p:custDataLst>
          </p:nvPr>
        </p:nvSpPr>
        <p:spPr>
          <a:xfrm>
            <a:off x="2357743" y="2182433"/>
            <a:ext cx="1868467" cy="12894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600" spc="150">
                <a:solidFill>
                  <a:schemeClr val="lt1"/>
                </a:solidFill>
                <a:latin typeface="Arial" pitchFamily="34" charset="0"/>
                <a:ea typeface="微软雅黑"/>
              </a:rPr>
              <a:t>对信元、PDU、或者特定业务比特流的入端口封装；</a:t>
            </a:r>
            <a:endParaRPr lang="zh-CN" altLang="en-US" sz="1600" spc="15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02" name="文本框 201"/>
          <p:cNvSpPr txBox="1"/>
          <p:nvPr>
            <p:custDataLst>
              <p:tags r:id="rId6"/>
            </p:custDataLst>
          </p:nvPr>
        </p:nvSpPr>
        <p:spPr>
          <a:xfrm>
            <a:off x="1965707" y="1461492"/>
            <a:ext cx="653239" cy="586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2800" b="1" spc="150">
                <a:solidFill>
                  <a:schemeClr val="lt1"/>
                </a:solidFill>
                <a:uFillTx/>
                <a:latin typeface="微软雅黑" panose="020b0503020204020204" charset="-122"/>
                <a:ea typeface="微软雅黑"/>
              </a:rPr>
              <a:t>01</a:t>
            </a:r>
            <a:endParaRPr lang="en-US" altLang="zh-CN" sz="2800" b="1" spc="150">
              <a:solidFill>
                <a:schemeClr val="lt1"/>
              </a:solidFill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任意多边形: 形状 11"/>
          <p:cNvSpPr/>
          <p:nvPr>
            <p:custDataLst>
              <p:tags r:id="rId7"/>
            </p:custDataLst>
          </p:nvPr>
        </p:nvSpPr>
        <p:spPr bwMode="auto">
          <a:xfrm>
            <a:off x="5027352" y="1507468"/>
            <a:ext cx="2283077" cy="2261977"/>
          </a:xfrm>
          <a:custGeom>
            <a:gdLst>
              <a:gd name="connsiteX0" fmla="*/ 1153470 w 2326164"/>
              <a:gd name="connsiteY0" fmla="*/ 0 h 2304666"/>
              <a:gd name="connsiteX1" fmla="*/ 1172694 w 2326164"/>
              <a:gd name="connsiteY1" fmla="*/ 0 h 2304666"/>
              <a:gd name="connsiteX2" fmla="*/ 2326164 w 2326164"/>
              <a:gd name="connsiteY2" fmla="*/ 1133128 h 2304666"/>
              <a:gd name="connsiteX3" fmla="*/ 2326164 w 2326164"/>
              <a:gd name="connsiteY3" fmla="*/ 2304666 h 2304666"/>
              <a:gd name="connsiteX4" fmla="*/ 1153470 w 2326164"/>
              <a:gd name="connsiteY4" fmla="*/ 2304666 h 2304666"/>
              <a:gd name="connsiteX5" fmla="*/ 0 w 2326164"/>
              <a:gd name="connsiteY5" fmla="*/ 1152333 h 2304666"/>
              <a:gd name="connsiteX6" fmla="*/ 0 w 2326164"/>
              <a:gd name="connsiteY6" fmla="*/ 1133128 h 2304666"/>
              <a:gd name="connsiteX7" fmla="*/ 52084 w 2326164"/>
              <a:gd name="connsiteY7" fmla="*/ 793209 h 2304666"/>
              <a:gd name="connsiteX8" fmla="*/ 71699 w 2326164"/>
              <a:gd name="connsiteY8" fmla="*/ 740553 h 2304666"/>
              <a:gd name="connsiteX9" fmla="*/ 161127 w 2326164"/>
              <a:gd name="connsiteY9" fmla="*/ 768270 h 2304666"/>
              <a:gd name="connsiteX10" fmla="*/ 267470 w 2326164"/>
              <a:gd name="connsiteY10" fmla="*/ 778974 h 2304666"/>
              <a:gd name="connsiteX11" fmla="*/ 795135 w 2326164"/>
              <a:gd name="connsiteY11" fmla="*/ 252117 h 2304666"/>
              <a:gd name="connsiteX12" fmla="*/ 784415 w 2326164"/>
              <a:gd name="connsiteY12" fmla="*/ 145937 h 2304666"/>
              <a:gd name="connsiteX13" fmla="*/ 760325 w 2326164"/>
              <a:gd name="connsiteY13" fmla="*/ 68451 h 2304666"/>
              <a:gd name="connsiteX14" fmla="*/ 811442 w 2326164"/>
              <a:gd name="connsiteY14" fmla="*/ 50260 h 2304666"/>
              <a:gd name="connsiteX15" fmla="*/ 1153470 w 2326164"/>
              <a:gd name="connsiteY15" fmla="*/ 0 h 2304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326164" h="2304666">
                <a:moveTo>
                  <a:pt x="1153470" y="0"/>
                </a:moveTo>
                <a:cubicBezTo>
                  <a:pt x="1172694" y="0"/>
                  <a:pt x="1172694" y="0"/>
                  <a:pt x="1172694" y="0"/>
                </a:cubicBezTo>
                <a:cubicBezTo>
                  <a:pt x="1807103" y="0"/>
                  <a:pt x="2326164" y="499344"/>
                  <a:pt x="2326164" y="1133128"/>
                </a:cubicBezTo>
                <a:lnTo>
                  <a:pt x="2326164" y="2304666"/>
                </a:lnTo>
                <a:cubicBezTo>
                  <a:pt x="1153470" y="2304666"/>
                  <a:pt x="1153470" y="2304666"/>
                  <a:pt x="1153470" y="2304666"/>
                </a:cubicBezTo>
                <a:cubicBezTo>
                  <a:pt x="519062" y="2304666"/>
                  <a:pt x="0" y="1786116"/>
                  <a:pt x="0" y="1152333"/>
                </a:cubicBezTo>
                <a:cubicBezTo>
                  <a:pt x="0" y="1133128"/>
                  <a:pt x="0" y="1133128"/>
                  <a:pt x="0" y="1133128"/>
                </a:cubicBezTo>
                <a:cubicBezTo>
                  <a:pt x="0" y="1014293"/>
                  <a:pt x="18248" y="900185"/>
                  <a:pt x="52084" y="793209"/>
                </a:cubicBezTo>
                <a:lnTo>
                  <a:pt x="71699" y="740553"/>
                </a:lnTo>
                <a:lnTo>
                  <a:pt x="161127" y="768270"/>
                </a:lnTo>
                <a:cubicBezTo>
                  <a:pt x="195477" y="775288"/>
                  <a:pt x="231043" y="778974"/>
                  <a:pt x="267470" y="778974"/>
                </a:cubicBezTo>
                <a:cubicBezTo>
                  <a:pt x="558891" y="778974"/>
                  <a:pt x="795135" y="543092"/>
                  <a:pt x="795135" y="252117"/>
                </a:cubicBezTo>
                <a:cubicBezTo>
                  <a:pt x="795135" y="215745"/>
                  <a:pt x="791444" y="180234"/>
                  <a:pt x="784415" y="145937"/>
                </a:cubicBezTo>
                <a:lnTo>
                  <a:pt x="760325" y="68451"/>
                </a:lnTo>
                <a:lnTo>
                  <a:pt x="811442" y="50260"/>
                </a:lnTo>
                <a:cubicBezTo>
                  <a:pt x="919622" y="17555"/>
                  <a:pt x="1034519" y="0"/>
                  <a:pt x="115347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" name="Oval 160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4907596" y="1371849"/>
            <a:ext cx="764543" cy="76613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5355517" y="2182433"/>
            <a:ext cx="1868467" cy="12894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600" spc="150">
                <a:solidFill>
                  <a:schemeClr val="lt1"/>
                </a:solidFill>
                <a:latin typeface="Arial" pitchFamily="34" charset="0"/>
                <a:ea typeface="微软雅黑"/>
              </a:rPr>
              <a:t>携带它们通过IP或者MPLS网络进行传送；</a:t>
            </a:r>
            <a:endParaRPr lang="zh-CN" altLang="en-US" sz="1600" spc="15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963249" y="1461492"/>
            <a:ext cx="653239" cy="586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2800" b="1" spc="150">
                <a:solidFill>
                  <a:schemeClr val="lt1"/>
                </a:solidFill>
                <a:uFillTx/>
                <a:latin typeface="微软雅黑" panose="020b0503020204020204" charset="-122"/>
                <a:ea typeface="微软雅黑"/>
              </a:rPr>
              <a:t>02</a:t>
            </a:r>
            <a:endParaRPr lang="en-US" altLang="zh-CN" sz="2800" b="1" spc="150">
              <a:solidFill>
                <a:schemeClr val="lt1"/>
              </a:solidFill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任意多边形: 形状 11"/>
          <p:cNvSpPr/>
          <p:nvPr>
            <p:custDataLst>
              <p:tags r:id="rId11"/>
            </p:custDataLst>
          </p:nvPr>
        </p:nvSpPr>
        <p:spPr bwMode="auto">
          <a:xfrm>
            <a:off x="8024893" y="1507468"/>
            <a:ext cx="2283077" cy="2261977"/>
          </a:xfrm>
          <a:custGeom>
            <a:gdLst>
              <a:gd name="connsiteX0" fmla="*/ 1153470 w 2326164"/>
              <a:gd name="connsiteY0" fmla="*/ 0 h 2304666"/>
              <a:gd name="connsiteX1" fmla="*/ 1172694 w 2326164"/>
              <a:gd name="connsiteY1" fmla="*/ 0 h 2304666"/>
              <a:gd name="connsiteX2" fmla="*/ 2326164 w 2326164"/>
              <a:gd name="connsiteY2" fmla="*/ 1133128 h 2304666"/>
              <a:gd name="connsiteX3" fmla="*/ 2326164 w 2326164"/>
              <a:gd name="connsiteY3" fmla="*/ 2304666 h 2304666"/>
              <a:gd name="connsiteX4" fmla="*/ 1153470 w 2326164"/>
              <a:gd name="connsiteY4" fmla="*/ 2304666 h 2304666"/>
              <a:gd name="connsiteX5" fmla="*/ 0 w 2326164"/>
              <a:gd name="connsiteY5" fmla="*/ 1152333 h 2304666"/>
              <a:gd name="connsiteX6" fmla="*/ 0 w 2326164"/>
              <a:gd name="connsiteY6" fmla="*/ 1133128 h 2304666"/>
              <a:gd name="connsiteX7" fmla="*/ 52084 w 2326164"/>
              <a:gd name="connsiteY7" fmla="*/ 793209 h 2304666"/>
              <a:gd name="connsiteX8" fmla="*/ 71699 w 2326164"/>
              <a:gd name="connsiteY8" fmla="*/ 740553 h 2304666"/>
              <a:gd name="connsiteX9" fmla="*/ 161127 w 2326164"/>
              <a:gd name="connsiteY9" fmla="*/ 768270 h 2304666"/>
              <a:gd name="connsiteX10" fmla="*/ 267470 w 2326164"/>
              <a:gd name="connsiteY10" fmla="*/ 778974 h 2304666"/>
              <a:gd name="connsiteX11" fmla="*/ 795135 w 2326164"/>
              <a:gd name="connsiteY11" fmla="*/ 252117 h 2304666"/>
              <a:gd name="connsiteX12" fmla="*/ 784415 w 2326164"/>
              <a:gd name="connsiteY12" fmla="*/ 145937 h 2304666"/>
              <a:gd name="connsiteX13" fmla="*/ 760325 w 2326164"/>
              <a:gd name="connsiteY13" fmla="*/ 68451 h 2304666"/>
              <a:gd name="connsiteX14" fmla="*/ 811442 w 2326164"/>
              <a:gd name="connsiteY14" fmla="*/ 50260 h 2304666"/>
              <a:gd name="connsiteX15" fmla="*/ 1153470 w 2326164"/>
              <a:gd name="connsiteY15" fmla="*/ 0 h 2304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326164" h="2304666">
                <a:moveTo>
                  <a:pt x="1153470" y="0"/>
                </a:moveTo>
                <a:cubicBezTo>
                  <a:pt x="1172694" y="0"/>
                  <a:pt x="1172694" y="0"/>
                  <a:pt x="1172694" y="0"/>
                </a:cubicBezTo>
                <a:cubicBezTo>
                  <a:pt x="1807103" y="0"/>
                  <a:pt x="2326164" y="499344"/>
                  <a:pt x="2326164" y="1133128"/>
                </a:cubicBezTo>
                <a:lnTo>
                  <a:pt x="2326164" y="2304666"/>
                </a:lnTo>
                <a:cubicBezTo>
                  <a:pt x="1153470" y="2304666"/>
                  <a:pt x="1153470" y="2304666"/>
                  <a:pt x="1153470" y="2304666"/>
                </a:cubicBezTo>
                <a:cubicBezTo>
                  <a:pt x="519062" y="2304666"/>
                  <a:pt x="0" y="1786116"/>
                  <a:pt x="0" y="1152333"/>
                </a:cubicBezTo>
                <a:cubicBezTo>
                  <a:pt x="0" y="1133128"/>
                  <a:pt x="0" y="1133128"/>
                  <a:pt x="0" y="1133128"/>
                </a:cubicBezTo>
                <a:cubicBezTo>
                  <a:pt x="0" y="1014293"/>
                  <a:pt x="18248" y="900185"/>
                  <a:pt x="52084" y="793209"/>
                </a:cubicBezTo>
                <a:lnTo>
                  <a:pt x="71699" y="740553"/>
                </a:lnTo>
                <a:lnTo>
                  <a:pt x="161127" y="768270"/>
                </a:lnTo>
                <a:cubicBezTo>
                  <a:pt x="195477" y="775288"/>
                  <a:pt x="231043" y="778974"/>
                  <a:pt x="267470" y="778974"/>
                </a:cubicBezTo>
                <a:cubicBezTo>
                  <a:pt x="558891" y="778974"/>
                  <a:pt x="795135" y="543092"/>
                  <a:pt x="795135" y="252117"/>
                </a:cubicBezTo>
                <a:cubicBezTo>
                  <a:pt x="795135" y="215745"/>
                  <a:pt x="791444" y="180234"/>
                  <a:pt x="784415" y="145937"/>
                </a:cubicBezTo>
                <a:lnTo>
                  <a:pt x="760325" y="68451"/>
                </a:lnTo>
                <a:lnTo>
                  <a:pt x="811442" y="50260"/>
                </a:lnTo>
                <a:cubicBezTo>
                  <a:pt x="919622" y="17555"/>
                  <a:pt x="1034519" y="0"/>
                  <a:pt x="115347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8" name="Oval 160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7905137" y="1371849"/>
            <a:ext cx="764543" cy="7661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8352668" y="2182433"/>
            <a:ext cx="1868467" cy="12894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600" spc="150">
                <a:solidFill>
                  <a:schemeClr val="lt1"/>
                </a:solidFill>
                <a:latin typeface="Arial" pitchFamily="34" charset="0"/>
                <a:ea typeface="微软雅黑"/>
              </a:rPr>
              <a:t>在隧道端点建立PW，包括PW ID的交换和分配；</a:t>
            </a:r>
            <a:endParaRPr lang="zh-CN" altLang="en-US" sz="1600" spc="15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7960790" y="1461492"/>
            <a:ext cx="653239" cy="586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2800" b="1" spc="150">
                <a:solidFill>
                  <a:schemeClr val="lt1"/>
                </a:solidFill>
                <a:uFillTx/>
                <a:latin typeface="微软雅黑" panose="020b0503020204020204" charset="-122"/>
                <a:ea typeface="微软雅黑"/>
              </a:rPr>
              <a:t>03</a:t>
            </a:r>
            <a:endParaRPr lang="en-US" altLang="zh-CN" sz="2800" b="1" spc="150">
              <a:solidFill>
                <a:schemeClr val="lt1"/>
              </a:solidFill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任意多边形: 形状 11"/>
          <p:cNvSpPr/>
          <p:nvPr>
            <p:custDataLst>
              <p:tags r:id="rId15"/>
            </p:custDataLst>
          </p:nvPr>
        </p:nvSpPr>
        <p:spPr bwMode="auto">
          <a:xfrm>
            <a:off x="2029812" y="4292219"/>
            <a:ext cx="2283077" cy="2261977"/>
          </a:xfrm>
          <a:custGeom>
            <a:gdLst>
              <a:gd name="connsiteX0" fmla="*/ 1153470 w 2326164"/>
              <a:gd name="connsiteY0" fmla="*/ 0 h 2304666"/>
              <a:gd name="connsiteX1" fmla="*/ 1172694 w 2326164"/>
              <a:gd name="connsiteY1" fmla="*/ 0 h 2304666"/>
              <a:gd name="connsiteX2" fmla="*/ 2326164 w 2326164"/>
              <a:gd name="connsiteY2" fmla="*/ 1133128 h 2304666"/>
              <a:gd name="connsiteX3" fmla="*/ 2326164 w 2326164"/>
              <a:gd name="connsiteY3" fmla="*/ 2304666 h 2304666"/>
              <a:gd name="connsiteX4" fmla="*/ 1153470 w 2326164"/>
              <a:gd name="connsiteY4" fmla="*/ 2304666 h 2304666"/>
              <a:gd name="connsiteX5" fmla="*/ 0 w 2326164"/>
              <a:gd name="connsiteY5" fmla="*/ 1152333 h 2304666"/>
              <a:gd name="connsiteX6" fmla="*/ 0 w 2326164"/>
              <a:gd name="connsiteY6" fmla="*/ 1133128 h 2304666"/>
              <a:gd name="connsiteX7" fmla="*/ 52084 w 2326164"/>
              <a:gd name="connsiteY7" fmla="*/ 793209 h 2304666"/>
              <a:gd name="connsiteX8" fmla="*/ 71699 w 2326164"/>
              <a:gd name="connsiteY8" fmla="*/ 740553 h 2304666"/>
              <a:gd name="connsiteX9" fmla="*/ 161127 w 2326164"/>
              <a:gd name="connsiteY9" fmla="*/ 768270 h 2304666"/>
              <a:gd name="connsiteX10" fmla="*/ 267470 w 2326164"/>
              <a:gd name="connsiteY10" fmla="*/ 778974 h 2304666"/>
              <a:gd name="connsiteX11" fmla="*/ 795135 w 2326164"/>
              <a:gd name="connsiteY11" fmla="*/ 252117 h 2304666"/>
              <a:gd name="connsiteX12" fmla="*/ 784415 w 2326164"/>
              <a:gd name="connsiteY12" fmla="*/ 145937 h 2304666"/>
              <a:gd name="connsiteX13" fmla="*/ 760325 w 2326164"/>
              <a:gd name="connsiteY13" fmla="*/ 68451 h 2304666"/>
              <a:gd name="connsiteX14" fmla="*/ 811442 w 2326164"/>
              <a:gd name="connsiteY14" fmla="*/ 50260 h 2304666"/>
              <a:gd name="connsiteX15" fmla="*/ 1153470 w 2326164"/>
              <a:gd name="connsiteY15" fmla="*/ 0 h 2304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326164" h="2304666">
                <a:moveTo>
                  <a:pt x="1153470" y="0"/>
                </a:moveTo>
                <a:cubicBezTo>
                  <a:pt x="1172694" y="0"/>
                  <a:pt x="1172694" y="0"/>
                  <a:pt x="1172694" y="0"/>
                </a:cubicBezTo>
                <a:cubicBezTo>
                  <a:pt x="1807103" y="0"/>
                  <a:pt x="2326164" y="499344"/>
                  <a:pt x="2326164" y="1133128"/>
                </a:cubicBezTo>
                <a:lnTo>
                  <a:pt x="2326164" y="2304666"/>
                </a:lnTo>
                <a:cubicBezTo>
                  <a:pt x="1153470" y="2304666"/>
                  <a:pt x="1153470" y="2304666"/>
                  <a:pt x="1153470" y="2304666"/>
                </a:cubicBezTo>
                <a:cubicBezTo>
                  <a:pt x="519062" y="2304666"/>
                  <a:pt x="0" y="1786116"/>
                  <a:pt x="0" y="1152333"/>
                </a:cubicBezTo>
                <a:cubicBezTo>
                  <a:pt x="0" y="1133128"/>
                  <a:pt x="0" y="1133128"/>
                  <a:pt x="0" y="1133128"/>
                </a:cubicBezTo>
                <a:cubicBezTo>
                  <a:pt x="0" y="1014293"/>
                  <a:pt x="18248" y="900185"/>
                  <a:pt x="52084" y="793209"/>
                </a:cubicBezTo>
                <a:lnTo>
                  <a:pt x="71699" y="740553"/>
                </a:lnTo>
                <a:lnTo>
                  <a:pt x="161127" y="768270"/>
                </a:lnTo>
                <a:cubicBezTo>
                  <a:pt x="195477" y="775288"/>
                  <a:pt x="231043" y="778974"/>
                  <a:pt x="267470" y="778974"/>
                </a:cubicBezTo>
                <a:cubicBezTo>
                  <a:pt x="558891" y="778974"/>
                  <a:pt x="795135" y="543092"/>
                  <a:pt x="795135" y="252117"/>
                </a:cubicBezTo>
                <a:cubicBezTo>
                  <a:pt x="795135" y="215745"/>
                  <a:pt x="791444" y="180234"/>
                  <a:pt x="784415" y="145937"/>
                </a:cubicBezTo>
                <a:lnTo>
                  <a:pt x="760325" y="68451"/>
                </a:lnTo>
                <a:lnTo>
                  <a:pt x="811442" y="50260"/>
                </a:lnTo>
                <a:cubicBezTo>
                  <a:pt x="919622" y="17555"/>
                  <a:pt x="1034519" y="0"/>
                  <a:pt x="115347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4" name="Oval 160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1910056" y="4156601"/>
            <a:ext cx="764543" cy="7661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5" name="文本框 14"/>
          <p:cNvSpPr txBox="1"/>
          <p:nvPr>
            <p:custDataLst>
              <p:tags r:id="rId17"/>
            </p:custDataLst>
          </p:nvPr>
        </p:nvSpPr>
        <p:spPr>
          <a:xfrm>
            <a:off x="2357743" y="4967060"/>
            <a:ext cx="1868467" cy="12894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600" spc="150">
                <a:solidFill>
                  <a:schemeClr val="lt1"/>
                </a:solidFill>
                <a:latin typeface="Arial" pitchFamily="34" charset="0"/>
                <a:ea typeface="微软雅黑"/>
              </a:rPr>
              <a:t>管理PW边界的信令、定时、顺序等与业务相关的信息；</a:t>
            </a:r>
            <a:endParaRPr lang="zh-CN" altLang="en-US" sz="1600" spc="15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18"/>
            </p:custDataLst>
          </p:nvPr>
        </p:nvSpPr>
        <p:spPr>
          <a:xfrm>
            <a:off x="1965707" y="4246243"/>
            <a:ext cx="653239" cy="586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2800" b="1" spc="150">
                <a:solidFill>
                  <a:schemeClr val="lt1"/>
                </a:solidFill>
                <a:uFillTx/>
                <a:latin typeface="微软雅黑" panose="020b0503020204020204" charset="-122"/>
                <a:ea typeface="微软雅黑"/>
              </a:rPr>
              <a:t>04</a:t>
            </a:r>
            <a:endParaRPr lang="en-US" altLang="zh-CN" sz="2800" b="1" spc="150">
              <a:solidFill>
                <a:schemeClr val="lt1"/>
              </a:solidFill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任意多边形: 形状 11"/>
          <p:cNvSpPr/>
          <p:nvPr>
            <p:custDataLst>
              <p:tags r:id="rId19"/>
            </p:custDataLst>
          </p:nvPr>
        </p:nvSpPr>
        <p:spPr bwMode="auto">
          <a:xfrm>
            <a:off x="5027352" y="4292219"/>
            <a:ext cx="2283077" cy="2261977"/>
          </a:xfrm>
          <a:custGeom>
            <a:gdLst>
              <a:gd name="connsiteX0" fmla="*/ 1153470 w 2326164"/>
              <a:gd name="connsiteY0" fmla="*/ 0 h 2304666"/>
              <a:gd name="connsiteX1" fmla="*/ 1172694 w 2326164"/>
              <a:gd name="connsiteY1" fmla="*/ 0 h 2304666"/>
              <a:gd name="connsiteX2" fmla="*/ 2326164 w 2326164"/>
              <a:gd name="connsiteY2" fmla="*/ 1133128 h 2304666"/>
              <a:gd name="connsiteX3" fmla="*/ 2326164 w 2326164"/>
              <a:gd name="connsiteY3" fmla="*/ 2304666 h 2304666"/>
              <a:gd name="connsiteX4" fmla="*/ 1153470 w 2326164"/>
              <a:gd name="connsiteY4" fmla="*/ 2304666 h 2304666"/>
              <a:gd name="connsiteX5" fmla="*/ 0 w 2326164"/>
              <a:gd name="connsiteY5" fmla="*/ 1152333 h 2304666"/>
              <a:gd name="connsiteX6" fmla="*/ 0 w 2326164"/>
              <a:gd name="connsiteY6" fmla="*/ 1133128 h 2304666"/>
              <a:gd name="connsiteX7" fmla="*/ 52084 w 2326164"/>
              <a:gd name="connsiteY7" fmla="*/ 793209 h 2304666"/>
              <a:gd name="connsiteX8" fmla="*/ 71699 w 2326164"/>
              <a:gd name="connsiteY8" fmla="*/ 740553 h 2304666"/>
              <a:gd name="connsiteX9" fmla="*/ 161127 w 2326164"/>
              <a:gd name="connsiteY9" fmla="*/ 768270 h 2304666"/>
              <a:gd name="connsiteX10" fmla="*/ 267470 w 2326164"/>
              <a:gd name="connsiteY10" fmla="*/ 778974 h 2304666"/>
              <a:gd name="connsiteX11" fmla="*/ 795135 w 2326164"/>
              <a:gd name="connsiteY11" fmla="*/ 252117 h 2304666"/>
              <a:gd name="connsiteX12" fmla="*/ 784415 w 2326164"/>
              <a:gd name="connsiteY12" fmla="*/ 145937 h 2304666"/>
              <a:gd name="connsiteX13" fmla="*/ 760325 w 2326164"/>
              <a:gd name="connsiteY13" fmla="*/ 68451 h 2304666"/>
              <a:gd name="connsiteX14" fmla="*/ 811442 w 2326164"/>
              <a:gd name="connsiteY14" fmla="*/ 50260 h 2304666"/>
              <a:gd name="connsiteX15" fmla="*/ 1153470 w 2326164"/>
              <a:gd name="connsiteY15" fmla="*/ 0 h 2304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326164" h="2304666">
                <a:moveTo>
                  <a:pt x="1153470" y="0"/>
                </a:moveTo>
                <a:cubicBezTo>
                  <a:pt x="1172694" y="0"/>
                  <a:pt x="1172694" y="0"/>
                  <a:pt x="1172694" y="0"/>
                </a:cubicBezTo>
                <a:cubicBezTo>
                  <a:pt x="1807103" y="0"/>
                  <a:pt x="2326164" y="499344"/>
                  <a:pt x="2326164" y="1133128"/>
                </a:cubicBezTo>
                <a:lnTo>
                  <a:pt x="2326164" y="2304666"/>
                </a:lnTo>
                <a:cubicBezTo>
                  <a:pt x="1153470" y="2304666"/>
                  <a:pt x="1153470" y="2304666"/>
                  <a:pt x="1153470" y="2304666"/>
                </a:cubicBezTo>
                <a:cubicBezTo>
                  <a:pt x="519062" y="2304666"/>
                  <a:pt x="0" y="1786116"/>
                  <a:pt x="0" y="1152333"/>
                </a:cubicBezTo>
                <a:cubicBezTo>
                  <a:pt x="0" y="1133128"/>
                  <a:pt x="0" y="1133128"/>
                  <a:pt x="0" y="1133128"/>
                </a:cubicBezTo>
                <a:cubicBezTo>
                  <a:pt x="0" y="1014293"/>
                  <a:pt x="18248" y="900185"/>
                  <a:pt x="52084" y="793209"/>
                </a:cubicBezTo>
                <a:lnTo>
                  <a:pt x="71699" y="740553"/>
                </a:lnTo>
                <a:lnTo>
                  <a:pt x="161127" y="768270"/>
                </a:lnTo>
                <a:cubicBezTo>
                  <a:pt x="195477" y="775288"/>
                  <a:pt x="231043" y="778974"/>
                  <a:pt x="267470" y="778974"/>
                </a:cubicBezTo>
                <a:cubicBezTo>
                  <a:pt x="558891" y="778974"/>
                  <a:pt x="795135" y="543092"/>
                  <a:pt x="795135" y="252117"/>
                </a:cubicBezTo>
                <a:cubicBezTo>
                  <a:pt x="795135" y="215745"/>
                  <a:pt x="791444" y="180234"/>
                  <a:pt x="784415" y="145937"/>
                </a:cubicBezTo>
                <a:lnTo>
                  <a:pt x="760325" y="68451"/>
                </a:lnTo>
                <a:lnTo>
                  <a:pt x="811442" y="50260"/>
                </a:lnTo>
                <a:cubicBezTo>
                  <a:pt x="919622" y="17555"/>
                  <a:pt x="1034519" y="0"/>
                  <a:pt x="115347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8" name="Oval 160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4907596" y="4156601"/>
            <a:ext cx="764543" cy="76613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9" name="文本框 18"/>
          <p:cNvSpPr txBox="1"/>
          <p:nvPr>
            <p:custDataLst>
              <p:tags r:id="rId21"/>
            </p:custDataLst>
          </p:nvPr>
        </p:nvSpPr>
        <p:spPr>
          <a:xfrm>
            <a:off x="5355517" y="4967060"/>
            <a:ext cx="1868467" cy="12894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600" spc="150">
                <a:solidFill>
                  <a:schemeClr val="lt1"/>
                </a:solidFill>
                <a:latin typeface="Arial" pitchFamily="34" charset="0"/>
                <a:ea typeface="微软雅黑"/>
              </a:rPr>
              <a:t>业务的告警及状态管理等。</a:t>
            </a:r>
            <a:endParaRPr lang="zh-CN" altLang="en-US" sz="1600" spc="15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0" name="文本框 19"/>
          <p:cNvSpPr txBox="1"/>
          <p:nvPr>
            <p:custDataLst>
              <p:tags r:id="rId22"/>
            </p:custDataLst>
          </p:nvPr>
        </p:nvSpPr>
        <p:spPr>
          <a:xfrm>
            <a:off x="4963249" y="4246243"/>
            <a:ext cx="653239" cy="586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2800" b="1" spc="150">
                <a:solidFill>
                  <a:schemeClr val="lt1"/>
                </a:solidFill>
                <a:uFillTx/>
                <a:latin typeface="微软雅黑" panose="020b0503020204020204" charset="-122"/>
                <a:ea typeface="微软雅黑"/>
              </a:rPr>
              <a:t>05</a:t>
            </a:r>
            <a:endParaRPr lang="en-US" altLang="zh-CN" sz="2800" b="1" spc="150">
              <a:solidFill>
                <a:schemeClr val="lt1"/>
              </a:solidFill>
              <a:uFillTx/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文本框 6"/>
          <p:cNvSpPr txBox="1"/>
          <p:nvPr>
            <p:custDataLst>
              <p:tags r:id="rId2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PWE3的功能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2" name="直接连接符 1"/>
          <p:cNvCxnSpPr/>
          <p:nvPr>
            <p:custDataLst>
              <p:tags r:id="rId24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custDataLst>
      <p:tags r:id="rId2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PWE3的仿真原理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1297268" y="1371629"/>
            <a:ext cx="9622864" cy="5181542"/>
          </a:xfrm>
          <a:prstGeom prst="rect">
            <a:avLst/>
          </a:prstGeom>
          <a:solidFill>
            <a:schemeClr val="lt2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4529218" y="2003901"/>
            <a:ext cx="5875593" cy="3916999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隧道提供端到端的连通性，在隧道端点建立和维护PW，用来封装和传送业务。用户的数据报经封装为PW PDU之后通过隧道Tunnel传送。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伪线在PTN网络内部不可见,网络的任何一端都不必去担心其所连接的另外一端是否是同类网络。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边缘设备PE执行端业务的封装/解封装，管理PW边界的信令、定时、顺序等与业务相关的信息，管理业务的告警及状态等；并尽可能真实地保持业务本身具有的属性和特征。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18033" r="18033"/>
          <a:stretch>
            <a:fillRect/>
          </a:stretch>
        </p:blipFill>
        <p:spPr>
          <a:xfrm>
            <a:off x="1812589" y="2003901"/>
            <a:ext cx="2337564" cy="164262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20" h="3120">
                <a:moveTo>
                  <a:pt x="0" y="0"/>
                </a:moveTo>
                <a:lnTo>
                  <a:pt x="3120" y="0"/>
                </a:lnTo>
                <a:lnTo>
                  <a:pt x="3120" y="3120"/>
                </a:lnTo>
                <a:lnTo>
                  <a:pt x="0" y="312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8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/>
          <p:nvPr>
            <p:custDataLst>
              <p:tags r:id="rId2"/>
            </p:custDataLst>
          </p:nvPr>
        </p:nvSpPr>
        <p:spPr>
          <a:xfrm>
            <a:off x="457204" y="914407"/>
            <a:ext cx="11277690" cy="457204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auto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业务感知有助于根据不同的业务优先级采用合适的调度方式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" name="文本框 6"/>
          <p:cNvSpPr txBox="1"/>
          <p:nvPr>
            <p:custDataLst>
              <p:tags r:id="rId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b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PWE3智能业务感知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5" name="直接连接符 4"/>
          <p:cNvCxnSpPr/>
          <p:nvPr>
            <p:custDataLst>
              <p:tags r:id="rId4"/>
            </p:custDataLst>
          </p:nvPr>
        </p:nvCxnSpPr>
        <p:spPr>
          <a:xfrm>
            <a:off x="5600696" y="1524012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5469930" y="1676397"/>
            <a:ext cx="5305201" cy="4876839"/>
          </a:xfrm>
          <a:prstGeom prst="rect">
            <a:avLst/>
          </a:prstGeom>
          <a:noFill/>
          <a:ln w="25400">
            <a:solidFill>
              <a:schemeClr val="dk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solidFill>
                <a:schemeClr val="lt1"/>
              </a:solidFill>
              <a:latin typeface="微软雅黑" panose="020b0503020204020204" charset="-122"/>
              <a:ea typeface="微软雅黑"/>
              <a:cs typeface="+mn-ea"/>
              <a:sym typeface="+mn-lt"/>
            </a:endParaRPr>
          </a:p>
        </p:txBody>
      </p:sp>
      <p:sp>
        <p:nvSpPr>
          <p:cNvPr id="11" name="Title 6"/>
          <p:cNvSpPr txBox="1"/>
          <p:nvPr>
            <p:custDataLst>
              <p:tags r:id="rId6"/>
            </p:custDataLst>
          </p:nvPr>
        </p:nvSpPr>
        <p:spPr>
          <a:xfrm>
            <a:off x="1416873" y="2071806"/>
            <a:ext cx="3130411" cy="4085989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对于ATM业务，业务感知基于信元VPI / VCI标识映射到不同伪线处理，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对于以太网业务，业务感知可基于外层VLAN ID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对时延敏感性较高的TDM E1实时业务按固定速率的加速转发处理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3177" r="23177"/>
          <a:stretch>
            <a:fillRect/>
          </a:stretch>
        </p:blipFill>
        <p:spPr>
          <a:xfrm>
            <a:off x="5074511" y="2071816"/>
            <a:ext cx="5305200" cy="408596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680" h="7440">
                <a:moveTo>
                  <a:pt x="0" y="0"/>
                </a:moveTo>
                <a:lnTo>
                  <a:pt x="7680" y="0"/>
                </a:lnTo>
                <a:lnTo>
                  <a:pt x="7680" y="7440"/>
                </a:lnTo>
                <a:lnTo>
                  <a:pt x="0" y="744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9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PWE3协议栈模型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2" name="直接连接符 1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itle 6"/>
          <p:cNvSpPr txBox="1"/>
          <p:nvPr>
            <p:custDataLst>
              <p:tags r:id="rId4"/>
            </p:custDataLst>
          </p:nvPr>
        </p:nvSpPr>
        <p:spPr>
          <a:xfrm>
            <a:off x="7884902" y="1459577"/>
            <a:ext cx="3875341" cy="3996444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本地业务PDU经发送端PE封装后通过PSN传送。接收端PE剥离封装，还原为本地格式之后传送给目的CE。 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Title 6"/>
          <p:cNvSpPr txBox="1"/>
          <p:nvPr>
            <p:custDataLst>
              <p:tags r:id="rId5"/>
            </p:custDataLst>
          </p:nvPr>
        </p:nvSpPr>
        <p:spPr>
          <a:xfrm>
            <a:off x="457160" y="5778968"/>
            <a:ext cx="11303081" cy="686254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PW为远端对等层提供一条仿真物理或虚拟连接 。</a:t>
            </a:r>
            <a:endParaRPr lang="en-US" altLang="zh-CN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graphicFrame>
        <p:nvGraphicFramePr>
          <p:cNvPr id="4" name="Object 4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457157" y="1945933"/>
          <a:ext cx="7104797" cy="302373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7" imgW="2304415" imgH="1280160" progId="Paint.Picture">
                  <p:embed/>
                </p:oleObj>
              </mc:Choice>
              <mc:Fallback>
                <p:oleObj r:id="rId7" imgW="2304415" imgH="128016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57157" y="1945933"/>
                        <a:ext cx="7104797" cy="302373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9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16"/>
          <p:cNvSpPr txBox="1"/>
          <p:nvPr>
            <p:custDataLst>
              <p:tags r:id="rId3"/>
            </p:custDataLst>
          </p:nvPr>
        </p:nvSpPr>
        <p:spPr>
          <a:xfrm>
            <a:off x="1515817" y="1371739"/>
            <a:ext cx="4387701" cy="229735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pitchFamily="49" charset="-122"/>
                <a:ea typeface="幼圆" panose="02010509060101010101" pitchFamily="49" charset="-122"/>
              </a:rPr>
              <a:t>PWE3仅处理协议层次模型中的封装、PW复用、PSN汇聚三层功能：</a:t>
            </a:r>
            <a:endParaRPr lang="en-US" altLang="zh-CN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651839" y="1371739"/>
            <a:ext cx="669826" cy="50675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01</a:t>
            </a:r>
            <a:endParaRPr lang="en-US" altLang="zh-CN" sz="2400" b="1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Freeform 54"/>
          <p:cNvSpPr/>
          <p:nvPr>
            <p:custDataLst>
              <p:tags r:id="rId5"/>
            </p:custDataLst>
          </p:nvPr>
        </p:nvSpPr>
        <p:spPr bwMode="auto">
          <a:xfrm>
            <a:off x="857059" y="1826097"/>
            <a:ext cx="164612" cy="198340"/>
          </a:xfrm>
          <a:custGeom>
            <a:gdLst>
              <a:gd name="T0" fmla="*/ 146 w 163"/>
              <a:gd name="T1" fmla="*/ 0 h 227"/>
              <a:gd name="T2" fmla="*/ 152 w 163"/>
              <a:gd name="T3" fmla="*/ 1 h 227"/>
              <a:gd name="T4" fmla="*/ 157 w 163"/>
              <a:gd name="T5" fmla="*/ 10 h 227"/>
              <a:gd name="T6" fmla="*/ 150 w 163"/>
              <a:gd name="T7" fmla="*/ 24 h 227"/>
              <a:gd name="T8" fmla="*/ 129 w 163"/>
              <a:gd name="T9" fmla="*/ 49 h 227"/>
              <a:gd name="T10" fmla="*/ 116 w 163"/>
              <a:gd name="T11" fmla="*/ 61 h 227"/>
              <a:gd name="T12" fmla="*/ 92 w 163"/>
              <a:gd name="T13" fmla="*/ 84 h 227"/>
              <a:gd name="T14" fmla="*/ 81 w 163"/>
              <a:gd name="T15" fmla="*/ 93 h 227"/>
              <a:gd name="T16" fmla="*/ 30 w 163"/>
              <a:gd name="T17" fmla="*/ 131 h 227"/>
              <a:gd name="T18" fmla="*/ 30 w 163"/>
              <a:gd name="T19" fmla="*/ 131 h 227"/>
              <a:gd name="T20" fmla="*/ 28 w 163"/>
              <a:gd name="T21" fmla="*/ 133 h 227"/>
              <a:gd name="T22" fmla="*/ 30 w 163"/>
              <a:gd name="T23" fmla="*/ 133 h 227"/>
              <a:gd name="T24" fmla="*/ 63 w 163"/>
              <a:gd name="T25" fmla="*/ 148 h 227"/>
              <a:gd name="T26" fmla="*/ 96 w 163"/>
              <a:gd name="T27" fmla="*/ 169 h 227"/>
              <a:gd name="T28" fmla="*/ 117 w 163"/>
              <a:gd name="T29" fmla="*/ 178 h 227"/>
              <a:gd name="T30" fmla="*/ 155 w 163"/>
              <a:gd name="T31" fmla="*/ 204 h 227"/>
              <a:gd name="T32" fmla="*/ 160 w 163"/>
              <a:gd name="T33" fmla="*/ 213 h 227"/>
              <a:gd name="T34" fmla="*/ 156 w 163"/>
              <a:gd name="T35" fmla="*/ 225 h 227"/>
              <a:gd name="T36" fmla="*/ 144 w 163"/>
              <a:gd name="T37" fmla="*/ 226 h 227"/>
              <a:gd name="T38" fmla="*/ 104 w 163"/>
              <a:gd name="T39" fmla="*/ 214 h 227"/>
              <a:gd name="T40" fmla="*/ 59 w 163"/>
              <a:gd name="T41" fmla="*/ 190 h 227"/>
              <a:gd name="T42" fmla="*/ 30 w 163"/>
              <a:gd name="T43" fmla="*/ 165 h 227"/>
              <a:gd name="T44" fmla="*/ 10 w 163"/>
              <a:gd name="T45" fmla="*/ 145 h 227"/>
              <a:gd name="T46" fmla="*/ 4 w 163"/>
              <a:gd name="T47" fmla="*/ 140 h 227"/>
              <a:gd name="T48" fmla="*/ 2 w 163"/>
              <a:gd name="T49" fmla="*/ 139 h 227"/>
              <a:gd name="T50" fmla="*/ 2 w 163"/>
              <a:gd name="T51" fmla="*/ 134 h 227"/>
              <a:gd name="T52" fmla="*/ 5 w 163"/>
              <a:gd name="T53" fmla="*/ 131 h 227"/>
              <a:gd name="T54" fmla="*/ 16 w 163"/>
              <a:gd name="T55" fmla="*/ 121 h 227"/>
              <a:gd name="T56" fmla="*/ 20 w 163"/>
              <a:gd name="T57" fmla="*/ 115 h 227"/>
              <a:gd name="T58" fmla="*/ 38 w 163"/>
              <a:gd name="T59" fmla="*/ 84 h 227"/>
              <a:gd name="T60" fmla="*/ 58 w 163"/>
              <a:gd name="T61" fmla="*/ 58 h 227"/>
              <a:gd name="T62" fmla="*/ 72 w 163"/>
              <a:gd name="T63" fmla="*/ 44 h 227"/>
              <a:gd name="T64" fmla="*/ 115 w 163"/>
              <a:gd name="T65" fmla="*/ 10 h 227"/>
              <a:gd name="T66" fmla="*/ 140 w 163"/>
              <a:gd name="T67" fmla="*/ 0 h 227"/>
              <a:gd name="T68" fmla="*/ 146 w 163"/>
              <a:gd name="T69" fmla="*/ 0 h 2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63" h="226">
                <a:moveTo>
                  <a:pt x="146" y="0"/>
                </a:moveTo>
                <a:cubicBezTo>
                  <a:pt x="148" y="0"/>
                  <a:pt x="150" y="0"/>
                  <a:pt x="152" y="1"/>
                </a:cubicBezTo>
                <a:cubicBezTo>
                  <a:pt x="157" y="2"/>
                  <a:pt x="158" y="5"/>
                  <a:pt x="157" y="10"/>
                </a:cubicBezTo>
                <a:cubicBezTo>
                  <a:pt x="156" y="15"/>
                  <a:pt x="153" y="20"/>
                  <a:pt x="150" y="24"/>
                </a:cubicBezTo>
                <a:cubicBezTo>
                  <a:pt x="144" y="33"/>
                  <a:pt x="137" y="41"/>
                  <a:pt x="129" y="49"/>
                </a:cubicBezTo>
                <a:cubicBezTo>
                  <a:pt x="125" y="53"/>
                  <a:pt x="121" y="57"/>
                  <a:pt x="116" y="61"/>
                </a:cubicBezTo>
                <a:cubicBezTo>
                  <a:pt x="108" y="69"/>
                  <a:pt x="100" y="76"/>
                  <a:pt x="92" y="84"/>
                </a:cubicBezTo>
                <a:cubicBezTo>
                  <a:pt x="88" y="87"/>
                  <a:pt x="85" y="90"/>
                  <a:pt x="81" y="93"/>
                </a:cubicBezTo>
                <a:cubicBezTo>
                  <a:pt x="66" y="108"/>
                  <a:pt x="49" y="121"/>
                  <a:pt x="30" y="131"/>
                </a:cubicBezTo>
                <a:cubicBezTo>
                  <a:pt x="30" y="131"/>
                  <a:pt x="30" y="131"/>
                  <a:pt x="30" y="131"/>
                </a:cubicBezTo>
                <a:cubicBezTo>
                  <a:pt x="29" y="132"/>
                  <a:pt x="29" y="132"/>
                  <a:pt x="28" y="133"/>
                </a:cubicBezTo>
                <a:cubicBezTo>
                  <a:pt x="29" y="133"/>
                  <a:pt x="29" y="133"/>
                  <a:pt x="30" y="133"/>
                </a:cubicBezTo>
                <a:cubicBezTo>
                  <a:pt x="42" y="135"/>
                  <a:pt x="53" y="141"/>
                  <a:pt x="63" y="148"/>
                </a:cubicBezTo>
                <a:cubicBezTo>
                  <a:pt x="73" y="156"/>
                  <a:pt x="84" y="163"/>
                  <a:pt x="96" y="169"/>
                </a:cubicBezTo>
                <a:cubicBezTo>
                  <a:pt x="103" y="172"/>
                  <a:pt x="110" y="175"/>
                  <a:pt x="117" y="178"/>
                </a:cubicBezTo>
                <a:cubicBezTo>
                  <a:pt x="131" y="185"/>
                  <a:pt x="144" y="193"/>
                  <a:pt x="155" y="204"/>
                </a:cubicBezTo>
                <a:cubicBezTo>
                  <a:pt x="157" y="207"/>
                  <a:pt x="159" y="210"/>
                  <a:pt x="160" y="213"/>
                </a:cubicBezTo>
                <a:cubicBezTo>
                  <a:pt x="163" y="218"/>
                  <a:pt x="161" y="223"/>
                  <a:pt x="156" y="225"/>
                </a:cubicBezTo>
                <a:cubicBezTo>
                  <a:pt x="152" y="226"/>
                  <a:pt x="148" y="227"/>
                  <a:pt x="144" y="226"/>
                </a:cubicBezTo>
                <a:cubicBezTo>
                  <a:pt x="130" y="225"/>
                  <a:pt x="116" y="220"/>
                  <a:pt x="104" y="214"/>
                </a:cubicBezTo>
                <a:cubicBezTo>
                  <a:pt x="89" y="206"/>
                  <a:pt x="74" y="198"/>
                  <a:pt x="59" y="190"/>
                </a:cubicBezTo>
                <a:cubicBezTo>
                  <a:pt x="47" y="184"/>
                  <a:pt x="38" y="175"/>
                  <a:pt x="30" y="165"/>
                </a:cubicBezTo>
                <a:cubicBezTo>
                  <a:pt x="23" y="158"/>
                  <a:pt x="17" y="151"/>
                  <a:pt x="10" y="145"/>
                </a:cubicBezTo>
                <a:cubicBezTo>
                  <a:pt x="9" y="143"/>
                  <a:pt x="6" y="142"/>
                  <a:pt x="4" y="140"/>
                </a:cubicBezTo>
                <a:cubicBezTo>
                  <a:pt x="3" y="140"/>
                  <a:pt x="2" y="139"/>
                  <a:pt x="2" y="139"/>
                </a:cubicBezTo>
                <a:cubicBezTo>
                  <a:pt x="0" y="137"/>
                  <a:pt x="0" y="136"/>
                  <a:pt x="2" y="134"/>
                </a:cubicBezTo>
                <a:cubicBezTo>
                  <a:pt x="3" y="133"/>
                  <a:pt x="4" y="132"/>
                  <a:pt x="5" y="131"/>
                </a:cubicBezTo>
                <a:cubicBezTo>
                  <a:pt x="9" y="128"/>
                  <a:pt x="13" y="125"/>
                  <a:pt x="16" y="121"/>
                </a:cubicBezTo>
                <a:cubicBezTo>
                  <a:pt x="18" y="120"/>
                  <a:pt x="19" y="118"/>
                  <a:pt x="20" y="115"/>
                </a:cubicBezTo>
                <a:cubicBezTo>
                  <a:pt x="26" y="105"/>
                  <a:pt x="31" y="94"/>
                  <a:pt x="38" y="84"/>
                </a:cubicBezTo>
                <a:cubicBezTo>
                  <a:pt x="44" y="74"/>
                  <a:pt x="50" y="65"/>
                  <a:pt x="58" y="58"/>
                </a:cubicBezTo>
                <a:cubicBezTo>
                  <a:pt x="63" y="53"/>
                  <a:pt x="67" y="48"/>
                  <a:pt x="72" y="44"/>
                </a:cubicBezTo>
                <a:cubicBezTo>
                  <a:pt x="85" y="31"/>
                  <a:pt x="99" y="19"/>
                  <a:pt x="115" y="10"/>
                </a:cubicBezTo>
                <a:cubicBezTo>
                  <a:pt x="123" y="6"/>
                  <a:pt x="131" y="2"/>
                  <a:pt x="140" y="0"/>
                </a:cubicBezTo>
                <a:cubicBezTo>
                  <a:pt x="142" y="0"/>
                  <a:pt x="144" y="0"/>
                  <a:pt x="14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7" name="Freeform 55"/>
          <p:cNvSpPr/>
          <p:nvPr>
            <p:custDataLst>
              <p:tags r:id="rId6"/>
            </p:custDataLst>
          </p:nvPr>
        </p:nvSpPr>
        <p:spPr bwMode="auto">
          <a:xfrm>
            <a:off x="769463" y="1832318"/>
            <a:ext cx="141338" cy="214808"/>
          </a:xfrm>
          <a:custGeom>
            <a:gdLst>
              <a:gd name="T0" fmla="*/ 126 w 140"/>
              <a:gd name="T1" fmla="*/ 0 h 246"/>
              <a:gd name="T2" fmla="*/ 138 w 140"/>
              <a:gd name="T3" fmla="*/ 14 h 246"/>
              <a:gd name="T4" fmla="*/ 129 w 140"/>
              <a:gd name="T5" fmla="*/ 30 h 246"/>
              <a:gd name="T6" fmla="*/ 99 w 140"/>
              <a:gd name="T7" fmla="*/ 62 h 246"/>
              <a:gd name="T8" fmla="*/ 77 w 140"/>
              <a:gd name="T9" fmla="*/ 81 h 246"/>
              <a:gd name="T10" fmla="*/ 42 w 140"/>
              <a:gd name="T11" fmla="*/ 105 h 246"/>
              <a:gd name="T12" fmla="*/ 19 w 140"/>
              <a:gd name="T13" fmla="*/ 117 h 246"/>
              <a:gd name="T14" fmla="*/ 18 w 140"/>
              <a:gd name="T15" fmla="*/ 118 h 246"/>
              <a:gd name="T16" fmla="*/ 19 w 140"/>
              <a:gd name="T17" fmla="*/ 119 h 246"/>
              <a:gd name="T18" fmla="*/ 43 w 140"/>
              <a:gd name="T19" fmla="*/ 133 h 246"/>
              <a:gd name="T20" fmla="*/ 56 w 140"/>
              <a:gd name="T21" fmla="*/ 146 h 246"/>
              <a:gd name="T22" fmla="*/ 90 w 140"/>
              <a:gd name="T23" fmla="*/ 179 h 246"/>
              <a:gd name="T24" fmla="*/ 111 w 140"/>
              <a:gd name="T25" fmla="*/ 198 h 246"/>
              <a:gd name="T26" fmla="*/ 132 w 140"/>
              <a:gd name="T27" fmla="*/ 226 h 246"/>
              <a:gd name="T28" fmla="*/ 135 w 140"/>
              <a:gd name="T29" fmla="*/ 236 h 246"/>
              <a:gd name="T30" fmla="*/ 126 w 140"/>
              <a:gd name="T31" fmla="*/ 245 h 246"/>
              <a:gd name="T32" fmla="*/ 111 w 140"/>
              <a:gd name="T33" fmla="*/ 241 h 246"/>
              <a:gd name="T34" fmla="*/ 79 w 140"/>
              <a:gd name="T35" fmla="*/ 222 h 246"/>
              <a:gd name="T36" fmla="*/ 61 w 140"/>
              <a:gd name="T37" fmla="*/ 205 h 246"/>
              <a:gd name="T38" fmla="*/ 44 w 140"/>
              <a:gd name="T39" fmla="*/ 186 h 246"/>
              <a:gd name="T40" fmla="*/ 23 w 140"/>
              <a:gd name="T41" fmla="*/ 159 h 246"/>
              <a:gd name="T42" fmla="*/ 11 w 140"/>
              <a:gd name="T43" fmla="*/ 139 h 246"/>
              <a:gd name="T44" fmla="*/ 2 w 140"/>
              <a:gd name="T45" fmla="*/ 124 h 246"/>
              <a:gd name="T46" fmla="*/ 4 w 140"/>
              <a:gd name="T47" fmla="*/ 115 h 246"/>
              <a:gd name="T48" fmla="*/ 16 w 140"/>
              <a:gd name="T49" fmla="*/ 104 h 246"/>
              <a:gd name="T50" fmla="*/ 58 w 140"/>
              <a:gd name="T51" fmla="*/ 54 h 246"/>
              <a:gd name="T52" fmla="*/ 89 w 140"/>
              <a:gd name="T53" fmla="*/ 21 h 246"/>
              <a:gd name="T54" fmla="*/ 101 w 140"/>
              <a:gd name="T55" fmla="*/ 11 h 246"/>
              <a:gd name="T56" fmla="*/ 123 w 140"/>
              <a:gd name="T57" fmla="*/ 0 h 246"/>
              <a:gd name="T58" fmla="*/ 126 w 140"/>
              <a:gd name="T59" fmla="*/ 0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40" h="246">
                <a:moveTo>
                  <a:pt x="126" y="0"/>
                </a:moveTo>
                <a:cubicBezTo>
                  <a:pt x="134" y="0"/>
                  <a:pt x="140" y="6"/>
                  <a:pt x="138" y="14"/>
                </a:cubicBezTo>
                <a:cubicBezTo>
                  <a:pt x="136" y="20"/>
                  <a:pt x="133" y="26"/>
                  <a:pt x="129" y="30"/>
                </a:cubicBezTo>
                <a:cubicBezTo>
                  <a:pt x="121" y="42"/>
                  <a:pt x="110" y="53"/>
                  <a:pt x="99" y="62"/>
                </a:cubicBezTo>
                <a:cubicBezTo>
                  <a:pt x="92" y="69"/>
                  <a:pt x="85" y="75"/>
                  <a:pt x="77" y="81"/>
                </a:cubicBezTo>
                <a:cubicBezTo>
                  <a:pt x="65" y="90"/>
                  <a:pt x="54" y="97"/>
                  <a:pt x="42" y="105"/>
                </a:cubicBezTo>
                <a:cubicBezTo>
                  <a:pt x="35" y="110"/>
                  <a:pt x="27" y="113"/>
                  <a:pt x="19" y="117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9" y="119"/>
                </a:cubicBezTo>
                <a:cubicBezTo>
                  <a:pt x="27" y="123"/>
                  <a:pt x="35" y="127"/>
                  <a:pt x="43" y="133"/>
                </a:cubicBezTo>
                <a:cubicBezTo>
                  <a:pt x="47" y="137"/>
                  <a:pt x="52" y="141"/>
                  <a:pt x="56" y="146"/>
                </a:cubicBezTo>
                <a:cubicBezTo>
                  <a:pt x="67" y="158"/>
                  <a:pt x="78" y="169"/>
                  <a:pt x="90" y="179"/>
                </a:cubicBezTo>
                <a:cubicBezTo>
                  <a:pt x="98" y="185"/>
                  <a:pt x="105" y="191"/>
                  <a:pt x="111" y="198"/>
                </a:cubicBezTo>
                <a:cubicBezTo>
                  <a:pt x="120" y="206"/>
                  <a:pt x="127" y="215"/>
                  <a:pt x="132" y="226"/>
                </a:cubicBezTo>
                <a:cubicBezTo>
                  <a:pt x="133" y="229"/>
                  <a:pt x="134" y="232"/>
                  <a:pt x="135" y="236"/>
                </a:cubicBezTo>
                <a:cubicBezTo>
                  <a:pt x="136" y="241"/>
                  <a:pt x="132" y="246"/>
                  <a:pt x="126" y="245"/>
                </a:cubicBezTo>
                <a:cubicBezTo>
                  <a:pt x="121" y="244"/>
                  <a:pt x="116" y="243"/>
                  <a:pt x="111" y="241"/>
                </a:cubicBezTo>
                <a:cubicBezTo>
                  <a:pt x="99" y="237"/>
                  <a:pt x="89" y="230"/>
                  <a:pt x="79" y="222"/>
                </a:cubicBezTo>
                <a:cubicBezTo>
                  <a:pt x="73" y="217"/>
                  <a:pt x="66" y="211"/>
                  <a:pt x="61" y="205"/>
                </a:cubicBezTo>
                <a:cubicBezTo>
                  <a:pt x="55" y="199"/>
                  <a:pt x="49" y="193"/>
                  <a:pt x="44" y="186"/>
                </a:cubicBezTo>
                <a:cubicBezTo>
                  <a:pt x="37" y="177"/>
                  <a:pt x="30" y="168"/>
                  <a:pt x="23" y="159"/>
                </a:cubicBezTo>
                <a:cubicBezTo>
                  <a:pt x="18" y="153"/>
                  <a:pt x="15" y="146"/>
                  <a:pt x="11" y="139"/>
                </a:cubicBezTo>
                <a:cubicBezTo>
                  <a:pt x="8" y="134"/>
                  <a:pt x="5" y="129"/>
                  <a:pt x="2" y="124"/>
                </a:cubicBezTo>
                <a:cubicBezTo>
                  <a:pt x="0" y="120"/>
                  <a:pt x="0" y="118"/>
                  <a:pt x="4" y="115"/>
                </a:cubicBezTo>
                <a:cubicBezTo>
                  <a:pt x="8" y="111"/>
                  <a:pt x="12" y="107"/>
                  <a:pt x="16" y="104"/>
                </a:cubicBezTo>
                <a:cubicBezTo>
                  <a:pt x="31" y="89"/>
                  <a:pt x="45" y="72"/>
                  <a:pt x="58" y="54"/>
                </a:cubicBezTo>
                <a:cubicBezTo>
                  <a:pt x="67" y="42"/>
                  <a:pt x="77" y="31"/>
                  <a:pt x="89" y="21"/>
                </a:cubicBezTo>
                <a:cubicBezTo>
                  <a:pt x="93" y="18"/>
                  <a:pt x="96" y="14"/>
                  <a:pt x="101" y="11"/>
                </a:cubicBezTo>
                <a:cubicBezTo>
                  <a:pt x="107" y="6"/>
                  <a:pt x="114" y="1"/>
                  <a:pt x="123" y="0"/>
                </a:cubicBezTo>
                <a:cubicBezTo>
                  <a:pt x="124" y="0"/>
                  <a:pt x="125" y="0"/>
                  <a:pt x="12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8" name="Freeform 56"/>
          <p:cNvSpPr/>
          <p:nvPr>
            <p:custDataLst>
              <p:tags r:id="rId7"/>
            </p:custDataLst>
          </p:nvPr>
        </p:nvSpPr>
        <p:spPr bwMode="auto">
          <a:xfrm>
            <a:off x="979355" y="1812923"/>
            <a:ext cx="154033" cy="188826"/>
          </a:xfrm>
          <a:custGeom>
            <a:gdLst>
              <a:gd name="T0" fmla="*/ 20 w 153"/>
              <a:gd name="T1" fmla="*/ 139 h 216"/>
              <a:gd name="T2" fmla="*/ 29 w 153"/>
              <a:gd name="T3" fmla="*/ 140 h 216"/>
              <a:gd name="T4" fmla="*/ 62 w 153"/>
              <a:gd name="T5" fmla="*/ 149 h 216"/>
              <a:gd name="T6" fmla="*/ 97 w 153"/>
              <a:gd name="T7" fmla="*/ 163 h 216"/>
              <a:gd name="T8" fmla="*/ 130 w 153"/>
              <a:gd name="T9" fmla="*/ 180 h 216"/>
              <a:gd name="T10" fmla="*/ 150 w 153"/>
              <a:gd name="T11" fmla="*/ 203 h 216"/>
              <a:gd name="T12" fmla="*/ 143 w 153"/>
              <a:gd name="T13" fmla="*/ 215 h 216"/>
              <a:gd name="T14" fmla="*/ 134 w 153"/>
              <a:gd name="T15" fmla="*/ 215 h 216"/>
              <a:gd name="T16" fmla="*/ 95 w 153"/>
              <a:gd name="T17" fmla="*/ 205 h 216"/>
              <a:gd name="T18" fmla="*/ 32 w 153"/>
              <a:gd name="T19" fmla="*/ 169 h 216"/>
              <a:gd name="T20" fmla="*/ 24 w 153"/>
              <a:gd name="T21" fmla="*/ 162 h 216"/>
              <a:gd name="T22" fmla="*/ 9 w 153"/>
              <a:gd name="T23" fmla="*/ 149 h 216"/>
              <a:gd name="T24" fmla="*/ 3 w 153"/>
              <a:gd name="T25" fmla="*/ 144 h 216"/>
              <a:gd name="T26" fmla="*/ 3 w 153"/>
              <a:gd name="T27" fmla="*/ 137 h 216"/>
              <a:gd name="T28" fmla="*/ 14 w 153"/>
              <a:gd name="T29" fmla="*/ 124 h 216"/>
              <a:gd name="T30" fmla="*/ 41 w 153"/>
              <a:gd name="T31" fmla="*/ 74 h 216"/>
              <a:gd name="T32" fmla="*/ 57 w 153"/>
              <a:gd name="T33" fmla="*/ 54 h 216"/>
              <a:gd name="T34" fmla="*/ 88 w 153"/>
              <a:gd name="T35" fmla="*/ 22 h 216"/>
              <a:gd name="T36" fmla="*/ 110 w 153"/>
              <a:gd name="T37" fmla="*/ 5 h 216"/>
              <a:gd name="T38" fmla="*/ 116 w 153"/>
              <a:gd name="T39" fmla="*/ 2 h 216"/>
              <a:gd name="T40" fmla="*/ 123 w 153"/>
              <a:gd name="T41" fmla="*/ 6 h 216"/>
              <a:gd name="T42" fmla="*/ 123 w 153"/>
              <a:gd name="T43" fmla="*/ 14 h 216"/>
              <a:gd name="T44" fmla="*/ 115 w 153"/>
              <a:gd name="T45" fmla="*/ 38 h 216"/>
              <a:gd name="T46" fmla="*/ 96 w 153"/>
              <a:gd name="T47" fmla="*/ 69 h 216"/>
              <a:gd name="T48" fmla="*/ 68 w 153"/>
              <a:gd name="T49" fmla="*/ 101 h 216"/>
              <a:gd name="T50" fmla="*/ 54 w 153"/>
              <a:gd name="T51" fmla="*/ 115 h 216"/>
              <a:gd name="T52" fmla="*/ 22 w 153"/>
              <a:gd name="T53" fmla="*/ 137 h 216"/>
              <a:gd name="T54" fmla="*/ 21 w 153"/>
              <a:gd name="T55" fmla="*/ 138 h 216"/>
              <a:gd name="T56" fmla="*/ 20 w 153"/>
              <a:gd name="T57" fmla="*/ 139 h 2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</a:cxnLst>
            <a:rect l="0" t="0" r="r" b="b"/>
            <a:pathLst>
              <a:path w="153" h="216">
                <a:moveTo>
                  <a:pt x="20" y="139"/>
                </a:moveTo>
                <a:cubicBezTo>
                  <a:pt x="23" y="140"/>
                  <a:pt x="26" y="140"/>
                  <a:pt x="29" y="140"/>
                </a:cubicBezTo>
                <a:cubicBezTo>
                  <a:pt x="40" y="142"/>
                  <a:pt x="51" y="145"/>
                  <a:pt x="62" y="149"/>
                </a:cubicBezTo>
                <a:cubicBezTo>
                  <a:pt x="74" y="154"/>
                  <a:pt x="85" y="158"/>
                  <a:pt x="97" y="163"/>
                </a:cubicBezTo>
                <a:cubicBezTo>
                  <a:pt x="109" y="167"/>
                  <a:pt x="120" y="172"/>
                  <a:pt x="130" y="180"/>
                </a:cubicBezTo>
                <a:cubicBezTo>
                  <a:pt x="138" y="187"/>
                  <a:pt x="145" y="194"/>
                  <a:pt x="150" y="203"/>
                </a:cubicBezTo>
                <a:cubicBezTo>
                  <a:pt x="153" y="210"/>
                  <a:pt x="151" y="214"/>
                  <a:pt x="143" y="215"/>
                </a:cubicBezTo>
                <a:cubicBezTo>
                  <a:pt x="140" y="216"/>
                  <a:pt x="137" y="216"/>
                  <a:pt x="134" y="215"/>
                </a:cubicBezTo>
                <a:cubicBezTo>
                  <a:pt x="120" y="214"/>
                  <a:pt x="107" y="210"/>
                  <a:pt x="95" y="205"/>
                </a:cubicBezTo>
                <a:cubicBezTo>
                  <a:pt x="72" y="196"/>
                  <a:pt x="51" y="184"/>
                  <a:pt x="32" y="169"/>
                </a:cubicBezTo>
                <a:cubicBezTo>
                  <a:pt x="29" y="167"/>
                  <a:pt x="27" y="164"/>
                  <a:pt x="24" y="162"/>
                </a:cubicBezTo>
                <a:cubicBezTo>
                  <a:pt x="19" y="158"/>
                  <a:pt x="14" y="153"/>
                  <a:pt x="9" y="149"/>
                </a:cubicBezTo>
                <a:cubicBezTo>
                  <a:pt x="7" y="147"/>
                  <a:pt x="5" y="145"/>
                  <a:pt x="3" y="144"/>
                </a:cubicBezTo>
                <a:cubicBezTo>
                  <a:pt x="0" y="143"/>
                  <a:pt x="0" y="139"/>
                  <a:pt x="3" y="137"/>
                </a:cubicBezTo>
                <a:cubicBezTo>
                  <a:pt x="9" y="135"/>
                  <a:pt x="12" y="130"/>
                  <a:pt x="14" y="124"/>
                </a:cubicBezTo>
                <a:cubicBezTo>
                  <a:pt x="20" y="106"/>
                  <a:pt x="29" y="89"/>
                  <a:pt x="41" y="74"/>
                </a:cubicBezTo>
                <a:cubicBezTo>
                  <a:pt x="47" y="67"/>
                  <a:pt x="51" y="60"/>
                  <a:pt x="57" y="54"/>
                </a:cubicBezTo>
                <a:cubicBezTo>
                  <a:pt x="66" y="43"/>
                  <a:pt x="76" y="32"/>
                  <a:pt x="88" y="22"/>
                </a:cubicBezTo>
                <a:cubicBezTo>
                  <a:pt x="95" y="16"/>
                  <a:pt x="102" y="10"/>
                  <a:pt x="110" y="5"/>
                </a:cubicBezTo>
                <a:cubicBezTo>
                  <a:pt x="112" y="4"/>
                  <a:pt x="114" y="3"/>
                  <a:pt x="116" y="2"/>
                </a:cubicBezTo>
                <a:cubicBezTo>
                  <a:pt x="120" y="0"/>
                  <a:pt x="123" y="2"/>
                  <a:pt x="123" y="6"/>
                </a:cubicBezTo>
                <a:cubicBezTo>
                  <a:pt x="124" y="9"/>
                  <a:pt x="123" y="12"/>
                  <a:pt x="123" y="14"/>
                </a:cubicBezTo>
                <a:cubicBezTo>
                  <a:pt x="121" y="22"/>
                  <a:pt x="118" y="30"/>
                  <a:pt x="115" y="38"/>
                </a:cubicBezTo>
                <a:cubicBezTo>
                  <a:pt x="109" y="49"/>
                  <a:pt x="104" y="59"/>
                  <a:pt x="96" y="69"/>
                </a:cubicBezTo>
                <a:cubicBezTo>
                  <a:pt x="87" y="80"/>
                  <a:pt x="78" y="91"/>
                  <a:pt x="68" y="101"/>
                </a:cubicBezTo>
                <a:cubicBezTo>
                  <a:pt x="63" y="106"/>
                  <a:pt x="59" y="110"/>
                  <a:pt x="54" y="115"/>
                </a:cubicBezTo>
                <a:cubicBezTo>
                  <a:pt x="45" y="124"/>
                  <a:pt x="34" y="131"/>
                  <a:pt x="22" y="137"/>
                </a:cubicBezTo>
                <a:cubicBezTo>
                  <a:pt x="22" y="138"/>
                  <a:pt x="21" y="138"/>
                  <a:pt x="21" y="138"/>
                </a:cubicBezTo>
                <a:cubicBezTo>
                  <a:pt x="21" y="138"/>
                  <a:pt x="21" y="139"/>
                  <a:pt x="20" y="139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9" name="Freeform 57"/>
          <p:cNvSpPr/>
          <p:nvPr>
            <p:custDataLst>
              <p:tags r:id="rId8"/>
            </p:custDataLst>
          </p:nvPr>
        </p:nvSpPr>
        <p:spPr bwMode="auto">
          <a:xfrm>
            <a:off x="1085992" y="1805238"/>
            <a:ext cx="161226" cy="160648"/>
          </a:xfrm>
          <a:custGeom>
            <a:gdLst>
              <a:gd name="T0" fmla="*/ 25 w 160"/>
              <a:gd name="T1" fmla="*/ 123 h 184"/>
              <a:gd name="T2" fmla="*/ 28 w 160"/>
              <a:gd name="T3" fmla="*/ 123 h 184"/>
              <a:gd name="T4" fmla="*/ 61 w 160"/>
              <a:gd name="T5" fmla="*/ 123 h 184"/>
              <a:gd name="T6" fmla="*/ 99 w 160"/>
              <a:gd name="T7" fmla="*/ 131 h 184"/>
              <a:gd name="T8" fmla="*/ 145 w 160"/>
              <a:gd name="T9" fmla="*/ 159 h 184"/>
              <a:gd name="T10" fmla="*/ 156 w 160"/>
              <a:gd name="T11" fmla="*/ 169 h 184"/>
              <a:gd name="T12" fmla="*/ 154 w 160"/>
              <a:gd name="T13" fmla="*/ 179 h 184"/>
              <a:gd name="T14" fmla="*/ 151 w 160"/>
              <a:gd name="T15" fmla="*/ 180 h 184"/>
              <a:gd name="T16" fmla="*/ 120 w 160"/>
              <a:gd name="T17" fmla="*/ 182 h 184"/>
              <a:gd name="T18" fmla="*/ 92 w 160"/>
              <a:gd name="T19" fmla="*/ 173 h 184"/>
              <a:gd name="T20" fmla="*/ 53 w 160"/>
              <a:gd name="T21" fmla="*/ 154 h 184"/>
              <a:gd name="T22" fmla="*/ 38 w 160"/>
              <a:gd name="T23" fmla="*/ 145 h 184"/>
              <a:gd name="T24" fmla="*/ 9 w 160"/>
              <a:gd name="T25" fmla="*/ 133 h 184"/>
              <a:gd name="T26" fmla="*/ 4 w 160"/>
              <a:gd name="T27" fmla="*/ 132 h 184"/>
              <a:gd name="T28" fmla="*/ 2 w 160"/>
              <a:gd name="T29" fmla="*/ 126 h 184"/>
              <a:gd name="T30" fmla="*/ 7 w 160"/>
              <a:gd name="T31" fmla="*/ 118 h 184"/>
              <a:gd name="T32" fmla="*/ 16 w 160"/>
              <a:gd name="T33" fmla="*/ 105 h 184"/>
              <a:gd name="T34" fmla="*/ 36 w 160"/>
              <a:gd name="T35" fmla="*/ 60 h 184"/>
              <a:gd name="T36" fmla="*/ 51 w 160"/>
              <a:gd name="T37" fmla="*/ 33 h 184"/>
              <a:gd name="T38" fmla="*/ 85 w 160"/>
              <a:gd name="T39" fmla="*/ 4 h 184"/>
              <a:gd name="T40" fmla="*/ 94 w 160"/>
              <a:gd name="T41" fmla="*/ 1 h 184"/>
              <a:gd name="T42" fmla="*/ 102 w 160"/>
              <a:gd name="T43" fmla="*/ 8 h 184"/>
              <a:gd name="T44" fmla="*/ 98 w 160"/>
              <a:gd name="T45" fmla="*/ 20 h 184"/>
              <a:gd name="T46" fmla="*/ 83 w 160"/>
              <a:gd name="T47" fmla="*/ 49 h 184"/>
              <a:gd name="T48" fmla="*/ 73 w 160"/>
              <a:gd name="T49" fmla="*/ 66 h 184"/>
              <a:gd name="T50" fmla="*/ 51 w 160"/>
              <a:gd name="T51" fmla="*/ 95 h 184"/>
              <a:gd name="T52" fmla="*/ 38 w 160"/>
              <a:gd name="T53" fmla="*/ 111 h 184"/>
              <a:gd name="T54" fmla="*/ 28 w 160"/>
              <a:gd name="T55" fmla="*/ 119 h 184"/>
              <a:gd name="T56" fmla="*/ 24 w 160"/>
              <a:gd name="T57" fmla="*/ 122 h 184"/>
              <a:gd name="T58" fmla="*/ 25 w 160"/>
              <a:gd name="T59" fmla="*/ 123 h 1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60" h="184">
                <a:moveTo>
                  <a:pt x="25" y="123"/>
                </a:moveTo>
                <a:cubicBezTo>
                  <a:pt x="26" y="123"/>
                  <a:pt x="27" y="123"/>
                  <a:pt x="28" y="123"/>
                </a:cubicBezTo>
                <a:cubicBezTo>
                  <a:pt x="39" y="123"/>
                  <a:pt x="50" y="122"/>
                  <a:pt x="61" y="123"/>
                </a:cubicBezTo>
                <a:cubicBezTo>
                  <a:pt x="74" y="123"/>
                  <a:pt x="87" y="126"/>
                  <a:pt x="99" y="131"/>
                </a:cubicBezTo>
                <a:cubicBezTo>
                  <a:pt x="116" y="137"/>
                  <a:pt x="131" y="147"/>
                  <a:pt x="145" y="159"/>
                </a:cubicBezTo>
                <a:cubicBezTo>
                  <a:pt x="148" y="162"/>
                  <a:pt x="152" y="165"/>
                  <a:pt x="156" y="169"/>
                </a:cubicBezTo>
                <a:cubicBezTo>
                  <a:pt x="160" y="172"/>
                  <a:pt x="159" y="176"/>
                  <a:pt x="154" y="179"/>
                </a:cubicBezTo>
                <a:cubicBezTo>
                  <a:pt x="153" y="179"/>
                  <a:pt x="152" y="179"/>
                  <a:pt x="151" y="180"/>
                </a:cubicBezTo>
                <a:cubicBezTo>
                  <a:pt x="141" y="183"/>
                  <a:pt x="131" y="184"/>
                  <a:pt x="120" y="182"/>
                </a:cubicBezTo>
                <a:cubicBezTo>
                  <a:pt x="110" y="180"/>
                  <a:pt x="101" y="177"/>
                  <a:pt x="92" y="173"/>
                </a:cubicBezTo>
                <a:cubicBezTo>
                  <a:pt x="79" y="166"/>
                  <a:pt x="66" y="160"/>
                  <a:pt x="53" y="154"/>
                </a:cubicBezTo>
                <a:cubicBezTo>
                  <a:pt x="48" y="151"/>
                  <a:pt x="43" y="148"/>
                  <a:pt x="38" y="145"/>
                </a:cubicBezTo>
                <a:cubicBezTo>
                  <a:pt x="29" y="139"/>
                  <a:pt x="19" y="136"/>
                  <a:pt x="9" y="133"/>
                </a:cubicBezTo>
                <a:cubicBezTo>
                  <a:pt x="7" y="133"/>
                  <a:pt x="6" y="132"/>
                  <a:pt x="4" y="132"/>
                </a:cubicBezTo>
                <a:cubicBezTo>
                  <a:pt x="1" y="131"/>
                  <a:pt x="0" y="129"/>
                  <a:pt x="2" y="126"/>
                </a:cubicBezTo>
                <a:cubicBezTo>
                  <a:pt x="3" y="123"/>
                  <a:pt x="5" y="121"/>
                  <a:pt x="7" y="118"/>
                </a:cubicBezTo>
                <a:cubicBezTo>
                  <a:pt x="10" y="114"/>
                  <a:pt x="14" y="110"/>
                  <a:pt x="16" y="105"/>
                </a:cubicBezTo>
                <a:cubicBezTo>
                  <a:pt x="23" y="90"/>
                  <a:pt x="30" y="75"/>
                  <a:pt x="36" y="60"/>
                </a:cubicBezTo>
                <a:cubicBezTo>
                  <a:pt x="40" y="50"/>
                  <a:pt x="44" y="41"/>
                  <a:pt x="51" y="33"/>
                </a:cubicBezTo>
                <a:cubicBezTo>
                  <a:pt x="60" y="21"/>
                  <a:pt x="72" y="11"/>
                  <a:pt x="85" y="4"/>
                </a:cubicBezTo>
                <a:cubicBezTo>
                  <a:pt x="88" y="3"/>
                  <a:pt x="91" y="2"/>
                  <a:pt x="94" y="1"/>
                </a:cubicBezTo>
                <a:cubicBezTo>
                  <a:pt x="99" y="0"/>
                  <a:pt x="102" y="2"/>
                  <a:pt x="102" y="8"/>
                </a:cubicBezTo>
                <a:cubicBezTo>
                  <a:pt x="102" y="12"/>
                  <a:pt x="101" y="16"/>
                  <a:pt x="98" y="20"/>
                </a:cubicBezTo>
                <a:cubicBezTo>
                  <a:pt x="93" y="30"/>
                  <a:pt x="88" y="39"/>
                  <a:pt x="83" y="49"/>
                </a:cubicBezTo>
                <a:cubicBezTo>
                  <a:pt x="79" y="55"/>
                  <a:pt x="76" y="60"/>
                  <a:pt x="73" y="66"/>
                </a:cubicBezTo>
                <a:cubicBezTo>
                  <a:pt x="67" y="77"/>
                  <a:pt x="59" y="86"/>
                  <a:pt x="51" y="95"/>
                </a:cubicBezTo>
                <a:cubicBezTo>
                  <a:pt x="47" y="100"/>
                  <a:pt x="43" y="106"/>
                  <a:pt x="38" y="111"/>
                </a:cubicBezTo>
                <a:cubicBezTo>
                  <a:pt x="35" y="114"/>
                  <a:pt x="32" y="116"/>
                  <a:pt x="28" y="119"/>
                </a:cubicBezTo>
                <a:cubicBezTo>
                  <a:pt x="27" y="120"/>
                  <a:pt x="26" y="121"/>
                  <a:pt x="24" y="122"/>
                </a:cubicBezTo>
                <a:cubicBezTo>
                  <a:pt x="25" y="122"/>
                  <a:pt x="25" y="123"/>
                  <a:pt x="25" y="123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0" name="Freeform 58"/>
          <p:cNvSpPr/>
          <p:nvPr>
            <p:custDataLst>
              <p:tags r:id="rId9"/>
            </p:custDataLst>
          </p:nvPr>
        </p:nvSpPr>
        <p:spPr bwMode="auto">
          <a:xfrm>
            <a:off x="1170627" y="1809630"/>
            <a:ext cx="121026" cy="80141"/>
          </a:xfrm>
          <a:custGeom>
            <a:gdLst>
              <a:gd name="T0" fmla="*/ 120 w 120"/>
              <a:gd name="T1" fmla="*/ 11 h 92"/>
              <a:gd name="T2" fmla="*/ 117 w 120"/>
              <a:gd name="T3" fmla="*/ 18 h 92"/>
              <a:gd name="T4" fmla="*/ 91 w 120"/>
              <a:gd name="T5" fmla="*/ 46 h 92"/>
              <a:gd name="T6" fmla="*/ 65 w 120"/>
              <a:gd name="T7" fmla="*/ 65 h 92"/>
              <a:gd name="T8" fmla="*/ 30 w 120"/>
              <a:gd name="T9" fmla="*/ 84 h 92"/>
              <a:gd name="T10" fmla="*/ 8 w 120"/>
              <a:gd name="T11" fmla="*/ 92 h 92"/>
              <a:gd name="T12" fmla="*/ 3 w 120"/>
              <a:gd name="T13" fmla="*/ 92 h 92"/>
              <a:gd name="T14" fmla="*/ 2 w 120"/>
              <a:gd name="T15" fmla="*/ 88 h 92"/>
              <a:gd name="T16" fmla="*/ 13 w 120"/>
              <a:gd name="T17" fmla="*/ 70 h 92"/>
              <a:gd name="T18" fmla="*/ 33 w 120"/>
              <a:gd name="T19" fmla="*/ 46 h 92"/>
              <a:gd name="T20" fmla="*/ 49 w 120"/>
              <a:gd name="T21" fmla="*/ 33 h 92"/>
              <a:gd name="T22" fmla="*/ 105 w 120"/>
              <a:gd name="T23" fmla="*/ 2 h 92"/>
              <a:gd name="T24" fmla="*/ 114 w 120"/>
              <a:gd name="T25" fmla="*/ 1 h 92"/>
              <a:gd name="T26" fmla="*/ 120 w 120"/>
              <a:gd name="T27" fmla="*/ 11 h 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20" h="92">
                <a:moveTo>
                  <a:pt x="120" y="11"/>
                </a:moveTo>
                <a:cubicBezTo>
                  <a:pt x="119" y="12"/>
                  <a:pt x="119" y="16"/>
                  <a:pt x="117" y="18"/>
                </a:cubicBezTo>
                <a:cubicBezTo>
                  <a:pt x="110" y="29"/>
                  <a:pt x="101" y="39"/>
                  <a:pt x="91" y="46"/>
                </a:cubicBezTo>
                <a:cubicBezTo>
                  <a:pt x="82" y="53"/>
                  <a:pt x="74" y="59"/>
                  <a:pt x="65" y="65"/>
                </a:cubicBezTo>
                <a:cubicBezTo>
                  <a:pt x="54" y="73"/>
                  <a:pt x="43" y="79"/>
                  <a:pt x="30" y="84"/>
                </a:cubicBezTo>
                <a:cubicBezTo>
                  <a:pt x="23" y="87"/>
                  <a:pt x="15" y="89"/>
                  <a:pt x="8" y="92"/>
                </a:cubicBezTo>
                <a:cubicBezTo>
                  <a:pt x="6" y="92"/>
                  <a:pt x="5" y="92"/>
                  <a:pt x="3" y="92"/>
                </a:cubicBezTo>
                <a:cubicBezTo>
                  <a:pt x="1" y="92"/>
                  <a:pt x="0" y="90"/>
                  <a:pt x="2" y="88"/>
                </a:cubicBezTo>
                <a:cubicBezTo>
                  <a:pt x="6" y="82"/>
                  <a:pt x="9" y="75"/>
                  <a:pt x="13" y="70"/>
                </a:cubicBezTo>
                <a:cubicBezTo>
                  <a:pt x="19" y="61"/>
                  <a:pt x="25" y="53"/>
                  <a:pt x="33" y="46"/>
                </a:cubicBezTo>
                <a:cubicBezTo>
                  <a:pt x="38" y="41"/>
                  <a:pt x="44" y="37"/>
                  <a:pt x="49" y="33"/>
                </a:cubicBezTo>
                <a:cubicBezTo>
                  <a:pt x="66" y="19"/>
                  <a:pt x="85" y="9"/>
                  <a:pt x="105" y="2"/>
                </a:cubicBezTo>
                <a:cubicBezTo>
                  <a:pt x="108" y="1"/>
                  <a:pt x="111" y="0"/>
                  <a:pt x="114" y="1"/>
                </a:cubicBezTo>
                <a:cubicBezTo>
                  <a:pt x="118" y="2"/>
                  <a:pt x="120" y="5"/>
                  <a:pt x="120" y="11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1" name="Freeform 59"/>
          <p:cNvSpPr/>
          <p:nvPr>
            <p:custDataLst>
              <p:tags r:id="rId10"/>
            </p:custDataLst>
          </p:nvPr>
        </p:nvSpPr>
        <p:spPr bwMode="auto">
          <a:xfrm>
            <a:off x="742381" y="1873304"/>
            <a:ext cx="40201" cy="37691"/>
          </a:xfrm>
          <a:custGeom>
            <a:gdLst>
              <a:gd name="T0" fmla="*/ 0 w 40"/>
              <a:gd name="T1" fmla="*/ 19 h 43"/>
              <a:gd name="T2" fmla="*/ 5 w 40"/>
              <a:gd name="T3" fmla="*/ 10 h 43"/>
              <a:gd name="T4" fmla="*/ 12 w 40"/>
              <a:gd name="T5" fmla="*/ 4 h 43"/>
              <a:gd name="T6" fmla="*/ 31 w 40"/>
              <a:gd name="T7" fmla="*/ 7 h 43"/>
              <a:gd name="T8" fmla="*/ 35 w 40"/>
              <a:gd name="T9" fmla="*/ 30 h 43"/>
              <a:gd name="T10" fmla="*/ 6 w 40"/>
              <a:gd name="T11" fmla="*/ 35 h 43"/>
              <a:gd name="T12" fmla="*/ 1 w 40"/>
              <a:gd name="T13" fmla="*/ 29 h 43"/>
              <a:gd name="T14" fmla="*/ 0 w 40"/>
              <a:gd name="T15" fmla="*/ 26 h 43"/>
              <a:gd name="T16" fmla="*/ 0 w 40"/>
              <a:gd name="T17" fmla="*/ 19 h 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0" h="43">
                <a:moveTo>
                  <a:pt x="0" y="19"/>
                </a:moveTo>
                <a:cubicBezTo>
                  <a:pt x="1" y="16"/>
                  <a:pt x="3" y="13"/>
                  <a:pt x="5" y="10"/>
                </a:cubicBezTo>
                <a:cubicBezTo>
                  <a:pt x="7" y="8"/>
                  <a:pt x="10" y="6"/>
                  <a:pt x="12" y="4"/>
                </a:cubicBezTo>
                <a:cubicBezTo>
                  <a:pt x="19" y="0"/>
                  <a:pt x="26" y="2"/>
                  <a:pt x="31" y="7"/>
                </a:cubicBezTo>
                <a:cubicBezTo>
                  <a:pt x="37" y="13"/>
                  <a:pt x="40" y="22"/>
                  <a:pt x="35" y="30"/>
                </a:cubicBezTo>
                <a:cubicBezTo>
                  <a:pt x="29" y="40"/>
                  <a:pt x="15" y="43"/>
                  <a:pt x="6" y="35"/>
                </a:cubicBezTo>
                <a:cubicBezTo>
                  <a:pt x="4" y="34"/>
                  <a:pt x="3" y="31"/>
                  <a:pt x="1" y="29"/>
                </a:cubicBezTo>
                <a:cubicBezTo>
                  <a:pt x="1" y="28"/>
                  <a:pt x="0" y="27"/>
                  <a:pt x="0" y="26"/>
                </a:cubicBezTo>
                <a:cubicBezTo>
                  <a:pt x="0" y="24"/>
                  <a:pt x="0" y="21"/>
                  <a:pt x="0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2" name="Freeform 60"/>
          <p:cNvSpPr/>
          <p:nvPr>
            <p:custDataLst>
              <p:tags r:id="rId11"/>
            </p:custDataLst>
          </p:nvPr>
        </p:nvSpPr>
        <p:spPr bwMode="auto">
          <a:xfrm>
            <a:off x="938730" y="2028829"/>
            <a:ext cx="21158" cy="19395"/>
          </a:xfrm>
          <a:custGeom>
            <a:gdLst>
              <a:gd name="T0" fmla="*/ 7 w 21"/>
              <a:gd name="T1" fmla="*/ 22 h 22"/>
              <a:gd name="T2" fmla="*/ 7 w 21"/>
              <a:gd name="T3" fmla="*/ 22 h 22"/>
              <a:gd name="T4" fmla="*/ 1 w 21"/>
              <a:gd name="T5" fmla="*/ 12 h 22"/>
              <a:gd name="T6" fmla="*/ 8 w 21"/>
              <a:gd name="T7" fmla="*/ 2 h 22"/>
              <a:gd name="T8" fmla="*/ 20 w 21"/>
              <a:gd name="T9" fmla="*/ 4 h 22"/>
              <a:gd name="T10" fmla="*/ 21 w 21"/>
              <a:gd name="T11" fmla="*/ 7 h 22"/>
              <a:gd name="T12" fmla="*/ 20 w 21"/>
              <a:gd name="T13" fmla="*/ 17 h 22"/>
              <a:gd name="T14" fmla="*/ 16 w 21"/>
              <a:gd name="T15" fmla="*/ 20 h 22"/>
              <a:gd name="T16" fmla="*/ 13 w 21"/>
              <a:gd name="T17" fmla="*/ 22 h 22"/>
              <a:gd name="T18" fmla="*/ 7 w 21"/>
              <a:gd name="T19" fmla="*/ 22 h 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" h="22">
                <a:moveTo>
                  <a:pt x="7" y="22"/>
                </a:moveTo>
                <a:cubicBezTo>
                  <a:pt x="7" y="22"/>
                  <a:pt x="7" y="22"/>
                  <a:pt x="7" y="22"/>
                </a:cubicBezTo>
                <a:cubicBezTo>
                  <a:pt x="3" y="20"/>
                  <a:pt x="0" y="16"/>
                  <a:pt x="1" y="12"/>
                </a:cubicBezTo>
                <a:cubicBezTo>
                  <a:pt x="1" y="7"/>
                  <a:pt x="4" y="4"/>
                  <a:pt x="8" y="2"/>
                </a:cubicBezTo>
                <a:cubicBezTo>
                  <a:pt x="12" y="0"/>
                  <a:pt x="17" y="0"/>
                  <a:pt x="20" y="4"/>
                </a:cubicBezTo>
                <a:cubicBezTo>
                  <a:pt x="20" y="5"/>
                  <a:pt x="21" y="6"/>
                  <a:pt x="21" y="7"/>
                </a:cubicBezTo>
                <a:cubicBezTo>
                  <a:pt x="21" y="10"/>
                  <a:pt x="21" y="14"/>
                  <a:pt x="20" y="17"/>
                </a:cubicBezTo>
                <a:cubicBezTo>
                  <a:pt x="19" y="18"/>
                  <a:pt x="18" y="19"/>
                  <a:pt x="16" y="20"/>
                </a:cubicBezTo>
                <a:cubicBezTo>
                  <a:pt x="15" y="21"/>
                  <a:pt x="14" y="22"/>
                  <a:pt x="13" y="22"/>
                </a:cubicBezTo>
                <a:cubicBezTo>
                  <a:pt x="11" y="22"/>
                  <a:pt x="9" y="22"/>
                  <a:pt x="7" y="2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3" name="Freeform 61"/>
          <p:cNvSpPr/>
          <p:nvPr>
            <p:custDataLst>
              <p:tags r:id="rId12"/>
            </p:custDataLst>
          </p:nvPr>
        </p:nvSpPr>
        <p:spPr bwMode="auto">
          <a:xfrm>
            <a:off x="1234102" y="1889039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4" name="Freeform 62"/>
          <p:cNvSpPr/>
          <p:nvPr>
            <p:custDataLst>
              <p:tags r:id="rId13"/>
            </p:custDataLst>
          </p:nvPr>
        </p:nvSpPr>
        <p:spPr bwMode="auto">
          <a:xfrm>
            <a:off x="1153699" y="1977231"/>
            <a:ext cx="42317" cy="33301"/>
          </a:xfrm>
          <a:custGeom>
            <a:gdLst>
              <a:gd name="T0" fmla="*/ 42 w 42"/>
              <a:gd name="T1" fmla="*/ 16 h 38"/>
              <a:gd name="T2" fmla="*/ 20 w 42"/>
              <a:gd name="T3" fmla="*/ 37 h 38"/>
              <a:gd name="T4" fmla="*/ 3 w 42"/>
              <a:gd name="T5" fmla="*/ 13 h 38"/>
              <a:gd name="T6" fmla="*/ 10 w 42"/>
              <a:gd name="T7" fmla="*/ 5 h 38"/>
              <a:gd name="T8" fmla="*/ 28 w 42"/>
              <a:gd name="T9" fmla="*/ 1 h 38"/>
              <a:gd name="T10" fmla="*/ 41 w 42"/>
              <a:gd name="T11" fmla="*/ 10 h 38"/>
              <a:gd name="T12" fmla="*/ 42 w 42"/>
              <a:gd name="T13" fmla="*/ 16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" h="38">
                <a:moveTo>
                  <a:pt x="42" y="16"/>
                </a:moveTo>
                <a:cubicBezTo>
                  <a:pt x="42" y="25"/>
                  <a:pt x="32" y="38"/>
                  <a:pt x="20" y="37"/>
                </a:cubicBezTo>
                <a:cubicBezTo>
                  <a:pt x="9" y="36"/>
                  <a:pt x="0" y="25"/>
                  <a:pt x="3" y="13"/>
                </a:cubicBezTo>
                <a:cubicBezTo>
                  <a:pt x="4" y="10"/>
                  <a:pt x="7" y="7"/>
                  <a:pt x="10" y="5"/>
                </a:cubicBezTo>
                <a:cubicBezTo>
                  <a:pt x="15" y="2"/>
                  <a:pt x="21" y="0"/>
                  <a:pt x="28" y="1"/>
                </a:cubicBezTo>
                <a:cubicBezTo>
                  <a:pt x="33" y="1"/>
                  <a:pt x="38" y="4"/>
                  <a:pt x="41" y="10"/>
                </a:cubicBezTo>
                <a:cubicBezTo>
                  <a:pt x="41" y="11"/>
                  <a:pt x="42" y="14"/>
                  <a:pt x="42" y="1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5" name="Freeform 63"/>
          <p:cNvSpPr/>
          <p:nvPr>
            <p:custDataLst>
              <p:tags r:id="rId14"/>
            </p:custDataLst>
          </p:nvPr>
        </p:nvSpPr>
        <p:spPr bwMode="auto">
          <a:xfrm>
            <a:off x="1030557" y="1788405"/>
            <a:ext cx="35123" cy="30739"/>
          </a:xfrm>
          <a:custGeom>
            <a:gdLst>
              <a:gd name="T0" fmla="*/ 16 w 35"/>
              <a:gd name="T1" fmla="*/ 34 h 35"/>
              <a:gd name="T2" fmla="*/ 1 w 35"/>
              <a:gd name="T3" fmla="*/ 21 h 35"/>
              <a:gd name="T4" fmla="*/ 1 w 35"/>
              <a:gd name="T5" fmla="*/ 19 h 35"/>
              <a:gd name="T6" fmla="*/ 16 w 35"/>
              <a:gd name="T7" fmla="*/ 2 h 35"/>
              <a:gd name="T8" fmla="*/ 34 w 35"/>
              <a:gd name="T9" fmla="*/ 16 h 35"/>
              <a:gd name="T10" fmla="*/ 16 w 35"/>
              <a:gd name="T11" fmla="*/ 34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35">
                <a:moveTo>
                  <a:pt x="16" y="34"/>
                </a:moveTo>
                <a:cubicBezTo>
                  <a:pt x="7" y="35"/>
                  <a:pt x="2" y="29"/>
                  <a:pt x="1" y="21"/>
                </a:cubicBezTo>
                <a:cubicBezTo>
                  <a:pt x="1" y="21"/>
                  <a:pt x="0" y="20"/>
                  <a:pt x="1" y="19"/>
                </a:cubicBezTo>
                <a:cubicBezTo>
                  <a:pt x="1" y="11"/>
                  <a:pt x="8" y="3"/>
                  <a:pt x="16" y="2"/>
                </a:cubicBezTo>
                <a:cubicBezTo>
                  <a:pt x="24" y="0"/>
                  <a:pt x="33" y="7"/>
                  <a:pt x="34" y="16"/>
                </a:cubicBezTo>
                <a:cubicBezTo>
                  <a:pt x="35" y="26"/>
                  <a:pt x="26" y="34"/>
                  <a:pt x="16" y="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6" name="Freeform 64"/>
          <p:cNvSpPr/>
          <p:nvPr>
            <p:custDataLst>
              <p:tags r:id="rId15"/>
            </p:custDataLst>
          </p:nvPr>
        </p:nvSpPr>
        <p:spPr bwMode="auto">
          <a:xfrm>
            <a:off x="1202788" y="1787673"/>
            <a:ext cx="22427" cy="16467"/>
          </a:xfrm>
          <a:custGeom>
            <a:gdLst>
              <a:gd name="T0" fmla="*/ 10 w 22"/>
              <a:gd name="T1" fmla="*/ 18 h 19"/>
              <a:gd name="T2" fmla="*/ 2 w 22"/>
              <a:gd name="T3" fmla="*/ 7 h 19"/>
              <a:gd name="T4" fmla="*/ 11 w 22"/>
              <a:gd name="T5" fmla="*/ 0 h 19"/>
              <a:gd name="T6" fmla="*/ 21 w 22"/>
              <a:gd name="T7" fmla="*/ 5 h 19"/>
              <a:gd name="T8" fmla="*/ 21 w 22"/>
              <a:gd name="T9" fmla="*/ 12 h 19"/>
              <a:gd name="T10" fmla="*/ 10 w 22"/>
              <a:gd name="T11" fmla="*/ 18 h 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2" h="19">
                <a:moveTo>
                  <a:pt x="10" y="18"/>
                </a:moveTo>
                <a:cubicBezTo>
                  <a:pt x="3" y="19"/>
                  <a:pt x="0" y="11"/>
                  <a:pt x="2" y="7"/>
                </a:cubicBezTo>
                <a:cubicBezTo>
                  <a:pt x="3" y="3"/>
                  <a:pt x="7" y="0"/>
                  <a:pt x="11" y="0"/>
                </a:cubicBezTo>
                <a:cubicBezTo>
                  <a:pt x="15" y="0"/>
                  <a:pt x="19" y="1"/>
                  <a:pt x="21" y="5"/>
                </a:cubicBezTo>
                <a:cubicBezTo>
                  <a:pt x="22" y="7"/>
                  <a:pt x="22" y="10"/>
                  <a:pt x="21" y="12"/>
                </a:cubicBezTo>
                <a:cubicBezTo>
                  <a:pt x="19" y="16"/>
                  <a:pt x="15" y="19"/>
                  <a:pt x="10" y="1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7" name="Freeform 65"/>
          <p:cNvSpPr/>
          <p:nvPr>
            <p:custDataLst>
              <p:tags r:id="rId16"/>
            </p:custDataLst>
          </p:nvPr>
        </p:nvSpPr>
        <p:spPr bwMode="auto">
          <a:xfrm>
            <a:off x="735188" y="1882086"/>
            <a:ext cx="449826" cy="62942"/>
          </a:xfrm>
          <a:custGeom>
            <a:gdLst>
              <a:gd name="T0" fmla="*/ 120 w 446"/>
              <a:gd name="T1" fmla="*/ 72 h 72"/>
              <a:gd name="T2" fmla="*/ 79 w 446"/>
              <a:gd name="T3" fmla="*/ 70 h 72"/>
              <a:gd name="T4" fmla="*/ 43 w 446"/>
              <a:gd name="T5" fmla="*/ 65 h 72"/>
              <a:gd name="T6" fmla="*/ 12 w 446"/>
              <a:gd name="T7" fmla="*/ 57 h 72"/>
              <a:gd name="T8" fmla="*/ 4 w 446"/>
              <a:gd name="T9" fmla="*/ 54 h 72"/>
              <a:gd name="T10" fmla="*/ 2 w 446"/>
              <a:gd name="T11" fmla="*/ 52 h 72"/>
              <a:gd name="T12" fmla="*/ 2 w 446"/>
              <a:gd name="T13" fmla="*/ 47 h 72"/>
              <a:gd name="T14" fmla="*/ 5 w 446"/>
              <a:gd name="T15" fmla="*/ 46 h 72"/>
              <a:gd name="T16" fmla="*/ 6 w 446"/>
              <a:gd name="T17" fmla="*/ 46 h 72"/>
              <a:gd name="T18" fmla="*/ 53 w 446"/>
              <a:gd name="T19" fmla="*/ 59 h 72"/>
              <a:gd name="T20" fmla="*/ 81 w 446"/>
              <a:gd name="T21" fmla="*/ 62 h 72"/>
              <a:gd name="T22" fmla="*/ 122 w 446"/>
              <a:gd name="T23" fmla="*/ 64 h 72"/>
              <a:gd name="T24" fmla="*/ 152 w 446"/>
              <a:gd name="T25" fmla="*/ 62 h 72"/>
              <a:gd name="T26" fmla="*/ 177 w 446"/>
              <a:gd name="T27" fmla="*/ 61 h 72"/>
              <a:gd name="T28" fmla="*/ 206 w 446"/>
              <a:gd name="T29" fmla="*/ 59 h 72"/>
              <a:gd name="T30" fmla="*/ 222 w 446"/>
              <a:gd name="T31" fmla="*/ 58 h 72"/>
              <a:gd name="T32" fmla="*/ 237 w 446"/>
              <a:gd name="T33" fmla="*/ 57 h 72"/>
              <a:gd name="T34" fmla="*/ 263 w 446"/>
              <a:gd name="T35" fmla="*/ 54 h 72"/>
              <a:gd name="T36" fmla="*/ 283 w 446"/>
              <a:gd name="T37" fmla="*/ 51 h 72"/>
              <a:gd name="T38" fmla="*/ 324 w 446"/>
              <a:gd name="T39" fmla="*/ 43 h 72"/>
              <a:gd name="T40" fmla="*/ 363 w 446"/>
              <a:gd name="T41" fmla="*/ 32 h 72"/>
              <a:gd name="T42" fmla="*/ 422 w 446"/>
              <a:gd name="T43" fmla="*/ 9 h 72"/>
              <a:gd name="T44" fmla="*/ 440 w 446"/>
              <a:gd name="T45" fmla="*/ 1 h 72"/>
              <a:gd name="T46" fmla="*/ 445 w 446"/>
              <a:gd name="T47" fmla="*/ 2 h 72"/>
              <a:gd name="T48" fmla="*/ 444 w 446"/>
              <a:gd name="T49" fmla="*/ 7 h 72"/>
              <a:gd name="T50" fmla="*/ 438 w 446"/>
              <a:gd name="T51" fmla="*/ 10 h 72"/>
              <a:gd name="T52" fmla="*/ 381 w 446"/>
              <a:gd name="T53" fmla="*/ 35 h 72"/>
              <a:gd name="T54" fmla="*/ 307 w 446"/>
              <a:gd name="T55" fmla="*/ 55 h 72"/>
              <a:gd name="T56" fmla="*/ 266 w 446"/>
              <a:gd name="T57" fmla="*/ 62 h 72"/>
              <a:gd name="T58" fmla="*/ 239 w 446"/>
              <a:gd name="T59" fmla="*/ 65 h 72"/>
              <a:gd name="T60" fmla="*/ 207 w 446"/>
              <a:gd name="T61" fmla="*/ 67 h 72"/>
              <a:gd name="T62" fmla="*/ 192 w 446"/>
              <a:gd name="T63" fmla="*/ 68 h 72"/>
              <a:gd name="T64" fmla="*/ 161 w 446"/>
              <a:gd name="T65" fmla="*/ 70 h 72"/>
              <a:gd name="T66" fmla="*/ 149 w 446"/>
              <a:gd name="T67" fmla="*/ 71 h 72"/>
              <a:gd name="T68" fmla="*/ 120 w 446"/>
              <a:gd name="T69" fmla="*/ 72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446" h="72">
                <a:moveTo>
                  <a:pt x="120" y="72"/>
                </a:moveTo>
                <a:cubicBezTo>
                  <a:pt x="109" y="72"/>
                  <a:pt x="94" y="72"/>
                  <a:pt x="79" y="70"/>
                </a:cubicBezTo>
                <a:cubicBezTo>
                  <a:pt x="67" y="69"/>
                  <a:pt x="55" y="68"/>
                  <a:pt x="43" y="65"/>
                </a:cubicBezTo>
                <a:cubicBezTo>
                  <a:pt x="33" y="63"/>
                  <a:pt x="22" y="60"/>
                  <a:pt x="12" y="57"/>
                </a:cubicBezTo>
                <a:cubicBezTo>
                  <a:pt x="9" y="56"/>
                  <a:pt x="7" y="55"/>
                  <a:pt x="4" y="54"/>
                </a:cubicBezTo>
                <a:cubicBezTo>
                  <a:pt x="3" y="53"/>
                  <a:pt x="2" y="53"/>
                  <a:pt x="2" y="52"/>
                </a:cubicBezTo>
                <a:cubicBezTo>
                  <a:pt x="1" y="50"/>
                  <a:pt x="0" y="49"/>
                  <a:pt x="2" y="47"/>
                </a:cubicBezTo>
                <a:cubicBezTo>
                  <a:pt x="3" y="46"/>
                  <a:pt x="4" y="46"/>
                  <a:pt x="5" y="46"/>
                </a:cubicBezTo>
                <a:cubicBezTo>
                  <a:pt x="6" y="46"/>
                  <a:pt x="6" y="46"/>
                  <a:pt x="6" y="46"/>
                </a:cubicBezTo>
                <a:cubicBezTo>
                  <a:pt x="21" y="53"/>
                  <a:pt x="37" y="56"/>
                  <a:pt x="53" y="59"/>
                </a:cubicBezTo>
                <a:cubicBezTo>
                  <a:pt x="62" y="61"/>
                  <a:pt x="71" y="61"/>
                  <a:pt x="81" y="62"/>
                </a:cubicBezTo>
                <a:cubicBezTo>
                  <a:pt x="94" y="64"/>
                  <a:pt x="108" y="64"/>
                  <a:pt x="122" y="64"/>
                </a:cubicBezTo>
                <a:cubicBezTo>
                  <a:pt x="132" y="64"/>
                  <a:pt x="142" y="63"/>
                  <a:pt x="152" y="62"/>
                </a:cubicBezTo>
                <a:cubicBezTo>
                  <a:pt x="160" y="62"/>
                  <a:pt x="169" y="61"/>
                  <a:pt x="177" y="61"/>
                </a:cubicBezTo>
                <a:cubicBezTo>
                  <a:pt x="187" y="60"/>
                  <a:pt x="196" y="59"/>
                  <a:pt x="206" y="59"/>
                </a:cubicBezTo>
                <a:cubicBezTo>
                  <a:pt x="211" y="58"/>
                  <a:pt x="217" y="58"/>
                  <a:pt x="222" y="58"/>
                </a:cubicBezTo>
                <a:cubicBezTo>
                  <a:pt x="227" y="58"/>
                  <a:pt x="232" y="57"/>
                  <a:pt x="237" y="57"/>
                </a:cubicBezTo>
                <a:cubicBezTo>
                  <a:pt x="246" y="56"/>
                  <a:pt x="255" y="55"/>
                  <a:pt x="263" y="54"/>
                </a:cubicBezTo>
                <a:cubicBezTo>
                  <a:pt x="270" y="53"/>
                  <a:pt x="277" y="52"/>
                  <a:pt x="283" y="51"/>
                </a:cubicBezTo>
                <a:cubicBezTo>
                  <a:pt x="297" y="48"/>
                  <a:pt x="311" y="46"/>
                  <a:pt x="324" y="43"/>
                </a:cubicBezTo>
                <a:cubicBezTo>
                  <a:pt x="337" y="40"/>
                  <a:pt x="350" y="36"/>
                  <a:pt x="363" y="32"/>
                </a:cubicBezTo>
                <a:cubicBezTo>
                  <a:pt x="383" y="26"/>
                  <a:pt x="403" y="19"/>
                  <a:pt x="422" y="9"/>
                </a:cubicBezTo>
                <a:cubicBezTo>
                  <a:pt x="428" y="7"/>
                  <a:pt x="434" y="4"/>
                  <a:pt x="440" y="1"/>
                </a:cubicBezTo>
                <a:cubicBezTo>
                  <a:pt x="442" y="0"/>
                  <a:pt x="444" y="1"/>
                  <a:pt x="445" y="2"/>
                </a:cubicBezTo>
                <a:cubicBezTo>
                  <a:pt x="446" y="4"/>
                  <a:pt x="446" y="5"/>
                  <a:pt x="444" y="7"/>
                </a:cubicBezTo>
                <a:cubicBezTo>
                  <a:pt x="442" y="8"/>
                  <a:pt x="440" y="10"/>
                  <a:pt x="438" y="10"/>
                </a:cubicBezTo>
                <a:cubicBezTo>
                  <a:pt x="420" y="20"/>
                  <a:pt x="401" y="28"/>
                  <a:pt x="381" y="35"/>
                </a:cubicBezTo>
                <a:cubicBezTo>
                  <a:pt x="357" y="43"/>
                  <a:pt x="332" y="50"/>
                  <a:pt x="307" y="55"/>
                </a:cubicBezTo>
                <a:cubicBezTo>
                  <a:pt x="293" y="58"/>
                  <a:pt x="280" y="60"/>
                  <a:pt x="266" y="62"/>
                </a:cubicBezTo>
                <a:cubicBezTo>
                  <a:pt x="257" y="63"/>
                  <a:pt x="248" y="64"/>
                  <a:pt x="239" y="65"/>
                </a:cubicBezTo>
                <a:cubicBezTo>
                  <a:pt x="228" y="66"/>
                  <a:pt x="218" y="66"/>
                  <a:pt x="207" y="67"/>
                </a:cubicBezTo>
                <a:cubicBezTo>
                  <a:pt x="202" y="68"/>
                  <a:pt x="197" y="68"/>
                  <a:pt x="192" y="68"/>
                </a:cubicBezTo>
                <a:cubicBezTo>
                  <a:pt x="182" y="69"/>
                  <a:pt x="172" y="70"/>
                  <a:pt x="161" y="70"/>
                </a:cubicBezTo>
                <a:cubicBezTo>
                  <a:pt x="157" y="71"/>
                  <a:pt x="153" y="71"/>
                  <a:pt x="149" y="71"/>
                </a:cubicBezTo>
                <a:cubicBezTo>
                  <a:pt x="141" y="71"/>
                  <a:pt x="132" y="72"/>
                  <a:pt x="120" y="72"/>
                </a:cubicBezTo>
                <a:close/>
              </a:path>
            </a:pathLst>
          </a:custGeom>
          <a:solidFill>
            <a:srgbClr val="3F25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0" name="Freeform 61"/>
          <p:cNvSpPr/>
          <p:nvPr>
            <p:custDataLst>
              <p:tags r:id="rId17"/>
            </p:custDataLst>
          </p:nvPr>
        </p:nvSpPr>
        <p:spPr bwMode="auto">
          <a:xfrm>
            <a:off x="1290517" y="1635485"/>
            <a:ext cx="31147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1" name="Freeform 61"/>
          <p:cNvSpPr/>
          <p:nvPr>
            <p:custDataLst>
              <p:tags r:id="rId18"/>
            </p:custDataLst>
          </p:nvPr>
        </p:nvSpPr>
        <p:spPr bwMode="auto">
          <a:xfrm>
            <a:off x="650857" y="1689004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2" name="Freeform 61"/>
          <p:cNvSpPr/>
          <p:nvPr>
            <p:custDataLst>
              <p:tags r:id="rId19"/>
            </p:custDataLst>
          </p:nvPr>
        </p:nvSpPr>
        <p:spPr bwMode="auto">
          <a:xfrm>
            <a:off x="1251774" y="1541473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3" name="Freeform 61"/>
          <p:cNvSpPr/>
          <p:nvPr>
            <p:custDataLst>
              <p:tags r:id="rId20"/>
            </p:custDataLst>
          </p:nvPr>
        </p:nvSpPr>
        <p:spPr bwMode="auto">
          <a:xfrm>
            <a:off x="1250278" y="1714423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4" name="Freeform 61"/>
          <p:cNvSpPr/>
          <p:nvPr>
            <p:custDataLst>
              <p:tags r:id="rId21"/>
            </p:custDataLst>
          </p:nvPr>
        </p:nvSpPr>
        <p:spPr bwMode="auto">
          <a:xfrm>
            <a:off x="712673" y="1769785"/>
            <a:ext cx="28922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5" name="Freeform 61"/>
          <p:cNvSpPr/>
          <p:nvPr>
            <p:custDataLst>
              <p:tags r:id="rId22"/>
            </p:custDataLst>
          </p:nvPr>
        </p:nvSpPr>
        <p:spPr bwMode="auto">
          <a:xfrm>
            <a:off x="651322" y="1596964"/>
            <a:ext cx="28922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" name="文本框 16"/>
          <p:cNvSpPr txBox="1"/>
          <p:nvPr>
            <p:custDataLst>
              <p:tags r:id="rId23"/>
            </p:custDataLst>
          </p:nvPr>
        </p:nvSpPr>
        <p:spPr>
          <a:xfrm>
            <a:off x="7179532" y="1371739"/>
            <a:ext cx="4387701" cy="229735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pitchFamily="49" charset="-122"/>
                <a:ea typeface="幼圆" panose="02010509060101010101" pitchFamily="49" charset="-122"/>
              </a:rPr>
              <a:t>封装层主要包括帧序控制、定时、分段传送三个方面的内容，其中的分段传送与帧序控制密切相关。封装层是PWE3的可选功能，可以为空。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24"/>
            </p:custDataLst>
          </p:nvPr>
        </p:nvSpPr>
        <p:spPr>
          <a:xfrm>
            <a:off x="6315553" y="1371739"/>
            <a:ext cx="669826" cy="50675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02</a:t>
            </a:r>
            <a:endParaRPr lang="en-US" altLang="zh-CN" sz="2400" b="1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Freeform 54"/>
          <p:cNvSpPr/>
          <p:nvPr>
            <p:custDataLst>
              <p:tags r:id="rId25"/>
            </p:custDataLst>
          </p:nvPr>
        </p:nvSpPr>
        <p:spPr bwMode="auto">
          <a:xfrm>
            <a:off x="6520774" y="1826097"/>
            <a:ext cx="164612" cy="198340"/>
          </a:xfrm>
          <a:custGeom>
            <a:gdLst>
              <a:gd name="T0" fmla="*/ 146 w 163"/>
              <a:gd name="T1" fmla="*/ 0 h 227"/>
              <a:gd name="T2" fmla="*/ 152 w 163"/>
              <a:gd name="T3" fmla="*/ 1 h 227"/>
              <a:gd name="T4" fmla="*/ 157 w 163"/>
              <a:gd name="T5" fmla="*/ 10 h 227"/>
              <a:gd name="T6" fmla="*/ 150 w 163"/>
              <a:gd name="T7" fmla="*/ 24 h 227"/>
              <a:gd name="T8" fmla="*/ 129 w 163"/>
              <a:gd name="T9" fmla="*/ 49 h 227"/>
              <a:gd name="T10" fmla="*/ 116 w 163"/>
              <a:gd name="T11" fmla="*/ 61 h 227"/>
              <a:gd name="T12" fmla="*/ 92 w 163"/>
              <a:gd name="T13" fmla="*/ 84 h 227"/>
              <a:gd name="T14" fmla="*/ 81 w 163"/>
              <a:gd name="T15" fmla="*/ 93 h 227"/>
              <a:gd name="T16" fmla="*/ 30 w 163"/>
              <a:gd name="T17" fmla="*/ 131 h 227"/>
              <a:gd name="T18" fmla="*/ 30 w 163"/>
              <a:gd name="T19" fmla="*/ 131 h 227"/>
              <a:gd name="T20" fmla="*/ 28 w 163"/>
              <a:gd name="T21" fmla="*/ 133 h 227"/>
              <a:gd name="T22" fmla="*/ 30 w 163"/>
              <a:gd name="T23" fmla="*/ 133 h 227"/>
              <a:gd name="T24" fmla="*/ 63 w 163"/>
              <a:gd name="T25" fmla="*/ 148 h 227"/>
              <a:gd name="T26" fmla="*/ 96 w 163"/>
              <a:gd name="T27" fmla="*/ 169 h 227"/>
              <a:gd name="T28" fmla="*/ 117 w 163"/>
              <a:gd name="T29" fmla="*/ 178 h 227"/>
              <a:gd name="T30" fmla="*/ 155 w 163"/>
              <a:gd name="T31" fmla="*/ 204 h 227"/>
              <a:gd name="T32" fmla="*/ 160 w 163"/>
              <a:gd name="T33" fmla="*/ 213 h 227"/>
              <a:gd name="T34" fmla="*/ 156 w 163"/>
              <a:gd name="T35" fmla="*/ 225 h 227"/>
              <a:gd name="T36" fmla="*/ 144 w 163"/>
              <a:gd name="T37" fmla="*/ 226 h 227"/>
              <a:gd name="T38" fmla="*/ 104 w 163"/>
              <a:gd name="T39" fmla="*/ 214 h 227"/>
              <a:gd name="T40" fmla="*/ 59 w 163"/>
              <a:gd name="T41" fmla="*/ 190 h 227"/>
              <a:gd name="T42" fmla="*/ 30 w 163"/>
              <a:gd name="T43" fmla="*/ 165 h 227"/>
              <a:gd name="T44" fmla="*/ 10 w 163"/>
              <a:gd name="T45" fmla="*/ 145 h 227"/>
              <a:gd name="T46" fmla="*/ 4 w 163"/>
              <a:gd name="T47" fmla="*/ 140 h 227"/>
              <a:gd name="T48" fmla="*/ 2 w 163"/>
              <a:gd name="T49" fmla="*/ 139 h 227"/>
              <a:gd name="T50" fmla="*/ 2 w 163"/>
              <a:gd name="T51" fmla="*/ 134 h 227"/>
              <a:gd name="T52" fmla="*/ 5 w 163"/>
              <a:gd name="T53" fmla="*/ 131 h 227"/>
              <a:gd name="T54" fmla="*/ 16 w 163"/>
              <a:gd name="T55" fmla="*/ 121 h 227"/>
              <a:gd name="T56" fmla="*/ 20 w 163"/>
              <a:gd name="T57" fmla="*/ 115 h 227"/>
              <a:gd name="T58" fmla="*/ 38 w 163"/>
              <a:gd name="T59" fmla="*/ 84 h 227"/>
              <a:gd name="T60" fmla="*/ 58 w 163"/>
              <a:gd name="T61" fmla="*/ 58 h 227"/>
              <a:gd name="T62" fmla="*/ 72 w 163"/>
              <a:gd name="T63" fmla="*/ 44 h 227"/>
              <a:gd name="T64" fmla="*/ 115 w 163"/>
              <a:gd name="T65" fmla="*/ 10 h 227"/>
              <a:gd name="T66" fmla="*/ 140 w 163"/>
              <a:gd name="T67" fmla="*/ 0 h 227"/>
              <a:gd name="T68" fmla="*/ 146 w 163"/>
              <a:gd name="T69" fmla="*/ 0 h 2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63" h="226">
                <a:moveTo>
                  <a:pt x="146" y="0"/>
                </a:moveTo>
                <a:cubicBezTo>
                  <a:pt x="148" y="0"/>
                  <a:pt x="150" y="0"/>
                  <a:pt x="152" y="1"/>
                </a:cubicBezTo>
                <a:cubicBezTo>
                  <a:pt x="157" y="2"/>
                  <a:pt x="158" y="5"/>
                  <a:pt x="157" y="10"/>
                </a:cubicBezTo>
                <a:cubicBezTo>
                  <a:pt x="156" y="15"/>
                  <a:pt x="153" y="20"/>
                  <a:pt x="150" y="24"/>
                </a:cubicBezTo>
                <a:cubicBezTo>
                  <a:pt x="144" y="33"/>
                  <a:pt x="137" y="41"/>
                  <a:pt x="129" y="49"/>
                </a:cubicBezTo>
                <a:cubicBezTo>
                  <a:pt x="125" y="53"/>
                  <a:pt x="121" y="57"/>
                  <a:pt x="116" y="61"/>
                </a:cubicBezTo>
                <a:cubicBezTo>
                  <a:pt x="108" y="69"/>
                  <a:pt x="100" y="76"/>
                  <a:pt x="92" y="84"/>
                </a:cubicBezTo>
                <a:cubicBezTo>
                  <a:pt x="88" y="87"/>
                  <a:pt x="85" y="90"/>
                  <a:pt x="81" y="93"/>
                </a:cubicBezTo>
                <a:cubicBezTo>
                  <a:pt x="66" y="108"/>
                  <a:pt x="49" y="121"/>
                  <a:pt x="30" y="131"/>
                </a:cubicBezTo>
                <a:cubicBezTo>
                  <a:pt x="30" y="131"/>
                  <a:pt x="30" y="131"/>
                  <a:pt x="30" y="131"/>
                </a:cubicBezTo>
                <a:cubicBezTo>
                  <a:pt x="29" y="132"/>
                  <a:pt x="29" y="132"/>
                  <a:pt x="28" y="133"/>
                </a:cubicBezTo>
                <a:cubicBezTo>
                  <a:pt x="29" y="133"/>
                  <a:pt x="29" y="133"/>
                  <a:pt x="30" y="133"/>
                </a:cubicBezTo>
                <a:cubicBezTo>
                  <a:pt x="42" y="135"/>
                  <a:pt x="53" y="141"/>
                  <a:pt x="63" y="148"/>
                </a:cubicBezTo>
                <a:cubicBezTo>
                  <a:pt x="73" y="156"/>
                  <a:pt x="84" y="163"/>
                  <a:pt x="96" y="169"/>
                </a:cubicBezTo>
                <a:cubicBezTo>
                  <a:pt x="103" y="172"/>
                  <a:pt x="110" y="175"/>
                  <a:pt x="117" y="178"/>
                </a:cubicBezTo>
                <a:cubicBezTo>
                  <a:pt x="131" y="185"/>
                  <a:pt x="144" y="193"/>
                  <a:pt x="155" y="204"/>
                </a:cubicBezTo>
                <a:cubicBezTo>
                  <a:pt x="157" y="207"/>
                  <a:pt x="159" y="210"/>
                  <a:pt x="160" y="213"/>
                </a:cubicBezTo>
                <a:cubicBezTo>
                  <a:pt x="163" y="218"/>
                  <a:pt x="161" y="223"/>
                  <a:pt x="156" y="225"/>
                </a:cubicBezTo>
                <a:cubicBezTo>
                  <a:pt x="152" y="226"/>
                  <a:pt x="148" y="227"/>
                  <a:pt x="144" y="226"/>
                </a:cubicBezTo>
                <a:cubicBezTo>
                  <a:pt x="130" y="225"/>
                  <a:pt x="116" y="220"/>
                  <a:pt x="104" y="214"/>
                </a:cubicBezTo>
                <a:cubicBezTo>
                  <a:pt x="89" y="206"/>
                  <a:pt x="74" y="198"/>
                  <a:pt x="59" y="190"/>
                </a:cubicBezTo>
                <a:cubicBezTo>
                  <a:pt x="47" y="184"/>
                  <a:pt x="38" y="175"/>
                  <a:pt x="30" y="165"/>
                </a:cubicBezTo>
                <a:cubicBezTo>
                  <a:pt x="23" y="158"/>
                  <a:pt x="17" y="151"/>
                  <a:pt x="10" y="145"/>
                </a:cubicBezTo>
                <a:cubicBezTo>
                  <a:pt x="9" y="143"/>
                  <a:pt x="6" y="142"/>
                  <a:pt x="4" y="140"/>
                </a:cubicBezTo>
                <a:cubicBezTo>
                  <a:pt x="3" y="140"/>
                  <a:pt x="2" y="139"/>
                  <a:pt x="2" y="139"/>
                </a:cubicBezTo>
                <a:cubicBezTo>
                  <a:pt x="0" y="137"/>
                  <a:pt x="0" y="136"/>
                  <a:pt x="2" y="134"/>
                </a:cubicBezTo>
                <a:cubicBezTo>
                  <a:pt x="3" y="133"/>
                  <a:pt x="4" y="132"/>
                  <a:pt x="5" y="131"/>
                </a:cubicBezTo>
                <a:cubicBezTo>
                  <a:pt x="9" y="128"/>
                  <a:pt x="13" y="125"/>
                  <a:pt x="16" y="121"/>
                </a:cubicBezTo>
                <a:cubicBezTo>
                  <a:pt x="18" y="120"/>
                  <a:pt x="19" y="118"/>
                  <a:pt x="20" y="115"/>
                </a:cubicBezTo>
                <a:cubicBezTo>
                  <a:pt x="26" y="105"/>
                  <a:pt x="31" y="94"/>
                  <a:pt x="38" y="84"/>
                </a:cubicBezTo>
                <a:cubicBezTo>
                  <a:pt x="44" y="74"/>
                  <a:pt x="50" y="65"/>
                  <a:pt x="58" y="58"/>
                </a:cubicBezTo>
                <a:cubicBezTo>
                  <a:pt x="63" y="53"/>
                  <a:pt x="67" y="48"/>
                  <a:pt x="72" y="44"/>
                </a:cubicBezTo>
                <a:cubicBezTo>
                  <a:pt x="85" y="31"/>
                  <a:pt x="99" y="19"/>
                  <a:pt x="115" y="10"/>
                </a:cubicBezTo>
                <a:cubicBezTo>
                  <a:pt x="123" y="6"/>
                  <a:pt x="131" y="2"/>
                  <a:pt x="140" y="0"/>
                </a:cubicBezTo>
                <a:cubicBezTo>
                  <a:pt x="142" y="0"/>
                  <a:pt x="144" y="0"/>
                  <a:pt x="14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8" name="Freeform 55"/>
          <p:cNvSpPr/>
          <p:nvPr>
            <p:custDataLst>
              <p:tags r:id="rId26"/>
            </p:custDataLst>
          </p:nvPr>
        </p:nvSpPr>
        <p:spPr bwMode="auto">
          <a:xfrm>
            <a:off x="6433179" y="1832318"/>
            <a:ext cx="141338" cy="214808"/>
          </a:xfrm>
          <a:custGeom>
            <a:gdLst>
              <a:gd name="T0" fmla="*/ 126 w 140"/>
              <a:gd name="T1" fmla="*/ 0 h 246"/>
              <a:gd name="T2" fmla="*/ 138 w 140"/>
              <a:gd name="T3" fmla="*/ 14 h 246"/>
              <a:gd name="T4" fmla="*/ 129 w 140"/>
              <a:gd name="T5" fmla="*/ 30 h 246"/>
              <a:gd name="T6" fmla="*/ 99 w 140"/>
              <a:gd name="T7" fmla="*/ 62 h 246"/>
              <a:gd name="T8" fmla="*/ 77 w 140"/>
              <a:gd name="T9" fmla="*/ 81 h 246"/>
              <a:gd name="T10" fmla="*/ 42 w 140"/>
              <a:gd name="T11" fmla="*/ 105 h 246"/>
              <a:gd name="T12" fmla="*/ 19 w 140"/>
              <a:gd name="T13" fmla="*/ 117 h 246"/>
              <a:gd name="T14" fmla="*/ 18 w 140"/>
              <a:gd name="T15" fmla="*/ 118 h 246"/>
              <a:gd name="T16" fmla="*/ 19 w 140"/>
              <a:gd name="T17" fmla="*/ 119 h 246"/>
              <a:gd name="T18" fmla="*/ 43 w 140"/>
              <a:gd name="T19" fmla="*/ 133 h 246"/>
              <a:gd name="T20" fmla="*/ 56 w 140"/>
              <a:gd name="T21" fmla="*/ 146 h 246"/>
              <a:gd name="T22" fmla="*/ 90 w 140"/>
              <a:gd name="T23" fmla="*/ 179 h 246"/>
              <a:gd name="T24" fmla="*/ 111 w 140"/>
              <a:gd name="T25" fmla="*/ 198 h 246"/>
              <a:gd name="T26" fmla="*/ 132 w 140"/>
              <a:gd name="T27" fmla="*/ 226 h 246"/>
              <a:gd name="T28" fmla="*/ 135 w 140"/>
              <a:gd name="T29" fmla="*/ 236 h 246"/>
              <a:gd name="T30" fmla="*/ 126 w 140"/>
              <a:gd name="T31" fmla="*/ 245 h 246"/>
              <a:gd name="T32" fmla="*/ 111 w 140"/>
              <a:gd name="T33" fmla="*/ 241 h 246"/>
              <a:gd name="T34" fmla="*/ 79 w 140"/>
              <a:gd name="T35" fmla="*/ 222 h 246"/>
              <a:gd name="T36" fmla="*/ 61 w 140"/>
              <a:gd name="T37" fmla="*/ 205 h 246"/>
              <a:gd name="T38" fmla="*/ 44 w 140"/>
              <a:gd name="T39" fmla="*/ 186 h 246"/>
              <a:gd name="T40" fmla="*/ 23 w 140"/>
              <a:gd name="T41" fmla="*/ 159 h 246"/>
              <a:gd name="T42" fmla="*/ 11 w 140"/>
              <a:gd name="T43" fmla="*/ 139 h 246"/>
              <a:gd name="T44" fmla="*/ 2 w 140"/>
              <a:gd name="T45" fmla="*/ 124 h 246"/>
              <a:gd name="T46" fmla="*/ 4 w 140"/>
              <a:gd name="T47" fmla="*/ 115 h 246"/>
              <a:gd name="T48" fmla="*/ 16 w 140"/>
              <a:gd name="T49" fmla="*/ 104 h 246"/>
              <a:gd name="T50" fmla="*/ 58 w 140"/>
              <a:gd name="T51" fmla="*/ 54 h 246"/>
              <a:gd name="T52" fmla="*/ 89 w 140"/>
              <a:gd name="T53" fmla="*/ 21 h 246"/>
              <a:gd name="T54" fmla="*/ 101 w 140"/>
              <a:gd name="T55" fmla="*/ 11 h 246"/>
              <a:gd name="T56" fmla="*/ 123 w 140"/>
              <a:gd name="T57" fmla="*/ 0 h 246"/>
              <a:gd name="T58" fmla="*/ 126 w 140"/>
              <a:gd name="T59" fmla="*/ 0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40" h="246">
                <a:moveTo>
                  <a:pt x="126" y="0"/>
                </a:moveTo>
                <a:cubicBezTo>
                  <a:pt x="134" y="0"/>
                  <a:pt x="140" y="6"/>
                  <a:pt x="138" y="14"/>
                </a:cubicBezTo>
                <a:cubicBezTo>
                  <a:pt x="136" y="20"/>
                  <a:pt x="133" y="26"/>
                  <a:pt x="129" y="30"/>
                </a:cubicBezTo>
                <a:cubicBezTo>
                  <a:pt x="121" y="42"/>
                  <a:pt x="110" y="53"/>
                  <a:pt x="99" y="62"/>
                </a:cubicBezTo>
                <a:cubicBezTo>
                  <a:pt x="92" y="69"/>
                  <a:pt x="85" y="75"/>
                  <a:pt x="77" y="81"/>
                </a:cubicBezTo>
                <a:cubicBezTo>
                  <a:pt x="65" y="90"/>
                  <a:pt x="54" y="97"/>
                  <a:pt x="42" y="105"/>
                </a:cubicBezTo>
                <a:cubicBezTo>
                  <a:pt x="35" y="110"/>
                  <a:pt x="27" y="113"/>
                  <a:pt x="19" y="117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9" y="119"/>
                </a:cubicBezTo>
                <a:cubicBezTo>
                  <a:pt x="27" y="123"/>
                  <a:pt x="35" y="127"/>
                  <a:pt x="43" y="133"/>
                </a:cubicBezTo>
                <a:cubicBezTo>
                  <a:pt x="47" y="137"/>
                  <a:pt x="52" y="141"/>
                  <a:pt x="56" y="146"/>
                </a:cubicBezTo>
                <a:cubicBezTo>
                  <a:pt x="67" y="158"/>
                  <a:pt x="78" y="169"/>
                  <a:pt x="90" y="179"/>
                </a:cubicBezTo>
                <a:cubicBezTo>
                  <a:pt x="98" y="185"/>
                  <a:pt x="105" y="191"/>
                  <a:pt x="111" y="198"/>
                </a:cubicBezTo>
                <a:cubicBezTo>
                  <a:pt x="120" y="206"/>
                  <a:pt x="127" y="215"/>
                  <a:pt x="132" y="226"/>
                </a:cubicBezTo>
                <a:cubicBezTo>
                  <a:pt x="133" y="229"/>
                  <a:pt x="134" y="232"/>
                  <a:pt x="135" y="236"/>
                </a:cubicBezTo>
                <a:cubicBezTo>
                  <a:pt x="136" y="241"/>
                  <a:pt x="132" y="246"/>
                  <a:pt x="126" y="245"/>
                </a:cubicBezTo>
                <a:cubicBezTo>
                  <a:pt x="121" y="244"/>
                  <a:pt x="116" y="243"/>
                  <a:pt x="111" y="241"/>
                </a:cubicBezTo>
                <a:cubicBezTo>
                  <a:pt x="99" y="237"/>
                  <a:pt x="89" y="230"/>
                  <a:pt x="79" y="222"/>
                </a:cubicBezTo>
                <a:cubicBezTo>
                  <a:pt x="73" y="217"/>
                  <a:pt x="66" y="211"/>
                  <a:pt x="61" y="205"/>
                </a:cubicBezTo>
                <a:cubicBezTo>
                  <a:pt x="55" y="199"/>
                  <a:pt x="49" y="193"/>
                  <a:pt x="44" y="186"/>
                </a:cubicBezTo>
                <a:cubicBezTo>
                  <a:pt x="37" y="177"/>
                  <a:pt x="30" y="168"/>
                  <a:pt x="23" y="159"/>
                </a:cubicBezTo>
                <a:cubicBezTo>
                  <a:pt x="18" y="153"/>
                  <a:pt x="15" y="146"/>
                  <a:pt x="11" y="139"/>
                </a:cubicBezTo>
                <a:cubicBezTo>
                  <a:pt x="8" y="134"/>
                  <a:pt x="5" y="129"/>
                  <a:pt x="2" y="124"/>
                </a:cubicBezTo>
                <a:cubicBezTo>
                  <a:pt x="0" y="120"/>
                  <a:pt x="0" y="118"/>
                  <a:pt x="4" y="115"/>
                </a:cubicBezTo>
                <a:cubicBezTo>
                  <a:pt x="8" y="111"/>
                  <a:pt x="12" y="107"/>
                  <a:pt x="16" y="104"/>
                </a:cubicBezTo>
                <a:cubicBezTo>
                  <a:pt x="31" y="89"/>
                  <a:pt x="45" y="72"/>
                  <a:pt x="58" y="54"/>
                </a:cubicBezTo>
                <a:cubicBezTo>
                  <a:pt x="67" y="42"/>
                  <a:pt x="77" y="31"/>
                  <a:pt x="89" y="21"/>
                </a:cubicBezTo>
                <a:cubicBezTo>
                  <a:pt x="93" y="18"/>
                  <a:pt x="96" y="14"/>
                  <a:pt x="101" y="11"/>
                </a:cubicBezTo>
                <a:cubicBezTo>
                  <a:pt x="107" y="6"/>
                  <a:pt x="114" y="1"/>
                  <a:pt x="123" y="0"/>
                </a:cubicBezTo>
                <a:cubicBezTo>
                  <a:pt x="124" y="0"/>
                  <a:pt x="125" y="0"/>
                  <a:pt x="12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8" name="Freeform 56"/>
          <p:cNvSpPr/>
          <p:nvPr>
            <p:custDataLst>
              <p:tags r:id="rId27"/>
            </p:custDataLst>
          </p:nvPr>
        </p:nvSpPr>
        <p:spPr bwMode="auto">
          <a:xfrm>
            <a:off x="6643070" y="1812923"/>
            <a:ext cx="154033" cy="188826"/>
          </a:xfrm>
          <a:custGeom>
            <a:gdLst>
              <a:gd name="T0" fmla="*/ 20 w 153"/>
              <a:gd name="T1" fmla="*/ 139 h 216"/>
              <a:gd name="T2" fmla="*/ 29 w 153"/>
              <a:gd name="T3" fmla="*/ 140 h 216"/>
              <a:gd name="T4" fmla="*/ 62 w 153"/>
              <a:gd name="T5" fmla="*/ 149 h 216"/>
              <a:gd name="T6" fmla="*/ 97 w 153"/>
              <a:gd name="T7" fmla="*/ 163 h 216"/>
              <a:gd name="T8" fmla="*/ 130 w 153"/>
              <a:gd name="T9" fmla="*/ 180 h 216"/>
              <a:gd name="T10" fmla="*/ 150 w 153"/>
              <a:gd name="T11" fmla="*/ 203 h 216"/>
              <a:gd name="T12" fmla="*/ 143 w 153"/>
              <a:gd name="T13" fmla="*/ 215 h 216"/>
              <a:gd name="T14" fmla="*/ 134 w 153"/>
              <a:gd name="T15" fmla="*/ 215 h 216"/>
              <a:gd name="T16" fmla="*/ 95 w 153"/>
              <a:gd name="T17" fmla="*/ 205 h 216"/>
              <a:gd name="T18" fmla="*/ 32 w 153"/>
              <a:gd name="T19" fmla="*/ 169 h 216"/>
              <a:gd name="T20" fmla="*/ 24 w 153"/>
              <a:gd name="T21" fmla="*/ 162 h 216"/>
              <a:gd name="T22" fmla="*/ 9 w 153"/>
              <a:gd name="T23" fmla="*/ 149 h 216"/>
              <a:gd name="T24" fmla="*/ 3 w 153"/>
              <a:gd name="T25" fmla="*/ 144 h 216"/>
              <a:gd name="T26" fmla="*/ 3 w 153"/>
              <a:gd name="T27" fmla="*/ 137 h 216"/>
              <a:gd name="T28" fmla="*/ 14 w 153"/>
              <a:gd name="T29" fmla="*/ 124 h 216"/>
              <a:gd name="T30" fmla="*/ 41 w 153"/>
              <a:gd name="T31" fmla="*/ 74 h 216"/>
              <a:gd name="T32" fmla="*/ 57 w 153"/>
              <a:gd name="T33" fmla="*/ 54 h 216"/>
              <a:gd name="T34" fmla="*/ 88 w 153"/>
              <a:gd name="T35" fmla="*/ 22 h 216"/>
              <a:gd name="T36" fmla="*/ 110 w 153"/>
              <a:gd name="T37" fmla="*/ 5 h 216"/>
              <a:gd name="T38" fmla="*/ 116 w 153"/>
              <a:gd name="T39" fmla="*/ 2 h 216"/>
              <a:gd name="T40" fmla="*/ 123 w 153"/>
              <a:gd name="T41" fmla="*/ 6 h 216"/>
              <a:gd name="T42" fmla="*/ 123 w 153"/>
              <a:gd name="T43" fmla="*/ 14 h 216"/>
              <a:gd name="T44" fmla="*/ 115 w 153"/>
              <a:gd name="T45" fmla="*/ 38 h 216"/>
              <a:gd name="T46" fmla="*/ 96 w 153"/>
              <a:gd name="T47" fmla="*/ 69 h 216"/>
              <a:gd name="T48" fmla="*/ 68 w 153"/>
              <a:gd name="T49" fmla="*/ 101 h 216"/>
              <a:gd name="T50" fmla="*/ 54 w 153"/>
              <a:gd name="T51" fmla="*/ 115 h 216"/>
              <a:gd name="T52" fmla="*/ 22 w 153"/>
              <a:gd name="T53" fmla="*/ 137 h 216"/>
              <a:gd name="T54" fmla="*/ 21 w 153"/>
              <a:gd name="T55" fmla="*/ 138 h 216"/>
              <a:gd name="T56" fmla="*/ 20 w 153"/>
              <a:gd name="T57" fmla="*/ 139 h 2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</a:cxnLst>
            <a:rect l="0" t="0" r="r" b="b"/>
            <a:pathLst>
              <a:path w="153" h="216">
                <a:moveTo>
                  <a:pt x="20" y="139"/>
                </a:moveTo>
                <a:cubicBezTo>
                  <a:pt x="23" y="140"/>
                  <a:pt x="26" y="140"/>
                  <a:pt x="29" y="140"/>
                </a:cubicBezTo>
                <a:cubicBezTo>
                  <a:pt x="40" y="142"/>
                  <a:pt x="51" y="145"/>
                  <a:pt x="62" y="149"/>
                </a:cubicBezTo>
                <a:cubicBezTo>
                  <a:pt x="74" y="154"/>
                  <a:pt x="85" y="158"/>
                  <a:pt x="97" y="163"/>
                </a:cubicBezTo>
                <a:cubicBezTo>
                  <a:pt x="109" y="167"/>
                  <a:pt x="120" y="172"/>
                  <a:pt x="130" y="180"/>
                </a:cubicBezTo>
                <a:cubicBezTo>
                  <a:pt x="138" y="187"/>
                  <a:pt x="145" y="194"/>
                  <a:pt x="150" y="203"/>
                </a:cubicBezTo>
                <a:cubicBezTo>
                  <a:pt x="153" y="210"/>
                  <a:pt x="151" y="214"/>
                  <a:pt x="143" y="215"/>
                </a:cubicBezTo>
                <a:cubicBezTo>
                  <a:pt x="140" y="216"/>
                  <a:pt x="137" y="216"/>
                  <a:pt x="134" y="215"/>
                </a:cubicBezTo>
                <a:cubicBezTo>
                  <a:pt x="120" y="214"/>
                  <a:pt x="107" y="210"/>
                  <a:pt x="95" y="205"/>
                </a:cubicBezTo>
                <a:cubicBezTo>
                  <a:pt x="72" y="196"/>
                  <a:pt x="51" y="184"/>
                  <a:pt x="32" y="169"/>
                </a:cubicBezTo>
                <a:cubicBezTo>
                  <a:pt x="29" y="167"/>
                  <a:pt x="27" y="164"/>
                  <a:pt x="24" y="162"/>
                </a:cubicBezTo>
                <a:cubicBezTo>
                  <a:pt x="19" y="158"/>
                  <a:pt x="14" y="153"/>
                  <a:pt x="9" y="149"/>
                </a:cubicBezTo>
                <a:cubicBezTo>
                  <a:pt x="7" y="147"/>
                  <a:pt x="5" y="145"/>
                  <a:pt x="3" y="144"/>
                </a:cubicBezTo>
                <a:cubicBezTo>
                  <a:pt x="0" y="143"/>
                  <a:pt x="0" y="139"/>
                  <a:pt x="3" y="137"/>
                </a:cubicBezTo>
                <a:cubicBezTo>
                  <a:pt x="9" y="135"/>
                  <a:pt x="12" y="130"/>
                  <a:pt x="14" y="124"/>
                </a:cubicBezTo>
                <a:cubicBezTo>
                  <a:pt x="20" y="106"/>
                  <a:pt x="29" y="89"/>
                  <a:pt x="41" y="74"/>
                </a:cubicBezTo>
                <a:cubicBezTo>
                  <a:pt x="47" y="67"/>
                  <a:pt x="51" y="60"/>
                  <a:pt x="57" y="54"/>
                </a:cubicBezTo>
                <a:cubicBezTo>
                  <a:pt x="66" y="43"/>
                  <a:pt x="76" y="32"/>
                  <a:pt x="88" y="22"/>
                </a:cubicBezTo>
                <a:cubicBezTo>
                  <a:pt x="95" y="16"/>
                  <a:pt x="102" y="10"/>
                  <a:pt x="110" y="5"/>
                </a:cubicBezTo>
                <a:cubicBezTo>
                  <a:pt x="112" y="4"/>
                  <a:pt x="114" y="3"/>
                  <a:pt x="116" y="2"/>
                </a:cubicBezTo>
                <a:cubicBezTo>
                  <a:pt x="120" y="0"/>
                  <a:pt x="123" y="2"/>
                  <a:pt x="123" y="6"/>
                </a:cubicBezTo>
                <a:cubicBezTo>
                  <a:pt x="124" y="9"/>
                  <a:pt x="123" y="12"/>
                  <a:pt x="123" y="14"/>
                </a:cubicBezTo>
                <a:cubicBezTo>
                  <a:pt x="121" y="22"/>
                  <a:pt x="118" y="30"/>
                  <a:pt x="115" y="38"/>
                </a:cubicBezTo>
                <a:cubicBezTo>
                  <a:pt x="109" y="49"/>
                  <a:pt x="104" y="59"/>
                  <a:pt x="96" y="69"/>
                </a:cubicBezTo>
                <a:cubicBezTo>
                  <a:pt x="87" y="80"/>
                  <a:pt x="78" y="91"/>
                  <a:pt x="68" y="101"/>
                </a:cubicBezTo>
                <a:cubicBezTo>
                  <a:pt x="63" y="106"/>
                  <a:pt x="59" y="110"/>
                  <a:pt x="54" y="115"/>
                </a:cubicBezTo>
                <a:cubicBezTo>
                  <a:pt x="45" y="124"/>
                  <a:pt x="34" y="131"/>
                  <a:pt x="22" y="137"/>
                </a:cubicBezTo>
                <a:cubicBezTo>
                  <a:pt x="22" y="138"/>
                  <a:pt x="21" y="138"/>
                  <a:pt x="21" y="138"/>
                </a:cubicBezTo>
                <a:cubicBezTo>
                  <a:pt x="21" y="138"/>
                  <a:pt x="21" y="139"/>
                  <a:pt x="20" y="139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9" name="Freeform 57"/>
          <p:cNvSpPr/>
          <p:nvPr>
            <p:custDataLst>
              <p:tags r:id="rId28"/>
            </p:custDataLst>
          </p:nvPr>
        </p:nvSpPr>
        <p:spPr bwMode="auto">
          <a:xfrm>
            <a:off x="6749707" y="1805238"/>
            <a:ext cx="161226" cy="160648"/>
          </a:xfrm>
          <a:custGeom>
            <a:gdLst>
              <a:gd name="T0" fmla="*/ 25 w 160"/>
              <a:gd name="T1" fmla="*/ 123 h 184"/>
              <a:gd name="T2" fmla="*/ 28 w 160"/>
              <a:gd name="T3" fmla="*/ 123 h 184"/>
              <a:gd name="T4" fmla="*/ 61 w 160"/>
              <a:gd name="T5" fmla="*/ 123 h 184"/>
              <a:gd name="T6" fmla="*/ 99 w 160"/>
              <a:gd name="T7" fmla="*/ 131 h 184"/>
              <a:gd name="T8" fmla="*/ 145 w 160"/>
              <a:gd name="T9" fmla="*/ 159 h 184"/>
              <a:gd name="T10" fmla="*/ 156 w 160"/>
              <a:gd name="T11" fmla="*/ 169 h 184"/>
              <a:gd name="T12" fmla="*/ 154 w 160"/>
              <a:gd name="T13" fmla="*/ 179 h 184"/>
              <a:gd name="T14" fmla="*/ 151 w 160"/>
              <a:gd name="T15" fmla="*/ 180 h 184"/>
              <a:gd name="T16" fmla="*/ 120 w 160"/>
              <a:gd name="T17" fmla="*/ 182 h 184"/>
              <a:gd name="T18" fmla="*/ 92 w 160"/>
              <a:gd name="T19" fmla="*/ 173 h 184"/>
              <a:gd name="T20" fmla="*/ 53 w 160"/>
              <a:gd name="T21" fmla="*/ 154 h 184"/>
              <a:gd name="T22" fmla="*/ 38 w 160"/>
              <a:gd name="T23" fmla="*/ 145 h 184"/>
              <a:gd name="T24" fmla="*/ 9 w 160"/>
              <a:gd name="T25" fmla="*/ 133 h 184"/>
              <a:gd name="T26" fmla="*/ 4 w 160"/>
              <a:gd name="T27" fmla="*/ 132 h 184"/>
              <a:gd name="T28" fmla="*/ 2 w 160"/>
              <a:gd name="T29" fmla="*/ 126 h 184"/>
              <a:gd name="T30" fmla="*/ 7 w 160"/>
              <a:gd name="T31" fmla="*/ 118 h 184"/>
              <a:gd name="T32" fmla="*/ 16 w 160"/>
              <a:gd name="T33" fmla="*/ 105 h 184"/>
              <a:gd name="T34" fmla="*/ 36 w 160"/>
              <a:gd name="T35" fmla="*/ 60 h 184"/>
              <a:gd name="T36" fmla="*/ 51 w 160"/>
              <a:gd name="T37" fmla="*/ 33 h 184"/>
              <a:gd name="T38" fmla="*/ 85 w 160"/>
              <a:gd name="T39" fmla="*/ 4 h 184"/>
              <a:gd name="T40" fmla="*/ 94 w 160"/>
              <a:gd name="T41" fmla="*/ 1 h 184"/>
              <a:gd name="T42" fmla="*/ 102 w 160"/>
              <a:gd name="T43" fmla="*/ 8 h 184"/>
              <a:gd name="T44" fmla="*/ 98 w 160"/>
              <a:gd name="T45" fmla="*/ 20 h 184"/>
              <a:gd name="T46" fmla="*/ 83 w 160"/>
              <a:gd name="T47" fmla="*/ 49 h 184"/>
              <a:gd name="T48" fmla="*/ 73 w 160"/>
              <a:gd name="T49" fmla="*/ 66 h 184"/>
              <a:gd name="T50" fmla="*/ 51 w 160"/>
              <a:gd name="T51" fmla="*/ 95 h 184"/>
              <a:gd name="T52" fmla="*/ 38 w 160"/>
              <a:gd name="T53" fmla="*/ 111 h 184"/>
              <a:gd name="T54" fmla="*/ 28 w 160"/>
              <a:gd name="T55" fmla="*/ 119 h 184"/>
              <a:gd name="T56" fmla="*/ 24 w 160"/>
              <a:gd name="T57" fmla="*/ 122 h 184"/>
              <a:gd name="T58" fmla="*/ 25 w 160"/>
              <a:gd name="T59" fmla="*/ 123 h 1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60" h="184">
                <a:moveTo>
                  <a:pt x="25" y="123"/>
                </a:moveTo>
                <a:cubicBezTo>
                  <a:pt x="26" y="123"/>
                  <a:pt x="27" y="123"/>
                  <a:pt x="28" y="123"/>
                </a:cubicBezTo>
                <a:cubicBezTo>
                  <a:pt x="39" y="123"/>
                  <a:pt x="50" y="122"/>
                  <a:pt x="61" y="123"/>
                </a:cubicBezTo>
                <a:cubicBezTo>
                  <a:pt x="74" y="123"/>
                  <a:pt x="87" y="126"/>
                  <a:pt x="99" y="131"/>
                </a:cubicBezTo>
                <a:cubicBezTo>
                  <a:pt x="116" y="137"/>
                  <a:pt x="131" y="147"/>
                  <a:pt x="145" y="159"/>
                </a:cubicBezTo>
                <a:cubicBezTo>
                  <a:pt x="148" y="162"/>
                  <a:pt x="152" y="165"/>
                  <a:pt x="156" y="169"/>
                </a:cubicBezTo>
                <a:cubicBezTo>
                  <a:pt x="160" y="172"/>
                  <a:pt x="159" y="176"/>
                  <a:pt x="154" y="179"/>
                </a:cubicBezTo>
                <a:cubicBezTo>
                  <a:pt x="153" y="179"/>
                  <a:pt x="152" y="179"/>
                  <a:pt x="151" y="180"/>
                </a:cubicBezTo>
                <a:cubicBezTo>
                  <a:pt x="141" y="183"/>
                  <a:pt x="131" y="184"/>
                  <a:pt x="120" y="182"/>
                </a:cubicBezTo>
                <a:cubicBezTo>
                  <a:pt x="110" y="180"/>
                  <a:pt x="101" y="177"/>
                  <a:pt x="92" y="173"/>
                </a:cubicBezTo>
                <a:cubicBezTo>
                  <a:pt x="79" y="166"/>
                  <a:pt x="66" y="160"/>
                  <a:pt x="53" y="154"/>
                </a:cubicBezTo>
                <a:cubicBezTo>
                  <a:pt x="48" y="151"/>
                  <a:pt x="43" y="148"/>
                  <a:pt x="38" y="145"/>
                </a:cubicBezTo>
                <a:cubicBezTo>
                  <a:pt x="29" y="139"/>
                  <a:pt x="19" y="136"/>
                  <a:pt x="9" y="133"/>
                </a:cubicBezTo>
                <a:cubicBezTo>
                  <a:pt x="7" y="133"/>
                  <a:pt x="6" y="132"/>
                  <a:pt x="4" y="132"/>
                </a:cubicBezTo>
                <a:cubicBezTo>
                  <a:pt x="1" y="131"/>
                  <a:pt x="0" y="129"/>
                  <a:pt x="2" y="126"/>
                </a:cubicBezTo>
                <a:cubicBezTo>
                  <a:pt x="3" y="123"/>
                  <a:pt x="5" y="121"/>
                  <a:pt x="7" y="118"/>
                </a:cubicBezTo>
                <a:cubicBezTo>
                  <a:pt x="10" y="114"/>
                  <a:pt x="14" y="110"/>
                  <a:pt x="16" y="105"/>
                </a:cubicBezTo>
                <a:cubicBezTo>
                  <a:pt x="23" y="90"/>
                  <a:pt x="30" y="75"/>
                  <a:pt x="36" y="60"/>
                </a:cubicBezTo>
                <a:cubicBezTo>
                  <a:pt x="40" y="50"/>
                  <a:pt x="44" y="41"/>
                  <a:pt x="51" y="33"/>
                </a:cubicBezTo>
                <a:cubicBezTo>
                  <a:pt x="60" y="21"/>
                  <a:pt x="72" y="11"/>
                  <a:pt x="85" y="4"/>
                </a:cubicBezTo>
                <a:cubicBezTo>
                  <a:pt x="88" y="3"/>
                  <a:pt x="91" y="2"/>
                  <a:pt x="94" y="1"/>
                </a:cubicBezTo>
                <a:cubicBezTo>
                  <a:pt x="99" y="0"/>
                  <a:pt x="102" y="2"/>
                  <a:pt x="102" y="8"/>
                </a:cubicBezTo>
                <a:cubicBezTo>
                  <a:pt x="102" y="12"/>
                  <a:pt x="101" y="16"/>
                  <a:pt x="98" y="20"/>
                </a:cubicBezTo>
                <a:cubicBezTo>
                  <a:pt x="93" y="30"/>
                  <a:pt x="88" y="39"/>
                  <a:pt x="83" y="49"/>
                </a:cubicBezTo>
                <a:cubicBezTo>
                  <a:pt x="79" y="55"/>
                  <a:pt x="76" y="60"/>
                  <a:pt x="73" y="66"/>
                </a:cubicBezTo>
                <a:cubicBezTo>
                  <a:pt x="67" y="77"/>
                  <a:pt x="59" y="86"/>
                  <a:pt x="51" y="95"/>
                </a:cubicBezTo>
                <a:cubicBezTo>
                  <a:pt x="47" y="100"/>
                  <a:pt x="43" y="106"/>
                  <a:pt x="38" y="111"/>
                </a:cubicBezTo>
                <a:cubicBezTo>
                  <a:pt x="35" y="114"/>
                  <a:pt x="32" y="116"/>
                  <a:pt x="28" y="119"/>
                </a:cubicBezTo>
                <a:cubicBezTo>
                  <a:pt x="27" y="120"/>
                  <a:pt x="26" y="121"/>
                  <a:pt x="24" y="122"/>
                </a:cubicBezTo>
                <a:cubicBezTo>
                  <a:pt x="25" y="122"/>
                  <a:pt x="25" y="123"/>
                  <a:pt x="25" y="123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0" name="Freeform 58"/>
          <p:cNvSpPr/>
          <p:nvPr>
            <p:custDataLst>
              <p:tags r:id="rId29"/>
            </p:custDataLst>
          </p:nvPr>
        </p:nvSpPr>
        <p:spPr bwMode="auto">
          <a:xfrm>
            <a:off x="6834342" y="1809630"/>
            <a:ext cx="121026" cy="80141"/>
          </a:xfrm>
          <a:custGeom>
            <a:gdLst>
              <a:gd name="T0" fmla="*/ 120 w 120"/>
              <a:gd name="T1" fmla="*/ 11 h 92"/>
              <a:gd name="T2" fmla="*/ 117 w 120"/>
              <a:gd name="T3" fmla="*/ 18 h 92"/>
              <a:gd name="T4" fmla="*/ 91 w 120"/>
              <a:gd name="T5" fmla="*/ 46 h 92"/>
              <a:gd name="T6" fmla="*/ 65 w 120"/>
              <a:gd name="T7" fmla="*/ 65 h 92"/>
              <a:gd name="T8" fmla="*/ 30 w 120"/>
              <a:gd name="T9" fmla="*/ 84 h 92"/>
              <a:gd name="T10" fmla="*/ 8 w 120"/>
              <a:gd name="T11" fmla="*/ 92 h 92"/>
              <a:gd name="T12" fmla="*/ 3 w 120"/>
              <a:gd name="T13" fmla="*/ 92 h 92"/>
              <a:gd name="T14" fmla="*/ 2 w 120"/>
              <a:gd name="T15" fmla="*/ 88 h 92"/>
              <a:gd name="T16" fmla="*/ 13 w 120"/>
              <a:gd name="T17" fmla="*/ 70 h 92"/>
              <a:gd name="T18" fmla="*/ 33 w 120"/>
              <a:gd name="T19" fmla="*/ 46 h 92"/>
              <a:gd name="T20" fmla="*/ 49 w 120"/>
              <a:gd name="T21" fmla="*/ 33 h 92"/>
              <a:gd name="T22" fmla="*/ 105 w 120"/>
              <a:gd name="T23" fmla="*/ 2 h 92"/>
              <a:gd name="T24" fmla="*/ 114 w 120"/>
              <a:gd name="T25" fmla="*/ 1 h 92"/>
              <a:gd name="T26" fmla="*/ 120 w 120"/>
              <a:gd name="T27" fmla="*/ 11 h 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20" h="92">
                <a:moveTo>
                  <a:pt x="120" y="11"/>
                </a:moveTo>
                <a:cubicBezTo>
                  <a:pt x="119" y="12"/>
                  <a:pt x="119" y="16"/>
                  <a:pt x="117" y="18"/>
                </a:cubicBezTo>
                <a:cubicBezTo>
                  <a:pt x="110" y="29"/>
                  <a:pt x="101" y="39"/>
                  <a:pt x="91" y="46"/>
                </a:cubicBezTo>
                <a:cubicBezTo>
                  <a:pt x="82" y="53"/>
                  <a:pt x="74" y="59"/>
                  <a:pt x="65" y="65"/>
                </a:cubicBezTo>
                <a:cubicBezTo>
                  <a:pt x="54" y="73"/>
                  <a:pt x="43" y="79"/>
                  <a:pt x="30" y="84"/>
                </a:cubicBezTo>
                <a:cubicBezTo>
                  <a:pt x="23" y="87"/>
                  <a:pt x="15" y="89"/>
                  <a:pt x="8" y="92"/>
                </a:cubicBezTo>
                <a:cubicBezTo>
                  <a:pt x="6" y="92"/>
                  <a:pt x="5" y="92"/>
                  <a:pt x="3" y="92"/>
                </a:cubicBezTo>
                <a:cubicBezTo>
                  <a:pt x="1" y="92"/>
                  <a:pt x="0" y="90"/>
                  <a:pt x="2" y="88"/>
                </a:cubicBezTo>
                <a:cubicBezTo>
                  <a:pt x="6" y="82"/>
                  <a:pt x="9" y="75"/>
                  <a:pt x="13" y="70"/>
                </a:cubicBezTo>
                <a:cubicBezTo>
                  <a:pt x="19" y="61"/>
                  <a:pt x="25" y="53"/>
                  <a:pt x="33" y="46"/>
                </a:cubicBezTo>
                <a:cubicBezTo>
                  <a:pt x="38" y="41"/>
                  <a:pt x="44" y="37"/>
                  <a:pt x="49" y="33"/>
                </a:cubicBezTo>
                <a:cubicBezTo>
                  <a:pt x="66" y="19"/>
                  <a:pt x="85" y="9"/>
                  <a:pt x="105" y="2"/>
                </a:cubicBezTo>
                <a:cubicBezTo>
                  <a:pt x="108" y="1"/>
                  <a:pt x="111" y="0"/>
                  <a:pt x="114" y="1"/>
                </a:cubicBezTo>
                <a:cubicBezTo>
                  <a:pt x="118" y="2"/>
                  <a:pt x="120" y="5"/>
                  <a:pt x="120" y="11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1" name="Freeform 59"/>
          <p:cNvSpPr/>
          <p:nvPr>
            <p:custDataLst>
              <p:tags r:id="rId30"/>
            </p:custDataLst>
          </p:nvPr>
        </p:nvSpPr>
        <p:spPr bwMode="auto">
          <a:xfrm>
            <a:off x="6406096" y="1873304"/>
            <a:ext cx="40201" cy="37691"/>
          </a:xfrm>
          <a:custGeom>
            <a:gdLst>
              <a:gd name="T0" fmla="*/ 0 w 40"/>
              <a:gd name="T1" fmla="*/ 19 h 43"/>
              <a:gd name="T2" fmla="*/ 5 w 40"/>
              <a:gd name="T3" fmla="*/ 10 h 43"/>
              <a:gd name="T4" fmla="*/ 12 w 40"/>
              <a:gd name="T5" fmla="*/ 4 h 43"/>
              <a:gd name="T6" fmla="*/ 31 w 40"/>
              <a:gd name="T7" fmla="*/ 7 h 43"/>
              <a:gd name="T8" fmla="*/ 35 w 40"/>
              <a:gd name="T9" fmla="*/ 30 h 43"/>
              <a:gd name="T10" fmla="*/ 6 w 40"/>
              <a:gd name="T11" fmla="*/ 35 h 43"/>
              <a:gd name="T12" fmla="*/ 1 w 40"/>
              <a:gd name="T13" fmla="*/ 29 h 43"/>
              <a:gd name="T14" fmla="*/ 0 w 40"/>
              <a:gd name="T15" fmla="*/ 26 h 43"/>
              <a:gd name="T16" fmla="*/ 0 w 40"/>
              <a:gd name="T17" fmla="*/ 19 h 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0" h="43">
                <a:moveTo>
                  <a:pt x="0" y="19"/>
                </a:moveTo>
                <a:cubicBezTo>
                  <a:pt x="1" y="16"/>
                  <a:pt x="3" y="13"/>
                  <a:pt x="5" y="10"/>
                </a:cubicBezTo>
                <a:cubicBezTo>
                  <a:pt x="7" y="8"/>
                  <a:pt x="10" y="6"/>
                  <a:pt x="12" y="4"/>
                </a:cubicBezTo>
                <a:cubicBezTo>
                  <a:pt x="19" y="0"/>
                  <a:pt x="26" y="2"/>
                  <a:pt x="31" y="7"/>
                </a:cubicBezTo>
                <a:cubicBezTo>
                  <a:pt x="37" y="13"/>
                  <a:pt x="40" y="22"/>
                  <a:pt x="35" y="30"/>
                </a:cubicBezTo>
                <a:cubicBezTo>
                  <a:pt x="29" y="40"/>
                  <a:pt x="15" y="43"/>
                  <a:pt x="6" y="35"/>
                </a:cubicBezTo>
                <a:cubicBezTo>
                  <a:pt x="4" y="34"/>
                  <a:pt x="3" y="31"/>
                  <a:pt x="1" y="29"/>
                </a:cubicBezTo>
                <a:cubicBezTo>
                  <a:pt x="1" y="28"/>
                  <a:pt x="0" y="27"/>
                  <a:pt x="0" y="26"/>
                </a:cubicBezTo>
                <a:cubicBezTo>
                  <a:pt x="0" y="24"/>
                  <a:pt x="0" y="21"/>
                  <a:pt x="0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2" name="Freeform 60"/>
          <p:cNvSpPr/>
          <p:nvPr>
            <p:custDataLst>
              <p:tags r:id="rId31"/>
            </p:custDataLst>
          </p:nvPr>
        </p:nvSpPr>
        <p:spPr bwMode="auto">
          <a:xfrm>
            <a:off x="6602445" y="2028829"/>
            <a:ext cx="21158" cy="19395"/>
          </a:xfrm>
          <a:custGeom>
            <a:gdLst>
              <a:gd name="T0" fmla="*/ 7 w 21"/>
              <a:gd name="T1" fmla="*/ 22 h 22"/>
              <a:gd name="T2" fmla="*/ 7 w 21"/>
              <a:gd name="T3" fmla="*/ 22 h 22"/>
              <a:gd name="T4" fmla="*/ 1 w 21"/>
              <a:gd name="T5" fmla="*/ 12 h 22"/>
              <a:gd name="T6" fmla="*/ 8 w 21"/>
              <a:gd name="T7" fmla="*/ 2 h 22"/>
              <a:gd name="T8" fmla="*/ 20 w 21"/>
              <a:gd name="T9" fmla="*/ 4 h 22"/>
              <a:gd name="T10" fmla="*/ 21 w 21"/>
              <a:gd name="T11" fmla="*/ 7 h 22"/>
              <a:gd name="T12" fmla="*/ 20 w 21"/>
              <a:gd name="T13" fmla="*/ 17 h 22"/>
              <a:gd name="T14" fmla="*/ 16 w 21"/>
              <a:gd name="T15" fmla="*/ 20 h 22"/>
              <a:gd name="T16" fmla="*/ 13 w 21"/>
              <a:gd name="T17" fmla="*/ 22 h 22"/>
              <a:gd name="T18" fmla="*/ 7 w 21"/>
              <a:gd name="T19" fmla="*/ 22 h 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" h="22">
                <a:moveTo>
                  <a:pt x="7" y="22"/>
                </a:moveTo>
                <a:cubicBezTo>
                  <a:pt x="7" y="22"/>
                  <a:pt x="7" y="22"/>
                  <a:pt x="7" y="22"/>
                </a:cubicBezTo>
                <a:cubicBezTo>
                  <a:pt x="3" y="20"/>
                  <a:pt x="0" y="16"/>
                  <a:pt x="1" y="12"/>
                </a:cubicBezTo>
                <a:cubicBezTo>
                  <a:pt x="1" y="7"/>
                  <a:pt x="4" y="4"/>
                  <a:pt x="8" y="2"/>
                </a:cubicBezTo>
                <a:cubicBezTo>
                  <a:pt x="12" y="0"/>
                  <a:pt x="17" y="0"/>
                  <a:pt x="20" y="4"/>
                </a:cubicBezTo>
                <a:cubicBezTo>
                  <a:pt x="20" y="5"/>
                  <a:pt x="21" y="6"/>
                  <a:pt x="21" y="7"/>
                </a:cubicBezTo>
                <a:cubicBezTo>
                  <a:pt x="21" y="10"/>
                  <a:pt x="21" y="14"/>
                  <a:pt x="20" y="17"/>
                </a:cubicBezTo>
                <a:cubicBezTo>
                  <a:pt x="19" y="18"/>
                  <a:pt x="18" y="19"/>
                  <a:pt x="16" y="20"/>
                </a:cubicBezTo>
                <a:cubicBezTo>
                  <a:pt x="15" y="21"/>
                  <a:pt x="14" y="22"/>
                  <a:pt x="13" y="22"/>
                </a:cubicBezTo>
                <a:cubicBezTo>
                  <a:pt x="11" y="22"/>
                  <a:pt x="9" y="22"/>
                  <a:pt x="7" y="2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3" name="Freeform 61"/>
          <p:cNvSpPr/>
          <p:nvPr>
            <p:custDataLst>
              <p:tags r:id="rId32"/>
            </p:custDataLst>
          </p:nvPr>
        </p:nvSpPr>
        <p:spPr bwMode="auto">
          <a:xfrm>
            <a:off x="6897817" y="1889039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4" name="Freeform 62"/>
          <p:cNvSpPr/>
          <p:nvPr>
            <p:custDataLst>
              <p:tags r:id="rId33"/>
            </p:custDataLst>
          </p:nvPr>
        </p:nvSpPr>
        <p:spPr bwMode="auto">
          <a:xfrm>
            <a:off x="6817414" y="1977231"/>
            <a:ext cx="42317" cy="33301"/>
          </a:xfrm>
          <a:custGeom>
            <a:gdLst>
              <a:gd name="T0" fmla="*/ 42 w 42"/>
              <a:gd name="T1" fmla="*/ 16 h 38"/>
              <a:gd name="T2" fmla="*/ 20 w 42"/>
              <a:gd name="T3" fmla="*/ 37 h 38"/>
              <a:gd name="T4" fmla="*/ 3 w 42"/>
              <a:gd name="T5" fmla="*/ 13 h 38"/>
              <a:gd name="T6" fmla="*/ 10 w 42"/>
              <a:gd name="T7" fmla="*/ 5 h 38"/>
              <a:gd name="T8" fmla="*/ 28 w 42"/>
              <a:gd name="T9" fmla="*/ 1 h 38"/>
              <a:gd name="T10" fmla="*/ 41 w 42"/>
              <a:gd name="T11" fmla="*/ 10 h 38"/>
              <a:gd name="T12" fmla="*/ 42 w 42"/>
              <a:gd name="T13" fmla="*/ 16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" h="38">
                <a:moveTo>
                  <a:pt x="42" y="16"/>
                </a:moveTo>
                <a:cubicBezTo>
                  <a:pt x="42" y="25"/>
                  <a:pt x="32" y="38"/>
                  <a:pt x="20" y="37"/>
                </a:cubicBezTo>
                <a:cubicBezTo>
                  <a:pt x="9" y="36"/>
                  <a:pt x="0" y="25"/>
                  <a:pt x="3" y="13"/>
                </a:cubicBezTo>
                <a:cubicBezTo>
                  <a:pt x="4" y="10"/>
                  <a:pt x="7" y="7"/>
                  <a:pt x="10" y="5"/>
                </a:cubicBezTo>
                <a:cubicBezTo>
                  <a:pt x="15" y="2"/>
                  <a:pt x="21" y="0"/>
                  <a:pt x="28" y="1"/>
                </a:cubicBezTo>
                <a:cubicBezTo>
                  <a:pt x="33" y="1"/>
                  <a:pt x="38" y="4"/>
                  <a:pt x="41" y="10"/>
                </a:cubicBezTo>
                <a:cubicBezTo>
                  <a:pt x="41" y="11"/>
                  <a:pt x="42" y="14"/>
                  <a:pt x="42" y="16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5" name="Freeform 63"/>
          <p:cNvSpPr/>
          <p:nvPr>
            <p:custDataLst>
              <p:tags r:id="rId34"/>
            </p:custDataLst>
          </p:nvPr>
        </p:nvSpPr>
        <p:spPr bwMode="auto">
          <a:xfrm>
            <a:off x="6694272" y="1788405"/>
            <a:ext cx="35123" cy="30739"/>
          </a:xfrm>
          <a:custGeom>
            <a:gdLst>
              <a:gd name="T0" fmla="*/ 16 w 35"/>
              <a:gd name="T1" fmla="*/ 34 h 35"/>
              <a:gd name="T2" fmla="*/ 1 w 35"/>
              <a:gd name="T3" fmla="*/ 21 h 35"/>
              <a:gd name="T4" fmla="*/ 1 w 35"/>
              <a:gd name="T5" fmla="*/ 19 h 35"/>
              <a:gd name="T6" fmla="*/ 16 w 35"/>
              <a:gd name="T7" fmla="*/ 2 h 35"/>
              <a:gd name="T8" fmla="*/ 34 w 35"/>
              <a:gd name="T9" fmla="*/ 16 h 35"/>
              <a:gd name="T10" fmla="*/ 16 w 35"/>
              <a:gd name="T11" fmla="*/ 34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35">
                <a:moveTo>
                  <a:pt x="16" y="34"/>
                </a:moveTo>
                <a:cubicBezTo>
                  <a:pt x="7" y="35"/>
                  <a:pt x="2" y="29"/>
                  <a:pt x="1" y="21"/>
                </a:cubicBezTo>
                <a:cubicBezTo>
                  <a:pt x="1" y="21"/>
                  <a:pt x="0" y="20"/>
                  <a:pt x="1" y="19"/>
                </a:cubicBezTo>
                <a:cubicBezTo>
                  <a:pt x="1" y="11"/>
                  <a:pt x="8" y="3"/>
                  <a:pt x="16" y="2"/>
                </a:cubicBezTo>
                <a:cubicBezTo>
                  <a:pt x="24" y="0"/>
                  <a:pt x="33" y="7"/>
                  <a:pt x="34" y="16"/>
                </a:cubicBezTo>
                <a:cubicBezTo>
                  <a:pt x="35" y="26"/>
                  <a:pt x="26" y="34"/>
                  <a:pt x="16" y="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6" name="Freeform 64"/>
          <p:cNvSpPr/>
          <p:nvPr>
            <p:custDataLst>
              <p:tags r:id="rId35"/>
            </p:custDataLst>
          </p:nvPr>
        </p:nvSpPr>
        <p:spPr bwMode="auto">
          <a:xfrm>
            <a:off x="6866503" y="1787673"/>
            <a:ext cx="22427" cy="16467"/>
          </a:xfrm>
          <a:custGeom>
            <a:gdLst>
              <a:gd name="T0" fmla="*/ 10 w 22"/>
              <a:gd name="T1" fmla="*/ 18 h 19"/>
              <a:gd name="T2" fmla="*/ 2 w 22"/>
              <a:gd name="T3" fmla="*/ 7 h 19"/>
              <a:gd name="T4" fmla="*/ 11 w 22"/>
              <a:gd name="T5" fmla="*/ 0 h 19"/>
              <a:gd name="T6" fmla="*/ 21 w 22"/>
              <a:gd name="T7" fmla="*/ 5 h 19"/>
              <a:gd name="T8" fmla="*/ 21 w 22"/>
              <a:gd name="T9" fmla="*/ 12 h 19"/>
              <a:gd name="T10" fmla="*/ 10 w 22"/>
              <a:gd name="T11" fmla="*/ 18 h 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2" h="19">
                <a:moveTo>
                  <a:pt x="10" y="18"/>
                </a:moveTo>
                <a:cubicBezTo>
                  <a:pt x="3" y="19"/>
                  <a:pt x="0" y="11"/>
                  <a:pt x="2" y="7"/>
                </a:cubicBezTo>
                <a:cubicBezTo>
                  <a:pt x="3" y="3"/>
                  <a:pt x="7" y="0"/>
                  <a:pt x="11" y="0"/>
                </a:cubicBezTo>
                <a:cubicBezTo>
                  <a:pt x="15" y="0"/>
                  <a:pt x="19" y="1"/>
                  <a:pt x="21" y="5"/>
                </a:cubicBezTo>
                <a:cubicBezTo>
                  <a:pt x="22" y="7"/>
                  <a:pt x="22" y="10"/>
                  <a:pt x="21" y="12"/>
                </a:cubicBezTo>
                <a:cubicBezTo>
                  <a:pt x="19" y="16"/>
                  <a:pt x="15" y="19"/>
                  <a:pt x="10" y="1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7" name="Freeform 65"/>
          <p:cNvSpPr/>
          <p:nvPr>
            <p:custDataLst>
              <p:tags r:id="rId36"/>
            </p:custDataLst>
          </p:nvPr>
        </p:nvSpPr>
        <p:spPr bwMode="auto">
          <a:xfrm>
            <a:off x="6398902" y="1882086"/>
            <a:ext cx="449826" cy="62942"/>
          </a:xfrm>
          <a:custGeom>
            <a:gdLst>
              <a:gd name="T0" fmla="*/ 120 w 446"/>
              <a:gd name="T1" fmla="*/ 72 h 72"/>
              <a:gd name="T2" fmla="*/ 79 w 446"/>
              <a:gd name="T3" fmla="*/ 70 h 72"/>
              <a:gd name="T4" fmla="*/ 43 w 446"/>
              <a:gd name="T5" fmla="*/ 65 h 72"/>
              <a:gd name="T6" fmla="*/ 12 w 446"/>
              <a:gd name="T7" fmla="*/ 57 h 72"/>
              <a:gd name="T8" fmla="*/ 4 w 446"/>
              <a:gd name="T9" fmla="*/ 54 h 72"/>
              <a:gd name="T10" fmla="*/ 2 w 446"/>
              <a:gd name="T11" fmla="*/ 52 h 72"/>
              <a:gd name="T12" fmla="*/ 2 w 446"/>
              <a:gd name="T13" fmla="*/ 47 h 72"/>
              <a:gd name="T14" fmla="*/ 5 w 446"/>
              <a:gd name="T15" fmla="*/ 46 h 72"/>
              <a:gd name="T16" fmla="*/ 6 w 446"/>
              <a:gd name="T17" fmla="*/ 46 h 72"/>
              <a:gd name="T18" fmla="*/ 53 w 446"/>
              <a:gd name="T19" fmla="*/ 59 h 72"/>
              <a:gd name="T20" fmla="*/ 81 w 446"/>
              <a:gd name="T21" fmla="*/ 62 h 72"/>
              <a:gd name="T22" fmla="*/ 122 w 446"/>
              <a:gd name="T23" fmla="*/ 64 h 72"/>
              <a:gd name="T24" fmla="*/ 152 w 446"/>
              <a:gd name="T25" fmla="*/ 62 h 72"/>
              <a:gd name="T26" fmla="*/ 177 w 446"/>
              <a:gd name="T27" fmla="*/ 61 h 72"/>
              <a:gd name="T28" fmla="*/ 206 w 446"/>
              <a:gd name="T29" fmla="*/ 59 h 72"/>
              <a:gd name="T30" fmla="*/ 222 w 446"/>
              <a:gd name="T31" fmla="*/ 58 h 72"/>
              <a:gd name="T32" fmla="*/ 237 w 446"/>
              <a:gd name="T33" fmla="*/ 57 h 72"/>
              <a:gd name="T34" fmla="*/ 263 w 446"/>
              <a:gd name="T35" fmla="*/ 54 h 72"/>
              <a:gd name="T36" fmla="*/ 283 w 446"/>
              <a:gd name="T37" fmla="*/ 51 h 72"/>
              <a:gd name="T38" fmla="*/ 324 w 446"/>
              <a:gd name="T39" fmla="*/ 43 h 72"/>
              <a:gd name="T40" fmla="*/ 363 w 446"/>
              <a:gd name="T41" fmla="*/ 32 h 72"/>
              <a:gd name="T42" fmla="*/ 422 w 446"/>
              <a:gd name="T43" fmla="*/ 9 h 72"/>
              <a:gd name="T44" fmla="*/ 440 w 446"/>
              <a:gd name="T45" fmla="*/ 1 h 72"/>
              <a:gd name="T46" fmla="*/ 445 w 446"/>
              <a:gd name="T47" fmla="*/ 2 h 72"/>
              <a:gd name="T48" fmla="*/ 444 w 446"/>
              <a:gd name="T49" fmla="*/ 7 h 72"/>
              <a:gd name="T50" fmla="*/ 438 w 446"/>
              <a:gd name="T51" fmla="*/ 10 h 72"/>
              <a:gd name="T52" fmla="*/ 381 w 446"/>
              <a:gd name="T53" fmla="*/ 35 h 72"/>
              <a:gd name="T54" fmla="*/ 307 w 446"/>
              <a:gd name="T55" fmla="*/ 55 h 72"/>
              <a:gd name="T56" fmla="*/ 266 w 446"/>
              <a:gd name="T57" fmla="*/ 62 h 72"/>
              <a:gd name="T58" fmla="*/ 239 w 446"/>
              <a:gd name="T59" fmla="*/ 65 h 72"/>
              <a:gd name="T60" fmla="*/ 207 w 446"/>
              <a:gd name="T61" fmla="*/ 67 h 72"/>
              <a:gd name="T62" fmla="*/ 192 w 446"/>
              <a:gd name="T63" fmla="*/ 68 h 72"/>
              <a:gd name="T64" fmla="*/ 161 w 446"/>
              <a:gd name="T65" fmla="*/ 70 h 72"/>
              <a:gd name="T66" fmla="*/ 149 w 446"/>
              <a:gd name="T67" fmla="*/ 71 h 72"/>
              <a:gd name="T68" fmla="*/ 120 w 446"/>
              <a:gd name="T69" fmla="*/ 72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446" h="72">
                <a:moveTo>
                  <a:pt x="120" y="72"/>
                </a:moveTo>
                <a:cubicBezTo>
                  <a:pt x="109" y="72"/>
                  <a:pt x="94" y="72"/>
                  <a:pt x="79" y="70"/>
                </a:cubicBezTo>
                <a:cubicBezTo>
                  <a:pt x="67" y="69"/>
                  <a:pt x="55" y="68"/>
                  <a:pt x="43" y="65"/>
                </a:cubicBezTo>
                <a:cubicBezTo>
                  <a:pt x="33" y="63"/>
                  <a:pt x="22" y="60"/>
                  <a:pt x="12" y="57"/>
                </a:cubicBezTo>
                <a:cubicBezTo>
                  <a:pt x="9" y="56"/>
                  <a:pt x="7" y="55"/>
                  <a:pt x="4" y="54"/>
                </a:cubicBezTo>
                <a:cubicBezTo>
                  <a:pt x="3" y="53"/>
                  <a:pt x="2" y="53"/>
                  <a:pt x="2" y="52"/>
                </a:cubicBezTo>
                <a:cubicBezTo>
                  <a:pt x="1" y="50"/>
                  <a:pt x="0" y="49"/>
                  <a:pt x="2" y="47"/>
                </a:cubicBezTo>
                <a:cubicBezTo>
                  <a:pt x="3" y="46"/>
                  <a:pt x="4" y="46"/>
                  <a:pt x="5" y="46"/>
                </a:cubicBezTo>
                <a:cubicBezTo>
                  <a:pt x="6" y="46"/>
                  <a:pt x="6" y="46"/>
                  <a:pt x="6" y="46"/>
                </a:cubicBezTo>
                <a:cubicBezTo>
                  <a:pt x="21" y="53"/>
                  <a:pt x="37" y="56"/>
                  <a:pt x="53" y="59"/>
                </a:cubicBezTo>
                <a:cubicBezTo>
                  <a:pt x="62" y="61"/>
                  <a:pt x="71" y="61"/>
                  <a:pt x="81" y="62"/>
                </a:cubicBezTo>
                <a:cubicBezTo>
                  <a:pt x="94" y="64"/>
                  <a:pt x="108" y="64"/>
                  <a:pt x="122" y="64"/>
                </a:cubicBezTo>
                <a:cubicBezTo>
                  <a:pt x="132" y="64"/>
                  <a:pt x="142" y="63"/>
                  <a:pt x="152" y="62"/>
                </a:cubicBezTo>
                <a:cubicBezTo>
                  <a:pt x="160" y="62"/>
                  <a:pt x="169" y="61"/>
                  <a:pt x="177" y="61"/>
                </a:cubicBezTo>
                <a:cubicBezTo>
                  <a:pt x="187" y="60"/>
                  <a:pt x="196" y="59"/>
                  <a:pt x="206" y="59"/>
                </a:cubicBezTo>
                <a:cubicBezTo>
                  <a:pt x="211" y="58"/>
                  <a:pt x="217" y="58"/>
                  <a:pt x="222" y="58"/>
                </a:cubicBezTo>
                <a:cubicBezTo>
                  <a:pt x="227" y="58"/>
                  <a:pt x="232" y="57"/>
                  <a:pt x="237" y="57"/>
                </a:cubicBezTo>
                <a:cubicBezTo>
                  <a:pt x="246" y="56"/>
                  <a:pt x="255" y="55"/>
                  <a:pt x="263" y="54"/>
                </a:cubicBezTo>
                <a:cubicBezTo>
                  <a:pt x="270" y="53"/>
                  <a:pt x="277" y="52"/>
                  <a:pt x="283" y="51"/>
                </a:cubicBezTo>
                <a:cubicBezTo>
                  <a:pt x="297" y="48"/>
                  <a:pt x="311" y="46"/>
                  <a:pt x="324" y="43"/>
                </a:cubicBezTo>
                <a:cubicBezTo>
                  <a:pt x="337" y="40"/>
                  <a:pt x="350" y="36"/>
                  <a:pt x="363" y="32"/>
                </a:cubicBezTo>
                <a:cubicBezTo>
                  <a:pt x="383" y="26"/>
                  <a:pt x="403" y="19"/>
                  <a:pt x="422" y="9"/>
                </a:cubicBezTo>
                <a:cubicBezTo>
                  <a:pt x="428" y="7"/>
                  <a:pt x="434" y="4"/>
                  <a:pt x="440" y="1"/>
                </a:cubicBezTo>
                <a:cubicBezTo>
                  <a:pt x="442" y="0"/>
                  <a:pt x="444" y="1"/>
                  <a:pt x="445" y="2"/>
                </a:cubicBezTo>
                <a:cubicBezTo>
                  <a:pt x="446" y="4"/>
                  <a:pt x="446" y="5"/>
                  <a:pt x="444" y="7"/>
                </a:cubicBezTo>
                <a:cubicBezTo>
                  <a:pt x="442" y="8"/>
                  <a:pt x="440" y="10"/>
                  <a:pt x="438" y="10"/>
                </a:cubicBezTo>
                <a:cubicBezTo>
                  <a:pt x="420" y="20"/>
                  <a:pt x="401" y="28"/>
                  <a:pt x="381" y="35"/>
                </a:cubicBezTo>
                <a:cubicBezTo>
                  <a:pt x="357" y="43"/>
                  <a:pt x="332" y="50"/>
                  <a:pt x="307" y="55"/>
                </a:cubicBezTo>
                <a:cubicBezTo>
                  <a:pt x="293" y="58"/>
                  <a:pt x="280" y="60"/>
                  <a:pt x="266" y="62"/>
                </a:cubicBezTo>
                <a:cubicBezTo>
                  <a:pt x="257" y="63"/>
                  <a:pt x="248" y="64"/>
                  <a:pt x="239" y="65"/>
                </a:cubicBezTo>
                <a:cubicBezTo>
                  <a:pt x="228" y="66"/>
                  <a:pt x="218" y="66"/>
                  <a:pt x="207" y="67"/>
                </a:cubicBezTo>
                <a:cubicBezTo>
                  <a:pt x="202" y="68"/>
                  <a:pt x="197" y="68"/>
                  <a:pt x="192" y="68"/>
                </a:cubicBezTo>
                <a:cubicBezTo>
                  <a:pt x="182" y="69"/>
                  <a:pt x="172" y="70"/>
                  <a:pt x="161" y="70"/>
                </a:cubicBezTo>
                <a:cubicBezTo>
                  <a:pt x="157" y="71"/>
                  <a:pt x="153" y="71"/>
                  <a:pt x="149" y="71"/>
                </a:cubicBezTo>
                <a:cubicBezTo>
                  <a:pt x="141" y="71"/>
                  <a:pt x="132" y="72"/>
                  <a:pt x="120" y="72"/>
                </a:cubicBezTo>
                <a:close/>
              </a:path>
            </a:pathLst>
          </a:custGeom>
          <a:solidFill>
            <a:srgbClr val="3F25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8" name="Freeform 61"/>
          <p:cNvSpPr/>
          <p:nvPr>
            <p:custDataLst>
              <p:tags r:id="rId37"/>
            </p:custDataLst>
          </p:nvPr>
        </p:nvSpPr>
        <p:spPr bwMode="auto">
          <a:xfrm>
            <a:off x="6954232" y="1635485"/>
            <a:ext cx="31147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9" name="Freeform 61"/>
          <p:cNvSpPr/>
          <p:nvPr>
            <p:custDataLst>
              <p:tags r:id="rId38"/>
            </p:custDataLst>
          </p:nvPr>
        </p:nvSpPr>
        <p:spPr bwMode="auto">
          <a:xfrm>
            <a:off x="6314572" y="1689004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0" name="Freeform 61"/>
          <p:cNvSpPr/>
          <p:nvPr>
            <p:custDataLst>
              <p:tags r:id="rId39"/>
            </p:custDataLst>
          </p:nvPr>
        </p:nvSpPr>
        <p:spPr bwMode="auto">
          <a:xfrm>
            <a:off x="6915489" y="1541473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1" name="Freeform 61"/>
          <p:cNvSpPr/>
          <p:nvPr>
            <p:custDataLst>
              <p:tags r:id="rId40"/>
            </p:custDataLst>
          </p:nvPr>
        </p:nvSpPr>
        <p:spPr bwMode="auto">
          <a:xfrm>
            <a:off x="6913993" y="1714423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2" name="Freeform 61"/>
          <p:cNvSpPr/>
          <p:nvPr>
            <p:custDataLst>
              <p:tags r:id="rId41"/>
            </p:custDataLst>
          </p:nvPr>
        </p:nvSpPr>
        <p:spPr bwMode="auto">
          <a:xfrm>
            <a:off x="6376388" y="1769785"/>
            <a:ext cx="28922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3" name="Freeform 61"/>
          <p:cNvSpPr/>
          <p:nvPr>
            <p:custDataLst>
              <p:tags r:id="rId42"/>
            </p:custDataLst>
          </p:nvPr>
        </p:nvSpPr>
        <p:spPr bwMode="auto">
          <a:xfrm>
            <a:off x="6315037" y="1596964"/>
            <a:ext cx="28922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4" name="文本框 16"/>
          <p:cNvSpPr txBox="1"/>
          <p:nvPr>
            <p:custDataLst>
              <p:tags r:id="rId43"/>
            </p:custDataLst>
          </p:nvPr>
        </p:nvSpPr>
        <p:spPr>
          <a:xfrm>
            <a:off x="1515817" y="4255703"/>
            <a:ext cx="4387701" cy="229735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pitchFamily="49" charset="-122"/>
                <a:ea typeface="幼圆" panose="02010509060101010101" pitchFamily="49" charset="-122"/>
              </a:rPr>
              <a:t>当业务PDU附加PW封装和PSN头部信息后，如果分组长度大于PSN支持的最大传输单元（MTU），PW净荷必须在入口PE分段传送，在出口PE重组。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45" name="文本框 44"/>
          <p:cNvSpPr txBox="1"/>
          <p:nvPr>
            <p:custDataLst>
              <p:tags r:id="rId44"/>
            </p:custDataLst>
          </p:nvPr>
        </p:nvSpPr>
        <p:spPr>
          <a:xfrm>
            <a:off x="651839" y="4255703"/>
            <a:ext cx="669826" cy="50675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03</a:t>
            </a:r>
            <a:endParaRPr lang="en-US" altLang="zh-CN" sz="2400" b="1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Freeform 54"/>
          <p:cNvSpPr/>
          <p:nvPr>
            <p:custDataLst>
              <p:tags r:id="rId45"/>
            </p:custDataLst>
          </p:nvPr>
        </p:nvSpPr>
        <p:spPr bwMode="auto">
          <a:xfrm>
            <a:off x="857059" y="4710061"/>
            <a:ext cx="164612" cy="198340"/>
          </a:xfrm>
          <a:custGeom>
            <a:gdLst>
              <a:gd name="T0" fmla="*/ 146 w 163"/>
              <a:gd name="T1" fmla="*/ 0 h 227"/>
              <a:gd name="T2" fmla="*/ 152 w 163"/>
              <a:gd name="T3" fmla="*/ 1 h 227"/>
              <a:gd name="T4" fmla="*/ 157 w 163"/>
              <a:gd name="T5" fmla="*/ 10 h 227"/>
              <a:gd name="T6" fmla="*/ 150 w 163"/>
              <a:gd name="T7" fmla="*/ 24 h 227"/>
              <a:gd name="T8" fmla="*/ 129 w 163"/>
              <a:gd name="T9" fmla="*/ 49 h 227"/>
              <a:gd name="T10" fmla="*/ 116 w 163"/>
              <a:gd name="T11" fmla="*/ 61 h 227"/>
              <a:gd name="T12" fmla="*/ 92 w 163"/>
              <a:gd name="T13" fmla="*/ 84 h 227"/>
              <a:gd name="T14" fmla="*/ 81 w 163"/>
              <a:gd name="T15" fmla="*/ 93 h 227"/>
              <a:gd name="T16" fmla="*/ 30 w 163"/>
              <a:gd name="T17" fmla="*/ 131 h 227"/>
              <a:gd name="T18" fmla="*/ 30 w 163"/>
              <a:gd name="T19" fmla="*/ 131 h 227"/>
              <a:gd name="T20" fmla="*/ 28 w 163"/>
              <a:gd name="T21" fmla="*/ 133 h 227"/>
              <a:gd name="T22" fmla="*/ 30 w 163"/>
              <a:gd name="T23" fmla="*/ 133 h 227"/>
              <a:gd name="T24" fmla="*/ 63 w 163"/>
              <a:gd name="T25" fmla="*/ 148 h 227"/>
              <a:gd name="T26" fmla="*/ 96 w 163"/>
              <a:gd name="T27" fmla="*/ 169 h 227"/>
              <a:gd name="T28" fmla="*/ 117 w 163"/>
              <a:gd name="T29" fmla="*/ 178 h 227"/>
              <a:gd name="T30" fmla="*/ 155 w 163"/>
              <a:gd name="T31" fmla="*/ 204 h 227"/>
              <a:gd name="T32" fmla="*/ 160 w 163"/>
              <a:gd name="T33" fmla="*/ 213 h 227"/>
              <a:gd name="T34" fmla="*/ 156 w 163"/>
              <a:gd name="T35" fmla="*/ 225 h 227"/>
              <a:gd name="T36" fmla="*/ 144 w 163"/>
              <a:gd name="T37" fmla="*/ 226 h 227"/>
              <a:gd name="T38" fmla="*/ 104 w 163"/>
              <a:gd name="T39" fmla="*/ 214 h 227"/>
              <a:gd name="T40" fmla="*/ 59 w 163"/>
              <a:gd name="T41" fmla="*/ 190 h 227"/>
              <a:gd name="T42" fmla="*/ 30 w 163"/>
              <a:gd name="T43" fmla="*/ 165 h 227"/>
              <a:gd name="T44" fmla="*/ 10 w 163"/>
              <a:gd name="T45" fmla="*/ 145 h 227"/>
              <a:gd name="T46" fmla="*/ 4 w 163"/>
              <a:gd name="T47" fmla="*/ 140 h 227"/>
              <a:gd name="T48" fmla="*/ 2 w 163"/>
              <a:gd name="T49" fmla="*/ 139 h 227"/>
              <a:gd name="T50" fmla="*/ 2 w 163"/>
              <a:gd name="T51" fmla="*/ 134 h 227"/>
              <a:gd name="T52" fmla="*/ 5 w 163"/>
              <a:gd name="T53" fmla="*/ 131 h 227"/>
              <a:gd name="T54" fmla="*/ 16 w 163"/>
              <a:gd name="T55" fmla="*/ 121 h 227"/>
              <a:gd name="T56" fmla="*/ 20 w 163"/>
              <a:gd name="T57" fmla="*/ 115 h 227"/>
              <a:gd name="T58" fmla="*/ 38 w 163"/>
              <a:gd name="T59" fmla="*/ 84 h 227"/>
              <a:gd name="T60" fmla="*/ 58 w 163"/>
              <a:gd name="T61" fmla="*/ 58 h 227"/>
              <a:gd name="T62" fmla="*/ 72 w 163"/>
              <a:gd name="T63" fmla="*/ 44 h 227"/>
              <a:gd name="T64" fmla="*/ 115 w 163"/>
              <a:gd name="T65" fmla="*/ 10 h 227"/>
              <a:gd name="T66" fmla="*/ 140 w 163"/>
              <a:gd name="T67" fmla="*/ 0 h 227"/>
              <a:gd name="T68" fmla="*/ 146 w 163"/>
              <a:gd name="T69" fmla="*/ 0 h 2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63" h="226">
                <a:moveTo>
                  <a:pt x="146" y="0"/>
                </a:moveTo>
                <a:cubicBezTo>
                  <a:pt x="148" y="0"/>
                  <a:pt x="150" y="0"/>
                  <a:pt x="152" y="1"/>
                </a:cubicBezTo>
                <a:cubicBezTo>
                  <a:pt x="157" y="2"/>
                  <a:pt x="158" y="5"/>
                  <a:pt x="157" y="10"/>
                </a:cubicBezTo>
                <a:cubicBezTo>
                  <a:pt x="156" y="15"/>
                  <a:pt x="153" y="20"/>
                  <a:pt x="150" y="24"/>
                </a:cubicBezTo>
                <a:cubicBezTo>
                  <a:pt x="144" y="33"/>
                  <a:pt x="137" y="41"/>
                  <a:pt x="129" y="49"/>
                </a:cubicBezTo>
                <a:cubicBezTo>
                  <a:pt x="125" y="53"/>
                  <a:pt x="121" y="57"/>
                  <a:pt x="116" y="61"/>
                </a:cubicBezTo>
                <a:cubicBezTo>
                  <a:pt x="108" y="69"/>
                  <a:pt x="100" y="76"/>
                  <a:pt x="92" y="84"/>
                </a:cubicBezTo>
                <a:cubicBezTo>
                  <a:pt x="88" y="87"/>
                  <a:pt x="85" y="90"/>
                  <a:pt x="81" y="93"/>
                </a:cubicBezTo>
                <a:cubicBezTo>
                  <a:pt x="66" y="108"/>
                  <a:pt x="49" y="121"/>
                  <a:pt x="30" y="131"/>
                </a:cubicBezTo>
                <a:cubicBezTo>
                  <a:pt x="30" y="131"/>
                  <a:pt x="30" y="131"/>
                  <a:pt x="30" y="131"/>
                </a:cubicBezTo>
                <a:cubicBezTo>
                  <a:pt x="29" y="132"/>
                  <a:pt x="29" y="132"/>
                  <a:pt x="28" y="133"/>
                </a:cubicBezTo>
                <a:cubicBezTo>
                  <a:pt x="29" y="133"/>
                  <a:pt x="29" y="133"/>
                  <a:pt x="30" y="133"/>
                </a:cubicBezTo>
                <a:cubicBezTo>
                  <a:pt x="42" y="135"/>
                  <a:pt x="53" y="141"/>
                  <a:pt x="63" y="148"/>
                </a:cubicBezTo>
                <a:cubicBezTo>
                  <a:pt x="73" y="156"/>
                  <a:pt x="84" y="163"/>
                  <a:pt x="96" y="169"/>
                </a:cubicBezTo>
                <a:cubicBezTo>
                  <a:pt x="103" y="172"/>
                  <a:pt x="110" y="175"/>
                  <a:pt x="117" y="178"/>
                </a:cubicBezTo>
                <a:cubicBezTo>
                  <a:pt x="131" y="185"/>
                  <a:pt x="144" y="193"/>
                  <a:pt x="155" y="204"/>
                </a:cubicBezTo>
                <a:cubicBezTo>
                  <a:pt x="157" y="207"/>
                  <a:pt x="159" y="210"/>
                  <a:pt x="160" y="213"/>
                </a:cubicBezTo>
                <a:cubicBezTo>
                  <a:pt x="163" y="218"/>
                  <a:pt x="161" y="223"/>
                  <a:pt x="156" y="225"/>
                </a:cubicBezTo>
                <a:cubicBezTo>
                  <a:pt x="152" y="226"/>
                  <a:pt x="148" y="227"/>
                  <a:pt x="144" y="226"/>
                </a:cubicBezTo>
                <a:cubicBezTo>
                  <a:pt x="130" y="225"/>
                  <a:pt x="116" y="220"/>
                  <a:pt x="104" y="214"/>
                </a:cubicBezTo>
                <a:cubicBezTo>
                  <a:pt x="89" y="206"/>
                  <a:pt x="74" y="198"/>
                  <a:pt x="59" y="190"/>
                </a:cubicBezTo>
                <a:cubicBezTo>
                  <a:pt x="47" y="184"/>
                  <a:pt x="38" y="175"/>
                  <a:pt x="30" y="165"/>
                </a:cubicBezTo>
                <a:cubicBezTo>
                  <a:pt x="23" y="158"/>
                  <a:pt x="17" y="151"/>
                  <a:pt x="10" y="145"/>
                </a:cubicBezTo>
                <a:cubicBezTo>
                  <a:pt x="9" y="143"/>
                  <a:pt x="6" y="142"/>
                  <a:pt x="4" y="140"/>
                </a:cubicBezTo>
                <a:cubicBezTo>
                  <a:pt x="3" y="140"/>
                  <a:pt x="2" y="139"/>
                  <a:pt x="2" y="139"/>
                </a:cubicBezTo>
                <a:cubicBezTo>
                  <a:pt x="0" y="137"/>
                  <a:pt x="0" y="136"/>
                  <a:pt x="2" y="134"/>
                </a:cubicBezTo>
                <a:cubicBezTo>
                  <a:pt x="3" y="133"/>
                  <a:pt x="4" y="132"/>
                  <a:pt x="5" y="131"/>
                </a:cubicBezTo>
                <a:cubicBezTo>
                  <a:pt x="9" y="128"/>
                  <a:pt x="13" y="125"/>
                  <a:pt x="16" y="121"/>
                </a:cubicBezTo>
                <a:cubicBezTo>
                  <a:pt x="18" y="120"/>
                  <a:pt x="19" y="118"/>
                  <a:pt x="20" y="115"/>
                </a:cubicBezTo>
                <a:cubicBezTo>
                  <a:pt x="26" y="105"/>
                  <a:pt x="31" y="94"/>
                  <a:pt x="38" y="84"/>
                </a:cubicBezTo>
                <a:cubicBezTo>
                  <a:pt x="44" y="74"/>
                  <a:pt x="50" y="65"/>
                  <a:pt x="58" y="58"/>
                </a:cubicBezTo>
                <a:cubicBezTo>
                  <a:pt x="63" y="53"/>
                  <a:pt x="67" y="48"/>
                  <a:pt x="72" y="44"/>
                </a:cubicBezTo>
                <a:cubicBezTo>
                  <a:pt x="85" y="31"/>
                  <a:pt x="99" y="19"/>
                  <a:pt x="115" y="10"/>
                </a:cubicBezTo>
                <a:cubicBezTo>
                  <a:pt x="123" y="6"/>
                  <a:pt x="131" y="2"/>
                  <a:pt x="140" y="0"/>
                </a:cubicBezTo>
                <a:cubicBezTo>
                  <a:pt x="142" y="0"/>
                  <a:pt x="144" y="0"/>
                  <a:pt x="14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7" name="Freeform 55"/>
          <p:cNvSpPr/>
          <p:nvPr>
            <p:custDataLst>
              <p:tags r:id="rId46"/>
            </p:custDataLst>
          </p:nvPr>
        </p:nvSpPr>
        <p:spPr bwMode="auto">
          <a:xfrm>
            <a:off x="769463" y="4716282"/>
            <a:ext cx="141338" cy="214808"/>
          </a:xfrm>
          <a:custGeom>
            <a:gdLst>
              <a:gd name="T0" fmla="*/ 126 w 140"/>
              <a:gd name="T1" fmla="*/ 0 h 246"/>
              <a:gd name="T2" fmla="*/ 138 w 140"/>
              <a:gd name="T3" fmla="*/ 14 h 246"/>
              <a:gd name="T4" fmla="*/ 129 w 140"/>
              <a:gd name="T5" fmla="*/ 30 h 246"/>
              <a:gd name="T6" fmla="*/ 99 w 140"/>
              <a:gd name="T7" fmla="*/ 62 h 246"/>
              <a:gd name="T8" fmla="*/ 77 w 140"/>
              <a:gd name="T9" fmla="*/ 81 h 246"/>
              <a:gd name="T10" fmla="*/ 42 w 140"/>
              <a:gd name="T11" fmla="*/ 105 h 246"/>
              <a:gd name="T12" fmla="*/ 19 w 140"/>
              <a:gd name="T13" fmla="*/ 117 h 246"/>
              <a:gd name="T14" fmla="*/ 18 w 140"/>
              <a:gd name="T15" fmla="*/ 118 h 246"/>
              <a:gd name="T16" fmla="*/ 19 w 140"/>
              <a:gd name="T17" fmla="*/ 119 h 246"/>
              <a:gd name="T18" fmla="*/ 43 w 140"/>
              <a:gd name="T19" fmla="*/ 133 h 246"/>
              <a:gd name="T20" fmla="*/ 56 w 140"/>
              <a:gd name="T21" fmla="*/ 146 h 246"/>
              <a:gd name="T22" fmla="*/ 90 w 140"/>
              <a:gd name="T23" fmla="*/ 179 h 246"/>
              <a:gd name="T24" fmla="*/ 111 w 140"/>
              <a:gd name="T25" fmla="*/ 198 h 246"/>
              <a:gd name="T26" fmla="*/ 132 w 140"/>
              <a:gd name="T27" fmla="*/ 226 h 246"/>
              <a:gd name="T28" fmla="*/ 135 w 140"/>
              <a:gd name="T29" fmla="*/ 236 h 246"/>
              <a:gd name="T30" fmla="*/ 126 w 140"/>
              <a:gd name="T31" fmla="*/ 245 h 246"/>
              <a:gd name="T32" fmla="*/ 111 w 140"/>
              <a:gd name="T33" fmla="*/ 241 h 246"/>
              <a:gd name="T34" fmla="*/ 79 w 140"/>
              <a:gd name="T35" fmla="*/ 222 h 246"/>
              <a:gd name="T36" fmla="*/ 61 w 140"/>
              <a:gd name="T37" fmla="*/ 205 h 246"/>
              <a:gd name="T38" fmla="*/ 44 w 140"/>
              <a:gd name="T39" fmla="*/ 186 h 246"/>
              <a:gd name="T40" fmla="*/ 23 w 140"/>
              <a:gd name="T41" fmla="*/ 159 h 246"/>
              <a:gd name="T42" fmla="*/ 11 w 140"/>
              <a:gd name="T43" fmla="*/ 139 h 246"/>
              <a:gd name="T44" fmla="*/ 2 w 140"/>
              <a:gd name="T45" fmla="*/ 124 h 246"/>
              <a:gd name="T46" fmla="*/ 4 w 140"/>
              <a:gd name="T47" fmla="*/ 115 h 246"/>
              <a:gd name="T48" fmla="*/ 16 w 140"/>
              <a:gd name="T49" fmla="*/ 104 h 246"/>
              <a:gd name="T50" fmla="*/ 58 w 140"/>
              <a:gd name="T51" fmla="*/ 54 h 246"/>
              <a:gd name="T52" fmla="*/ 89 w 140"/>
              <a:gd name="T53" fmla="*/ 21 h 246"/>
              <a:gd name="T54" fmla="*/ 101 w 140"/>
              <a:gd name="T55" fmla="*/ 11 h 246"/>
              <a:gd name="T56" fmla="*/ 123 w 140"/>
              <a:gd name="T57" fmla="*/ 0 h 246"/>
              <a:gd name="T58" fmla="*/ 126 w 140"/>
              <a:gd name="T59" fmla="*/ 0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40" h="246">
                <a:moveTo>
                  <a:pt x="126" y="0"/>
                </a:moveTo>
                <a:cubicBezTo>
                  <a:pt x="134" y="0"/>
                  <a:pt x="140" y="6"/>
                  <a:pt x="138" y="14"/>
                </a:cubicBezTo>
                <a:cubicBezTo>
                  <a:pt x="136" y="20"/>
                  <a:pt x="133" y="26"/>
                  <a:pt x="129" y="30"/>
                </a:cubicBezTo>
                <a:cubicBezTo>
                  <a:pt x="121" y="42"/>
                  <a:pt x="110" y="53"/>
                  <a:pt x="99" y="62"/>
                </a:cubicBezTo>
                <a:cubicBezTo>
                  <a:pt x="92" y="69"/>
                  <a:pt x="85" y="75"/>
                  <a:pt x="77" y="81"/>
                </a:cubicBezTo>
                <a:cubicBezTo>
                  <a:pt x="65" y="90"/>
                  <a:pt x="54" y="97"/>
                  <a:pt x="42" y="105"/>
                </a:cubicBezTo>
                <a:cubicBezTo>
                  <a:pt x="35" y="110"/>
                  <a:pt x="27" y="113"/>
                  <a:pt x="19" y="117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9" y="119"/>
                </a:cubicBezTo>
                <a:cubicBezTo>
                  <a:pt x="27" y="123"/>
                  <a:pt x="35" y="127"/>
                  <a:pt x="43" y="133"/>
                </a:cubicBezTo>
                <a:cubicBezTo>
                  <a:pt x="47" y="137"/>
                  <a:pt x="52" y="141"/>
                  <a:pt x="56" y="146"/>
                </a:cubicBezTo>
                <a:cubicBezTo>
                  <a:pt x="67" y="158"/>
                  <a:pt x="78" y="169"/>
                  <a:pt x="90" y="179"/>
                </a:cubicBezTo>
                <a:cubicBezTo>
                  <a:pt x="98" y="185"/>
                  <a:pt x="105" y="191"/>
                  <a:pt x="111" y="198"/>
                </a:cubicBezTo>
                <a:cubicBezTo>
                  <a:pt x="120" y="206"/>
                  <a:pt x="127" y="215"/>
                  <a:pt x="132" y="226"/>
                </a:cubicBezTo>
                <a:cubicBezTo>
                  <a:pt x="133" y="229"/>
                  <a:pt x="134" y="232"/>
                  <a:pt x="135" y="236"/>
                </a:cubicBezTo>
                <a:cubicBezTo>
                  <a:pt x="136" y="241"/>
                  <a:pt x="132" y="246"/>
                  <a:pt x="126" y="245"/>
                </a:cubicBezTo>
                <a:cubicBezTo>
                  <a:pt x="121" y="244"/>
                  <a:pt x="116" y="243"/>
                  <a:pt x="111" y="241"/>
                </a:cubicBezTo>
                <a:cubicBezTo>
                  <a:pt x="99" y="237"/>
                  <a:pt x="89" y="230"/>
                  <a:pt x="79" y="222"/>
                </a:cubicBezTo>
                <a:cubicBezTo>
                  <a:pt x="73" y="217"/>
                  <a:pt x="66" y="211"/>
                  <a:pt x="61" y="205"/>
                </a:cubicBezTo>
                <a:cubicBezTo>
                  <a:pt x="55" y="199"/>
                  <a:pt x="49" y="193"/>
                  <a:pt x="44" y="186"/>
                </a:cubicBezTo>
                <a:cubicBezTo>
                  <a:pt x="37" y="177"/>
                  <a:pt x="30" y="168"/>
                  <a:pt x="23" y="159"/>
                </a:cubicBezTo>
                <a:cubicBezTo>
                  <a:pt x="18" y="153"/>
                  <a:pt x="15" y="146"/>
                  <a:pt x="11" y="139"/>
                </a:cubicBezTo>
                <a:cubicBezTo>
                  <a:pt x="8" y="134"/>
                  <a:pt x="5" y="129"/>
                  <a:pt x="2" y="124"/>
                </a:cubicBezTo>
                <a:cubicBezTo>
                  <a:pt x="0" y="120"/>
                  <a:pt x="0" y="118"/>
                  <a:pt x="4" y="115"/>
                </a:cubicBezTo>
                <a:cubicBezTo>
                  <a:pt x="8" y="111"/>
                  <a:pt x="12" y="107"/>
                  <a:pt x="16" y="104"/>
                </a:cubicBezTo>
                <a:cubicBezTo>
                  <a:pt x="31" y="89"/>
                  <a:pt x="45" y="72"/>
                  <a:pt x="58" y="54"/>
                </a:cubicBezTo>
                <a:cubicBezTo>
                  <a:pt x="67" y="42"/>
                  <a:pt x="77" y="31"/>
                  <a:pt x="89" y="21"/>
                </a:cubicBezTo>
                <a:cubicBezTo>
                  <a:pt x="93" y="18"/>
                  <a:pt x="96" y="14"/>
                  <a:pt x="101" y="11"/>
                </a:cubicBezTo>
                <a:cubicBezTo>
                  <a:pt x="107" y="6"/>
                  <a:pt x="114" y="1"/>
                  <a:pt x="123" y="0"/>
                </a:cubicBezTo>
                <a:cubicBezTo>
                  <a:pt x="124" y="0"/>
                  <a:pt x="125" y="0"/>
                  <a:pt x="12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8" name="Freeform 56"/>
          <p:cNvSpPr/>
          <p:nvPr>
            <p:custDataLst>
              <p:tags r:id="rId47"/>
            </p:custDataLst>
          </p:nvPr>
        </p:nvSpPr>
        <p:spPr bwMode="auto">
          <a:xfrm>
            <a:off x="979355" y="4696887"/>
            <a:ext cx="154033" cy="188826"/>
          </a:xfrm>
          <a:custGeom>
            <a:gdLst>
              <a:gd name="T0" fmla="*/ 20 w 153"/>
              <a:gd name="T1" fmla="*/ 139 h 216"/>
              <a:gd name="T2" fmla="*/ 29 w 153"/>
              <a:gd name="T3" fmla="*/ 140 h 216"/>
              <a:gd name="T4" fmla="*/ 62 w 153"/>
              <a:gd name="T5" fmla="*/ 149 h 216"/>
              <a:gd name="T6" fmla="*/ 97 w 153"/>
              <a:gd name="T7" fmla="*/ 163 h 216"/>
              <a:gd name="T8" fmla="*/ 130 w 153"/>
              <a:gd name="T9" fmla="*/ 180 h 216"/>
              <a:gd name="T10" fmla="*/ 150 w 153"/>
              <a:gd name="T11" fmla="*/ 203 h 216"/>
              <a:gd name="T12" fmla="*/ 143 w 153"/>
              <a:gd name="T13" fmla="*/ 215 h 216"/>
              <a:gd name="T14" fmla="*/ 134 w 153"/>
              <a:gd name="T15" fmla="*/ 215 h 216"/>
              <a:gd name="T16" fmla="*/ 95 w 153"/>
              <a:gd name="T17" fmla="*/ 205 h 216"/>
              <a:gd name="T18" fmla="*/ 32 w 153"/>
              <a:gd name="T19" fmla="*/ 169 h 216"/>
              <a:gd name="T20" fmla="*/ 24 w 153"/>
              <a:gd name="T21" fmla="*/ 162 h 216"/>
              <a:gd name="T22" fmla="*/ 9 w 153"/>
              <a:gd name="T23" fmla="*/ 149 h 216"/>
              <a:gd name="T24" fmla="*/ 3 w 153"/>
              <a:gd name="T25" fmla="*/ 144 h 216"/>
              <a:gd name="T26" fmla="*/ 3 w 153"/>
              <a:gd name="T27" fmla="*/ 137 h 216"/>
              <a:gd name="T28" fmla="*/ 14 w 153"/>
              <a:gd name="T29" fmla="*/ 124 h 216"/>
              <a:gd name="T30" fmla="*/ 41 w 153"/>
              <a:gd name="T31" fmla="*/ 74 h 216"/>
              <a:gd name="T32" fmla="*/ 57 w 153"/>
              <a:gd name="T33" fmla="*/ 54 h 216"/>
              <a:gd name="T34" fmla="*/ 88 w 153"/>
              <a:gd name="T35" fmla="*/ 22 h 216"/>
              <a:gd name="T36" fmla="*/ 110 w 153"/>
              <a:gd name="T37" fmla="*/ 5 h 216"/>
              <a:gd name="T38" fmla="*/ 116 w 153"/>
              <a:gd name="T39" fmla="*/ 2 h 216"/>
              <a:gd name="T40" fmla="*/ 123 w 153"/>
              <a:gd name="T41" fmla="*/ 6 h 216"/>
              <a:gd name="T42" fmla="*/ 123 w 153"/>
              <a:gd name="T43" fmla="*/ 14 h 216"/>
              <a:gd name="T44" fmla="*/ 115 w 153"/>
              <a:gd name="T45" fmla="*/ 38 h 216"/>
              <a:gd name="T46" fmla="*/ 96 w 153"/>
              <a:gd name="T47" fmla="*/ 69 h 216"/>
              <a:gd name="T48" fmla="*/ 68 w 153"/>
              <a:gd name="T49" fmla="*/ 101 h 216"/>
              <a:gd name="T50" fmla="*/ 54 w 153"/>
              <a:gd name="T51" fmla="*/ 115 h 216"/>
              <a:gd name="T52" fmla="*/ 22 w 153"/>
              <a:gd name="T53" fmla="*/ 137 h 216"/>
              <a:gd name="T54" fmla="*/ 21 w 153"/>
              <a:gd name="T55" fmla="*/ 138 h 216"/>
              <a:gd name="T56" fmla="*/ 20 w 153"/>
              <a:gd name="T57" fmla="*/ 139 h 2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</a:cxnLst>
            <a:rect l="0" t="0" r="r" b="b"/>
            <a:pathLst>
              <a:path w="153" h="216">
                <a:moveTo>
                  <a:pt x="20" y="139"/>
                </a:moveTo>
                <a:cubicBezTo>
                  <a:pt x="23" y="140"/>
                  <a:pt x="26" y="140"/>
                  <a:pt x="29" y="140"/>
                </a:cubicBezTo>
                <a:cubicBezTo>
                  <a:pt x="40" y="142"/>
                  <a:pt x="51" y="145"/>
                  <a:pt x="62" y="149"/>
                </a:cubicBezTo>
                <a:cubicBezTo>
                  <a:pt x="74" y="154"/>
                  <a:pt x="85" y="158"/>
                  <a:pt x="97" y="163"/>
                </a:cubicBezTo>
                <a:cubicBezTo>
                  <a:pt x="109" y="167"/>
                  <a:pt x="120" y="172"/>
                  <a:pt x="130" y="180"/>
                </a:cubicBezTo>
                <a:cubicBezTo>
                  <a:pt x="138" y="187"/>
                  <a:pt x="145" y="194"/>
                  <a:pt x="150" y="203"/>
                </a:cubicBezTo>
                <a:cubicBezTo>
                  <a:pt x="153" y="210"/>
                  <a:pt x="151" y="214"/>
                  <a:pt x="143" y="215"/>
                </a:cubicBezTo>
                <a:cubicBezTo>
                  <a:pt x="140" y="216"/>
                  <a:pt x="137" y="216"/>
                  <a:pt x="134" y="215"/>
                </a:cubicBezTo>
                <a:cubicBezTo>
                  <a:pt x="120" y="214"/>
                  <a:pt x="107" y="210"/>
                  <a:pt x="95" y="205"/>
                </a:cubicBezTo>
                <a:cubicBezTo>
                  <a:pt x="72" y="196"/>
                  <a:pt x="51" y="184"/>
                  <a:pt x="32" y="169"/>
                </a:cubicBezTo>
                <a:cubicBezTo>
                  <a:pt x="29" y="167"/>
                  <a:pt x="27" y="164"/>
                  <a:pt x="24" y="162"/>
                </a:cubicBezTo>
                <a:cubicBezTo>
                  <a:pt x="19" y="158"/>
                  <a:pt x="14" y="153"/>
                  <a:pt x="9" y="149"/>
                </a:cubicBezTo>
                <a:cubicBezTo>
                  <a:pt x="7" y="147"/>
                  <a:pt x="5" y="145"/>
                  <a:pt x="3" y="144"/>
                </a:cubicBezTo>
                <a:cubicBezTo>
                  <a:pt x="0" y="143"/>
                  <a:pt x="0" y="139"/>
                  <a:pt x="3" y="137"/>
                </a:cubicBezTo>
                <a:cubicBezTo>
                  <a:pt x="9" y="135"/>
                  <a:pt x="12" y="130"/>
                  <a:pt x="14" y="124"/>
                </a:cubicBezTo>
                <a:cubicBezTo>
                  <a:pt x="20" y="106"/>
                  <a:pt x="29" y="89"/>
                  <a:pt x="41" y="74"/>
                </a:cubicBezTo>
                <a:cubicBezTo>
                  <a:pt x="47" y="67"/>
                  <a:pt x="51" y="60"/>
                  <a:pt x="57" y="54"/>
                </a:cubicBezTo>
                <a:cubicBezTo>
                  <a:pt x="66" y="43"/>
                  <a:pt x="76" y="32"/>
                  <a:pt x="88" y="22"/>
                </a:cubicBezTo>
                <a:cubicBezTo>
                  <a:pt x="95" y="16"/>
                  <a:pt x="102" y="10"/>
                  <a:pt x="110" y="5"/>
                </a:cubicBezTo>
                <a:cubicBezTo>
                  <a:pt x="112" y="4"/>
                  <a:pt x="114" y="3"/>
                  <a:pt x="116" y="2"/>
                </a:cubicBezTo>
                <a:cubicBezTo>
                  <a:pt x="120" y="0"/>
                  <a:pt x="123" y="2"/>
                  <a:pt x="123" y="6"/>
                </a:cubicBezTo>
                <a:cubicBezTo>
                  <a:pt x="124" y="9"/>
                  <a:pt x="123" y="12"/>
                  <a:pt x="123" y="14"/>
                </a:cubicBezTo>
                <a:cubicBezTo>
                  <a:pt x="121" y="22"/>
                  <a:pt x="118" y="30"/>
                  <a:pt x="115" y="38"/>
                </a:cubicBezTo>
                <a:cubicBezTo>
                  <a:pt x="109" y="49"/>
                  <a:pt x="104" y="59"/>
                  <a:pt x="96" y="69"/>
                </a:cubicBezTo>
                <a:cubicBezTo>
                  <a:pt x="87" y="80"/>
                  <a:pt x="78" y="91"/>
                  <a:pt x="68" y="101"/>
                </a:cubicBezTo>
                <a:cubicBezTo>
                  <a:pt x="63" y="106"/>
                  <a:pt x="59" y="110"/>
                  <a:pt x="54" y="115"/>
                </a:cubicBezTo>
                <a:cubicBezTo>
                  <a:pt x="45" y="124"/>
                  <a:pt x="34" y="131"/>
                  <a:pt x="22" y="137"/>
                </a:cubicBezTo>
                <a:cubicBezTo>
                  <a:pt x="22" y="138"/>
                  <a:pt x="21" y="138"/>
                  <a:pt x="21" y="138"/>
                </a:cubicBezTo>
                <a:cubicBezTo>
                  <a:pt x="21" y="138"/>
                  <a:pt x="21" y="139"/>
                  <a:pt x="20" y="139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49" name="Freeform 57"/>
          <p:cNvSpPr/>
          <p:nvPr>
            <p:custDataLst>
              <p:tags r:id="rId48"/>
            </p:custDataLst>
          </p:nvPr>
        </p:nvSpPr>
        <p:spPr bwMode="auto">
          <a:xfrm>
            <a:off x="1085992" y="4689202"/>
            <a:ext cx="161226" cy="160648"/>
          </a:xfrm>
          <a:custGeom>
            <a:gdLst>
              <a:gd name="T0" fmla="*/ 25 w 160"/>
              <a:gd name="T1" fmla="*/ 123 h 184"/>
              <a:gd name="T2" fmla="*/ 28 w 160"/>
              <a:gd name="T3" fmla="*/ 123 h 184"/>
              <a:gd name="T4" fmla="*/ 61 w 160"/>
              <a:gd name="T5" fmla="*/ 123 h 184"/>
              <a:gd name="T6" fmla="*/ 99 w 160"/>
              <a:gd name="T7" fmla="*/ 131 h 184"/>
              <a:gd name="T8" fmla="*/ 145 w 160"/>
              <a:gd name="T9" fmla="*/ 159 h 184"/>
              <a:gd name="T10" fmla="*/ 156 w 160"/>
              <a:gd name="T11" fmla="*/ 169 h 184"/>
              <a:gd name="T12" fmla="*/ 154 w 160"/>
              <a:gd name="T13" fmla="*/ 179 h 184"/>
              <a:gd name="T14" fmla="*/ 151 w 160"/>
              <a:gd name="T15" fmla="*/ 180 h 184"/>
              <a:gd name="T16" fmla="*/ 120 w 160"/>
              <a:gd name="T17" fmla="*/ 182 h 184"/>
              <a:gd name="T18" fmla="*/ 92 w 160"/>
              <a:gd name="T19" fmla="*/ 173 h 184"/>
              <a:gd name="T20" fmla="*/ 53 w 160"/>
              <a:gd name="T21" fmla="*/ 154 h 184"/>
              <a:gd name="T22" fmla="*/ 38 w 160"/>
              <a:gd name="T23" fmla="*/ 145 h 184"/>
              <a:gd name="T24" fmla="*/ 9 w 160"/>
              <a:gd name="T25" fmla="*/ 133 h 184"/>
              <a:gd name="T26" fmla="*/ 4 w 160"/>
              <a:gd name="T27" fmla="*/ 132 h 184"/>
              <a:gd name="T28" fmla="*/ 2 w 160"/>
              <a:gd name="T29" fmla="*/ 126 h 184"/>
              <a:gd name="T30" fmla="*/ 7 w 160"/>
              <a:gd name="T31" fmla="*/ 118 h 184"/>
              <a:gd name="T32" fmla="*/ 16 w 160"/>
              <a:gd name="T33" fmla="*/ 105 h 184"/>
              <a:gd name="T34" fmla="*/ 36 w 160"/>
              <a:gd name="T35" fmla="*/ 60 h 184"/>
              <a:gd name="T36" fmla="*/ 51 w 160"/>
              <a:gd name="T37" fmla="*/ 33 h 184"/>
              <a:gd name="T38" fmla="*/ 85 w 160"/>
              <a:gd name="T39" fmla="*/ 4 h 184"/>
              <a:gd name="T40" fmla="*/ 94 w 160"/>
              <a:gd name="T41" fmla="*/ 1 h 184"/>
              <a:gd name="T42" fmla="*/ 102 w 160"/>
              <a:gd name="T43" fmla="*/ 8 h 184"/>
              <a:gd name="T44" fmla="*/ 98 w 160"/>
              <a:gd name="T45" fmla="*/ 20 h 184"/>
              <a:gd name="T46" fmla="*/ 83 w 160"/>
              <a:gd name="T47" fmla="*/ 49 h 184"/>
              <a:gd name="T48" fmla="*/ 73 w 160"/>
              <a:gd name="T49" fmla="*/ 66 h 184"/>
              <a:gd name="T50" fmla="*/ 51 w 160"/>
              <a:gd name="T51" fmla="*/ 95 h 184"/>
              <a:gd name="T52" fmla="*/ 38 w 160"/>
              <a:gd name="T53" fmla="*/ 111 h 184"/>
              <a:gd name="T54" fmla="*/ 28 w 160"/>
              <a:gd name="T55" fmla="*/ 119 h 184"/>
              <a:gd name="T56" fmla="*/ 24 w 160"/>
              <a:gd name="T57" fmla="*/ 122 h 184"/>
              <a:gd name="T58" fmla="*/ 25 w 160"/>
              <a:gd name="T59" fmla="*/ 123 h 1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60" h="184">
                <a:moveTo>
                  <a:pt x="25" y="123"/>
                </a:moveTo>
                <a:cubicBezTo>
                  <a:pt x="26" y="123"/>
                  <a:pt x="27" y="123"/>
                  <a:pt x="28" y="123"/>
                </a:cubicBezTo>
                <a:cubicBezTo>
                  <a:pt x="39" y="123"/>
                  <a:pt x="50" y="122"/>
                  <a:pt x="61" y="123"/>
                </a:cubicBezTo>
                <a:cubicBezTo>
                  <a:pt x="74" y="123"/>
                  <a:pt x="87" y="126"/>
                  <a:pt x="99" y="131"/>
                </a:cubicBezTo>
                <a:cubicBezTo>
                  <a:pt x="116" y="137"/>
                  <a:pt x="131" y="147"/>
                  <a:pt x="145" y="159"/>
                </a:cubicBezTo>
                <a:cubicBezTo>
                  <a:pt x="148" y="162"/>
                  <a:pt x="152" y="165"/>
                  <a:pt x="156" y="169"/>
                </a:cubicBezTo>
                <a:cubicBezTo>
                  <a:pt x="160" y="172"/>
                  <a:pt x="159" y="176"/>
                  <a:pt x="154" y="179"/>
                </a:cubicBezTo>
                <a:cubicBezTo>
                  <a:pt x="153" y="179"/>
                  <a:pt x="152" y="179"/>
                  <a:pt x="151" y="180"/>
                </a:cubicBezTo>
                <a:cubicBezTo>
                  <a:pt x="141" y="183"/>
                  <a:pt x="131" y="184"/>
                  <a:pt x="120" y="182"/>
                </a:cubicBezTo>
                <a:cubicBezTo>
                  <a:pt x="110" y="180"/>
                  <a:pt x="101" y="177"/>
                  <a:pt x="92" y="173"/>
                </a:cubicBezTo>
                <a:cubicBezTo>
                  <a:pt x="79" y="166"/>
                  <a:pt x="66" y="160"/>
                  <a:pt x="53" y="154"/>
                </a:cubicBezTo>
                <a:cubicBezTo>
                  <a:pt x="48" y="151"/>
                  <a:pt x="43" y="148"/>
                  <a:pt x="38" y="145"/>
                </a:cubicBezTo>
                <a:cubicBezTo>
                  <a:pt x="29" y="139"/>
                  <a:pt x="19" y="136"/>
                  <a:pt x="9" y="133"/>
                </a:cubicBezTo>
                <a:cubicBezTo>
                  <a:pt x="7" y="133"/>
                  <a:pt x="6" y="132"/>
                  <a:pt x="4" y="132"/>
                </a:cubicBezTo>
                <a:cubicBezTo>
                  <a:pt x="1" y="131"/>
                  <a:pt x="0" y="129"/>
                  <a:pt x="2" y="126"/>
                </a:cubicBezTo>
                <a:cubicBezTo>
                  <a:pt x="3" y="123"/>
                  <a:pt x="5" y="121"/>
                  <a:pt x="7" y="118"/>
                </a:cubicBezTo>
                <a:cubicBezTo>
                  <a:pt x="10" y="114"/>
                  <a:pt x="14" y="110"/>
                  <a:pt x="16" y="105"/>
                </a:cubicBezTo>
                <a:cubicBezTo>
                  <a:pt x="23" y="90"/>
                  <a:pt x="30" y="75"/>
                  <a:pt x="36" y="60"/>
                </a:cubicBezTo>
                <a:cubicBezTo>
                  <a:pt x="40" y="50"/>
                  <a:pt x="44" y="41"/>
                  <a:pt x="51" y="33"/>
                </a:cubicBezTo>
                <a:cubicBezTo>
                  <a:pt x="60" y="21"/>
                  <a:pt x="72" y="11"/>
                  <a:pt x="85" y="4"/>
                </a:cubicBezTo>
                <a:cubicBezTo>
                  <a:pt x="88" y="3"/>
                  <a:pt x="91" y="2"/>
                  <a:pt x="94" y="1"/>
                </a:cubicBezTo>
                <a:cubicBezTo>
                  <a:pt x="99" y="0"/>
                  <a:pt x="102" y="2"/>
                  <a:pt x="102" y="8"/>
                </a:cubicBezTo>
                <a:cubicBezTo>
                  <a:pt x="102" y="12"/>
                  <a:pt x="101" y="16"/>
                  <a:pt x="98" y="20"/>
                </a:cubicBezTo>
                <a:cubicBezTo>
                  <a:pt x="93" y="30"/>
                  <a:pt x="88" y="39"/>
                  <a:pt x="83" y="49"/>
                </a:cubicBezTo>
                <a:cubicBezTo>
                  <a:pt x="79" y="55"/>
                  <a:pt x="76" y="60"/>
                  <a:pt x="73" y="66"/>
                </a:cubicBezTo>
                <a:cubicBezTo>
                  <a:pt x="67" y="77"/>
                  <a:pt x="59" y="86"/>
                  <a:pt x="51" y="95"/>
                </a:cubicBezTo>
                <a:cubicBezTo>
                  <a:pt x="47" y="100"/>
                  <a:pt x="43" y="106"/>
                  <a:pt x="38" y="111"/>
                </a:cubicBezTo>
                <a:cubicBezTo>
                  <a:pt x="35" y="114"/>
                  <a:pt x="32" y="116"/>
                  <a:pt x="28" y="119"/>
                </a:cubicBezTo>
                <a:cubicBezTo>
                  <a:pt x="27" y="120"/>
                  <a:pt x="26" y="121"/>
                  <a:pt x="24" y="122"/>
                </a:cubicBezTo>
                <a:cubicBezTo>
                  <a:pt x="25" y="122"/>
                  <a:pt x="25" y="123"/>
                  <a:pt x="25" y="123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0" name="Freeform 58"/>
          <p:cNvSpPr/>
          <p:nvPr>
            <p:custDataLst>
              <p:tags r:id="rId49"/>
            </p:custDataLst>
          </p:nvPr>
        </p:nvSpPr>
        <p:spPr bwMode="auto">
          <a:xfrm>
            <a:off x="1170627" y="4693594"/>
            <a:ext cx="121026" cy="80141"/>
          </a:xfrm>
          <a:custGeom>
            <a:gdLst>
              <a:gd name="T0" fmla="*/ 120 w 120"/>
              <a:gd name="T1" fmla="*/ 11 h 92"/>
              <a:gd name="T2" fmla="*/ 117 w 120"/>
              <a:gd name="T3" fmla="*/ 18 h 92"/>
              <a:gd name="T4" fmla="*/ 91 w 120"/>
              <a:gd name="T5" fmla="*/ 46 h 92"/>
              <a:gd name="T6" fmla="*/ 65 w 120"/>
              <a:gd name="T7" fmla="*/ 65 h 92"/>
              <a:gd name="T8" fmla="*/ 30 w 120"/>
              <a:gd name="T9" fmla="*/ 84 h 92"/>
              <a:gd name="T10" fmla="*/ 8 w 120"/>
              <a:gd name="T11" fmla="*/ 92 h 92"/>
              <a:gd name="T12" fmla="*/ 3 w 120"/>
              <a:gd name="T13" fmla="*/ 92 h 92"/>
              <a:gd name="T14" fmla="*/ 2 w 120"/>
              <a:gd name="T15" fmla="*/ 88 h 92"/>
              <a:gd name="T16" fmla="*/ 13 w 120"/>
              <a:gd name="T17" fmla="*/ 70 h 92"/>
              <a:gd name="T18" fmla="*/ 33 w 120"/>
              <a:gd name="T19" fmla="*/ 46 h 92"/>
              <a:gd name="T20" fmla="*/ 49 w 120"/>
              <a:gd name="T21" fmla="*/ 33 h 92"/>
              <a:gd name="T22" fmla="*/ 105 w 120"/>
              <a:gd name="T23" fmla="*/ 2 h 92"/>
              <a:gd name="T24" fmla="*/ 114 w 120"/>
              <a:gd name="T25" fmla="*/ 1 h 92"/>
              <a:gd name="T26" fmla="*/ 120 w 120"/>
              <a:gd name="T27" fmla="*/ 11 h 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20" h="92">
                <a:moveTo>
                  <a:pt x="120" y="11"/>
                </a:moveTo>
                <a:cubicBezTo>
                  <a:pt x="119" y="12"/>
                  <a:pt x="119" y="16"/>
                  <a:pt x="117" y="18"/>
                </a:cubicBezTo>
                <a:cubicBezTo>
                  <a:pt x="110" y="29"/>
                  <a:pt x="101" y="39"/>
                  <a:pt x="91" y="46"/>
                </a:cubicBezTo>
                <a:cubicBezTo>
                  <a:pt x="82" y="53"/>
                  <a:pt x="74" y="59"/>
                  <a:pt x="65" y="65"/>
                </a:cubicBezTo>
                <a:cubicBezTo>
                  <a:pt x="54" y="73"/>
                  <a:pt x="43" y="79"/>
                  <a:pt x="30" y="84"/>
                </a:cubicBezTo>
                <a:cubicBezTo>
                  <a:pt x="23" y="87"/>
                  <a:pt x="15" y="89"/>
                  <a:pt x="8" y="92"/>
                </a:cubicBezTo>
                <a:cubicBezTo>
                  <a:pt x="6" y="92"/>
                  <a:pt x="5" y="92"/>
                  <a:pt x="3" y="92"/>
                </a:cubicBezTo>
                <a:cubicBezTo>
                  <a:pt x="1" y="92"/>
                  <a:pt x="0" y="90"/>
                  <a:pt x="2" y="88"/>
                </a:cubicBezTo>
                <a:cubicBezTo>
                  <a:pt x="6" y="82"/>
                  <a:pt x="9" y="75"/>
                  <a:pt x="13" y="70"/>
                </a:cubicBezTo>
                <a:cubicBezTo>
                  <a:pt x="19" y="61"/>
                  <a:pt x="25" y="53"/>
                  <a:pt x="33" y="46"/>
                </a:cubicBezTo>
                <a:cubicBezTo>
                  <a:pt x="38" y="41"/>
                  <a:pt x="44" y="37"/>
                  <a:pt x="49" y="33"/>
                </a:cubicBezTo>
                <a:cubicBezTo>
                  <a:pt x="66" y="19"/>
                  <a:pt x="85" y="9"/>
                  <a:pt x="105" y="2"/>
                </a:cubicBezTo>
                <a:cubicBezTo>
                  <a:pt x="108" y="1"/>
                  <a:pt x="111" y="0"/>
                  <a:pt x="114" y="1"/>
                </a:cubicBezTo>
                <a:cubicBezTo>
                  <a:pt x="118" y="2"/>
                  <a:pt x="120" y="5"/>
                  <a:pt x="120" y="11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1" name="Freeform 59"/>
          <p:cNvSpPr/>
          <p:nvPr>
            <p:custDataLst>
              <p:tags r:id="rId50"/>
            </p:custDataLst>
          </p:nvPr>
        </p:nvSpPr>
        <p:spPr bwMode="auto">
          <a:xfrm>
            <a:off x="742381" y="4757268"/>
            <a:ext cx="40201" cy="37691"/>
          </a:xfrm>
          <a:custGeom>
            <a:gdLst>
              <a:gd name="T0" fmla="*/ 0 w 40"/>
              <a:gd name="T1" fmla="*/ 19 h 43"/>
              <a:gd name="T2" fmla="*/ 5 w 40"/>
              <a:gd name="T3" fmla="*/ 10 h 43"/>
              <a:gd name="T4" fmla="*/ 12 w 40"/>
              <a:gd name="T5" fmla="*/ 4 h 43"/>
              <a:gd name="T6" fmla="*/ 31 w 40"/>
              <a:gd name="T7" fmla="*/ 7 h 43"/>
              <a:gd name="T8" fmla="*/ 35 w 40"/>
              <a:gd name="T9" fmla="*/ 30 h 43"/>
              <a:gd name="T10" fmla="*/ 6 w 40"/>
              <a:gd name="T11" fmla="*/ 35 h 43"/>
              <a:gd name="T12" fmla="*/ 1 w 40"/>
              <a:gd name="T13" fmla="*/ 29 h 43"/>
              <a:gd name="T14" fmla="*/ 0 w 40"/>
              <a:gd name="T15" fmla="*/ 26 h 43"/>
              <a:gd name="T16" fmla="*/ 0 w 40"/>
              <a:gd name="T17" fmla="*/ 19 h 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0" h="43">
                <a:moveTo>
                  <a:pt x="0" y="19"/>
                </a:moveTo>
                <a:cubicBezTo>
                  <a:pt x="1" y="16"/>
                  <a:pt x="3" y="13"/>
                  <a:pt x="5" y="10"/>
                </a:cubicBezTo>
                <a:cubicBezTo>
                  <a:pt x="7" y="8"/>
                  <a:pt x="10" y="6"/>
                  <a:pt x="12" y="4"/>
                </a:cubicBezTo>
                <a:cubicBezTo>
                  <a:pt x="19" y="0"/>
                  <a:pt x="26" y="2"/>
                  <a:pt x="31" y="7"/>
                </a:cubicBezTo>
                <a:cubicBezTo>
                  <a:pt x="37" y="13"/>
                  <a:pt x="40" y="22"/>
                  <a:pt x="35" y="30"/>
                </a:cubicBezTo>
                <a:cubicBezTo>
                  <a:pt x="29" y="40"/>
                  <a:pt x="15" y="43"/>
                  <a:pt x="6" y="35"/>
                </a:cubicBezTo>
                <a:cubicBezTo>
                  <a:pt x="4" y="34"/>
                  <a:pt x="3" y="31"/>
                  <a:pt x="1" y="29"/>
                </a:cubicBezTo>
                <a:cubicBezTo>
                  <a:pt x="1" y="28"/>
                  <a:pt x="0" y="27"/>
                  <a:pt x="0" y="26"/>
                </a:cubicBezTo>
                <a:cubicBezTo>
                  <a:pt x="0" y="24"/>
                  <a:pt x="0" y="21"/>
                  <a:pt x="0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2" name="Freeform 60"/>
          <p:cNvSpPr/>
          <p:nvPr>
            <p:custDataLst>
              <p:tags r:id="rId51"/>
            </p:custDataLst>
          </p:nvPr>
        </p:nvSpPr>
        <p:spPr bwMode="auto">
          <a:xfrm>
            <a:off x="938730" y="4912793"/>
            <a:ext cx="21158" cy="19395"/>
          </a:xfrm>
          <a:custGeom>
            <a:gdLst>
              <a:gd name="T0" fmla="*/ 7 w 21"/>
              <a:gd name="T1" fmla="*/ 22 h 22"/>
              <a:gd name="T2" fmla="*/ 7 w 21"/>
              <a:gd name="T3" fmla="*/ 22 h 22"/>
              <a:gd name="T4" fmla="*/ 1 w 21"/>
              <a:gd name="T5" fmla="*/ 12 h 22"/>
              <a:gd name="T6" fmla="*/ 8 w 21"/>
              <a:gd name="T7" fmla="*/ 2 h 22"/>
              <a:gd name="T8" fmla="*/ 20 w 21"/>
              <a:gd name="T9" fmla="*/ 4 h 22"/>
              <a:gd name="T10" fmla="*/ 21 w 21"/>
              <a:gd name="T11" fmla="*/ 7 h 22"/>
              <a:gd name="T12" fmla="*/ 20 w 21"/>
              <a:gd name="T13" fmla="*/ 17 h 22"/>
              <a:gd name="T14" fmla="*/ 16 w 21"/>
              <a:gd name="T15" fmla="*/ 20 h 22"/>
              <a:gd name="T16" fmla="*/ 13 w 21"/>
              <a:gd name="T17" fmla="*/ 22 h 22"/>
              <a:gd name="T18" fmla="*/ 7 w 21"/>
              <a:gd name="T19" fmla="*/ 22 h 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" h="22">
                <a:moveTo>
                  <a:pt x="7" y="22"/>
                </a:moveTo>
                <a:cubicBezTo>
                  <a:pt x="7" y="22"/>
                  <a:pt x="7" y="22"/>
                  <a:pt x="7" y="22"/>
                </a:cubicBezTo>
                <a:cubicBezTo>
                  <a:pt x="3" y="20"/>
                  <a:pt x="0" y="16"/>
                  <a:pt x="1" y="12"/>
                </a:cubicBezTo>
                <a:cubicBezTo>
                  <a:pt x="1" y="7"/>
                  <a:pt x="4" y="4"/>
                  <a:pt x="8" y="2"/>
                </a:cubicBezTo>
                <a:cubicBezTo>
                  <a:pt x="12" y="0"/>
                  <a:pt x="17" y="0"/>
                  <a:pt x="20" y="4"/>
                </a:cubicBezTo>
                <a:cubicBezTo>
                  <a:pt x="20" y="5"/>
                  <a:pt x="21" y="6"/>
                  <a:pt x="21" y="7"/>
                </a:cubicBezTo>
                <a:cubicBezTo>
                  <a:pt x="21" y="10"/>
                  <a:pt x="21" y="14"/>
                  <a:pt x="20" y="17"/>
                </a:cubicBezTo>
                <a:cubicBezTo>
                  <a:pt x="19" y="18"/>
                  <a:pt x="18" y="19"/>
                  <a:pt x="16" y="20"/>
                </a:cubicBezTo>
                <a:cubicBezTo>
                  <a:pt x="15" y="21"/>
                  <a:pt x="14" y="22"/>
                  <a:pt x="13" y="22"/>
                </a:cubicBezTo>
                <a:cubicBezTo>
                  <a:pt x="11" y="22"/>
                  <a:pt x="9" y="22"/>
                  <a:pt x="7" y="2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3" name="Freeform 61"/>
          <p:cNvSpPr/>
          <p:nvPr>
            <p:custDataLst>
              <p:tags r:id="rId52"/>
            </p:custDataLst>
          </p:nvPr>
        </p:nvSpPr>
        <p:spPr bwMode="auto">
          <a:xfrm>
            <a:off x="1234102" y="4773003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4" name="Freeform 62"/>
          <p:cNvSpPr/>
          <p:nvPr>
            <p:custDataLst>
              <p:tags r:id="rId53"/>
            </p:custDataLst>
          </p:nvPr>
        </p:nvSpPr>
        <p:spPr bwMode="auto">
          <a:xfrm>
            <a:off x="1153699" y="4861195"/>
            <a:ext cx="42317" cy="33301"/>
          </a:xfrm>
          <a:custGeom>
            <a:gdLst>
              <a:gd name="T0" fmla="*/ 42 w 42"/>
              <a:gd name="T1" fmla="*/ 16 h 38"/>
              <a:gd name="T2" fmla="*/ 20 w 42"/>
              <a:gd name="T3" fmla="*/ 37 h 38"/>
              <a:gd name="T4" fmla="*/ 3 w 42"/>
              <a:gd name="T5" fmla="*/ 13 h 38"/>
              <a:gd name="T6" fmla="*/ 10 w 42"/>
              <a:gd name="T7" fmla="*/ 5 h 38"/>
              <a:gd name="T8" fmla="*/ 28 w 42"/>
              <a:gd name="T9" fmla="*/ 1 h 38"/>
              <a:gd name="T10" fmla="*/ 41 w 42"/>
              <a:gd name="T11" fmla="*/ 10 h 38"/>
              <a:gd name="T12" fmla="*/ 42 w 42"/>
              <a:gd name="T13" fmla="*/ 16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" h="38">
                <a:moveTo>
                  <a:pt x="42" y="16"/>
                </a:moveTo>
                <a:cubicBezTo>
                  <a:pt x="42" y="25"/>
                  <a:pt x="32" y="38"/>
                  <a:pt x="20" y="37"/>
                </a:cubicBezTo>
                <a:cubicBezTo>
                  <a:pt x="9" y="36"/>
                  <a:pt x="0" y="25"/>
                  <a:pt x="3" y="13"/>
                </a:cubicBezTo>
                <a:cubicBezTo>
                  <a:pt x="4" y="10"/>
                  <a:pt x="7" y="7"/>
                  <a:pt x="10" y="5"/>
                </a:cubicBezTo>
                <a:cubicBezTo>
                  <a:pt x="15" y="2"/>
                  <a:pt x="21" y="0"/>
                  <a:pt x="28" y="1"/>
                </a:cubicBezTo>
                <a:cubicBezTo>
                  <a:pt x="33" y="1"/>
                  <a:pt x="38" y="4"/>
                  <a:pt x="41" y="10"/>
                </a:cubicBezTo>
                <a:cubicBezTo>
                  <a:pt x="41" y="11"/>
                  <a:pt x="42" y="14"/>
                  <a:pt x="42" y="16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5" name="Freeform 63"/>
          <p:cNvSpPr/>
          <p:nvPr>
            <p:custDataLst>
              <p:tags r:id="rId54"/>
            </p:custDataLst>
          </p:nvPr>
        </p:nvSpPr>
        <p:spPr bwMode="auto">
          <a:xfrm>
            <a:off x="1030557" y="4672369"/>
            <a:ext cx="35123" cy="30739"/>
          </a:xfrm>
          <a:custGeom>
            <a:gdLst>
              <a:gd name="T0" fmla="*/ 16 w 35"/>
              <a:gd name="T1" fmla="*/ 34 h 35"/>
              <a:gd name="T2" fmla="*/ 1 w 35"/>
              <a:gd name="T3" fmla="*/ 21 h 35"/>
              <a:gd name="T4" fmla="*/ 1 w 35"/>
              <a:gd name="T5" fmla="*/ 19 h 35"/>
              <a:gd name="T6" fmla="*/ 16 w 35"/>
              <a:gd name="T7" fmla="*/ 2 h 35"/>
              <a:gd name="T8" fmla="*/ 34 w 35"/>
              <a:gd name="T9" fmla="*/ 16 h 35"/>
              <a:gd name="T10" fmla="*/ 16 w 35"/>
              <a:gd name="T11" fmla="*/ 34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35">
                <a:moveTo>
                  <a:pt x="16" y="34"/>
                </a:moveTo>
                <a:cubicBezTo>
                  <a:pt x="7" y="35"/>
                  <a:pt x="2" y="29"/>
                  <a:pt x="1" y="21"/>
                </a:cubicBezTo>
                <a:cubicBezTo>
                  <a:pt x="1" y="21"/>
                  <a:pt x="0" y="20"/>
                  <a:pt x="1" y="19"/>
                </a:cubicBezTo>
                <a:cubicBezTo>
                  <a:pt x="1" y="11"/>
                  <a:pt x="8" y="3"/>
                  <a:pt x="16" y="2"/>
                </a:cubicBezTo>
                <a:cubicBezTo>
                  <a:pt x="24" y="0"/>
                  <a:pt x="33" y="7"/>
                  <a:pt x="34" y="16"/>
                </a:cubicBezTo>
                <a:cubicBezTo>
                  <a:pt x="35" y="26"/>
                  <a:pt x="26" y="34"/>
                  <a:pt x="16" y="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6" name="Freeform 64"/>
          <p:cNvSpPr/>
          <p:nvPr>
            <p:custDataLst>
              <p:tags r:id="rId55"/>
            </p:custDataLst>
          </p:nvPr>
        </p:nvSpPr>
        <p:spPr bwMode="auto">
          <a:xfrm>
            <a:off x="1202788" y="4671637"/>
            <a:ext cx="22427" cy="16467"/>
          </a:xfrm>
          <a:custGeom>
            <a:gdLst>
              <a:gd name="T0" fmla="*/ 10 w 22"/>
              <a:gd name="T1" fmla="*/ 18 h 19"/>
              <a:gd name="T2" fmla="*/ 2 w 22"/>
              <a:gd name="T3" fmla="*/ 7 h 19"/>
              <a:gd name="T4" fmla="*/ 11 w 22"/>
              <a:gd name="T5" fmla="*/ 0 h 19"/>
              <a:gd name="T6" fmla="*/ 21 w 22"/>
              <a:gd name="T7" fmla="*/ 5 h 19"/>
              <a:gd name="T8" fmla="*/ 21 w 22"/>
              <a:gd name="T9" fmla="*/ 12 h 19"/>
              <a:gd name="T10" fmla="*/ 10 w 22"/>
              <a:gd name="T11" fmla="*/ 18 h 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2" h="19">
                <a:moveTo>
                  <a:pt x="10" y="18"/>
                </a:moveTo>
                <a:cubicBezTo>
                  <a:pt x="3" y="19"/>
                  <a:pt x="0" y="11"/>
                  <a:pt x="2" y="7"/>
                </a:cubicBezTo>
                <a:cubicBezTo>
                  <a:pt x="3" y="3"/>
                  <a:pt x="7" y="0"/>
                  <a:pt x="11" y="0"/>
                </a:cubicBezTo>
                <a:cubicBezTo>
                  <a:pt x="15" y="0"/>
                  <a:pt x="19" y="1"/>
                  <a:pt x="21" y="5"/>
                </a:cubicBezTo>
                <a:cubicBezTo>
                  <a:pt x="22" y="7"/>
                  <a:pt x="22" y="10"/>
                  <a:pt x="21" y="12"/>
                </a:cubicBezTo>
                <a:cubicBezTo>
                  <a:pt x="19" y="16"/>
                  <a:pt x="15" y="19"/>
                  <a:pt x="10" y="1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7" name="Freeform 65"/>
          <p:cNvSpPr/>
          <p:nvPr>
            <p:custDataLst>
              <p:tags r:id="rId56"/>
            </p:custDataLst>
          </p:nvPr>
        </p:nvSpPr>
        <p:spPr bwMode="auto">
          <a:xfrm>
            <a:off x="735188" y="4766050"/>
            <a:ext cx="449826" cy="62942"/>
          </a:xfrm>
          <a:custGeom>
            <a:gdLst>
              <a:gd name="T0" fmla="*/ 120 w 446"/>
              <a:gd name="T1" fmla="*/ 72 h 72"/>
              <a:gd name="T2" fmla="*/ 79 w 446"/>
              <a:gd name="T3" fmla="*/ 70 h 72"/>
              <a:gd name="T4" fmla="*/ 43 w 446"/>
              <a:gd name="T5" fmla="*/ 65 h 72"/>
              <a:gd name="T6" fmla="*/ 12 w 446"/>
              <a:gd name="T7" fmla="*/ 57 h 72"/>
              <a:gd name="T8" fmla="*/ 4 w 446"/>
              <a:gd name="T9" fmla="*/ 54 h 72"/>
              <a:gd name="T10" fmla="*/ 2 w 446"/>
              <a:gd name="T11" fmla="*/ 52 h 72"/>
              <a:gd name="T12" fmla="*/ 2 w 446"/>
              <a:gd name="T13" fmla="*/ 47 h 72"/>
              <a:gd name="T14" fmla="*/ 5 w 446"/>
              <a:gd name="T15" fmla="*/ 46 h 72"/>
              <a:gd name="T16" fmla="*/ 6 w 446"/>
              <a:gd name="T17" fmla="*/ 46 h 72"/>
              <a:gd name="T18" fmla="*/ 53 w 446"/>
              <a:gd name="T19" fmla="*/ 59 h 72"/>
              <a:gd name="T20" fmla="*/ 81 w 446"/>
              <a:gd name="T21" fmla="*/ 62 h 72"/>
              <a:gd name="T22" fmla="*/ 122 w 446"/>
              <a:gd name="T23" fmla="*/ 64 h 72"/>
              <a:gd name="T24" fmla="*/ 152 w 446"/>
              <a:gd name="T25" fmla="*/ 62 h 72"/>
              <a:gd name="T26" fmla="*/ 177 w 446"/>
              <a:gd name="T27" fmla="*/ 61 h 72"/>
              <a:gd name="T28" fmla="*/ 206 w 446"/>
              <a:gd name="T29" fmla="*/ 59 h 72"/>
              <a:gd name="T30" fmla="*/ 222 w 446"/>
              <a:gd name="T31" fmla="*/ 58 h 72"/>
              <a:gd name="T32" fmla="*/ 237 w 446"/>
              <a:gd name="T33" fmla="*/ 57 h 72"/>
              <a:gd name="T34" fmla="*/ 263 w 446"/>
              <a:gd name="T35" fmla="*/ 54 h 72"/>
              <a:gd name="T36" fmla="*/ 283 w 446"/>
              <a:gd name="T37" fmla="*/ 51 h 72"/>
              <a:gd name="T38" fmla="*/ 324 w 446"/>
              <a:gd name="T39" fmla="*/ 43 h 72"/>
              <a:gd name="T40" fmla="*/ 363 w 446"/>
              <a:gd name="T41" fmla="*/ 32 h 72"/>
              <a:gd name="T42" fmla="*/ 422 w 446"/>
              <a:gd name="T43" fmla="*/ 9 h 72"/>
              <a:gd name="T44" fmla="*/ 440 w 446"/>
              <a:gd name="T45" fmla="*/ 1 h 72"/>
              <a:gd name="T46" fmla="*/ 445 w 446"/>
              <a:gd name="T47" fmla="*/ 2 h 72"/>
              <a:gd name="T48" fmla="*/ 444 w 446"/>
              <a:gd name="T49" fmla="*/ 7 h 72"/>
              <a:gd name="T50" fmla="*/ 438 w 446"/>
              <a:gd name="T51" fmla="*/ 10 h 72"/>
              <a:gd name="T52" fmla="*/ 381 w 446"/>
              <a:gd name="T53" fmla="*/ 35 h 72"/>
              <a:gd name="T54" fmla="*/ 307 w 446"/>
              <a:gd name="T55" fmla="*/ 55 h 72"/>
              <a:gd name="T56" fmla="*/ 266 w 446"/>
              <a:gd name="T57" fmla="*/ 62 h 72"/>
              <a:gd name="T58" fmla="*/ 239 w 446"/>
              <a:gd name="T59" fmla="*/ 65 h 72"/>
              <a:gd name="T60" fmla="*/ 207 w 446"/>
              <a:gd name="T61" fmla="*/ 67 h 72"/>
              <a:gd name="T62" fmla="*/ 192 w 446"/>
              <a:gd name="T63" fmla="*/ 68 h 72"/>
              <a:gd name="T64" fmla="*/ 161 w 446"/>
              <a:gd name="T65" fmla="*/ 70 h 72"/>
              <a:gd name="T66" fmla="*/ 149 w 446"/>
              <a:gd name="T67" fmla="*/ 71 h 72"/>
              <a:gd name="T68" fmla="*/ 120 w 446"/>
              <a:gd name="T69" fmla="*/ 72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446" h="72">
                <a:moveTo>
                  <a:pt x="120" y="72"/>
                </a:moveTo>
                <a:cubicBezTo>
                  <a:pt x="109" y="72"/>
                  <a:pt x="94" y="72"/>
                  <a:pt x="79" y="70"/>
                </a:cubicBezTo>
                <a:cubicBezTo>
                  <a:pt x="67" y="69"/>
                  <a:pt x="55" y="68"/>
                  <a:pt x="43" y="65"/>
                </a:cubicBezTo>
                <a:cubicBezTo>
                  <a:pt x="33" y="63"/>
                  <a:pt x="22" y="60"/>
                  <a:pt x="12" y="57"/>
                </a:cubicBezTo>
                <a:cubicBezTo>
                  <a:pt x="9" y="56"/>
                  <a:pt x="7" y="55"/>
                  <a:pt x="4" y="54"/>
                </a:cubicBezTo>
                <a:cubicBezTo>
                  <a:pt x="3" y="53"/>
                  <a:pt x="2" y="53"/>
                  <a:pt x="2" y="52"/>
                </a:cubicBezTo>
                <a:cubicBezTo>
                  <a:pt x="1" y="50"/>
                  <a:pt x="0" y="49"/>
                  <a:pt x="2" y="47"/>
                </a:cubicBezTo>
                <a:cubicBezTo>
                  <a:pt x="3" y="46"/>
                  <a:pt x="4" y="46"/>
                  <a:pt x="5" y="46"/>
                </a:cubicBezTo>
                <a:cubicBezTo>
                  <a:pt x="6" y="46"/>
                  <a:pt x="6" y="46"/>
                  <a:pt x="6" y="46"/>
                </a:cubicBezTo>
                <a:cubicBezTo>
                  <a:pt x="21" y="53"/>
                  <a:pt x="37" y="56"/>
                  <a:pt x="53" y="59"/>
                </a:cubicBezTo>
                <a:cubicBezTo>
                  <a:pt x="62" y="61"/>
                  <a:pt x="71" y="61"/>
                  <a:pt x="81" y="62"/>
                </a:cubicBezTo>
                <a:cubicBezTo>
                  <a:pt x="94" y="64"/>
                  <a:pt x="108" y="64"/>
                  <a:pt x="122" y="64"/>
                </a:cubicBezTo>
                <a:cubicBezTo>
                  <a:pt x="132" y="64"/>
                  <a:pt x="142" y="63"/>
                  <a:pt x="152" y="62"/>
                </a:cubicBezTo>
                <a:cubicBezTo>
                  <a:pt x="160" y="62"/>
                  <a:pt x="169" y="61"/>
                  <a:pt x="177" y="61"/>
                </a:cubicBezTo>
                <a:cubicBezTo>
                  <a:pt x="187" y="60"/>
                  <a:pt x="196" y="59"/>
                  <a:pt x="206" y="59"/>
                </a:cubicBezTo>
                <a:cubicBezTo>
                  <a:pt x="211" y="58"/>
                  <a:pt x="217" y="58"/>
                  <a:pt x="222" y="58"/>
                </a:cubicBezTo>
                <a:cubicBezTo>
                  <a:pt x="227" y="58"/>
                  <a:pt x="232" y="57"/>
                  <a:pt x="237" y="57"/>
                </a:cubicBezTo>
                <a:cubicBezTo>
                  <a:pt x="246" y="56"/>
                  <a:pt x="255" y="55"/>
                  <a:pt x="263" y="54"/>
                </a:cubicBezTo>
                <a:cubicBezTo>
                  <a:pt x="270" y="53"/>
                  <a:pt x="277" y="52"/>
                  <a:pt x="283" y="51"/>
                </a:cubicBezTo>
                <a:cubicBezTo>
                  <a:pt x="297" y="48"/>
                  <a:pt x="311" y="46"/>
                  <a:pt x="324" y="43"/>
                </a:cubicBezTo>
                <a:cubicBezTo>
                  <a:pt x="337" y="40"/>
                  <a:pt x="350" y="36"/>
                  <a:pt x="363" y="32"/>
                </a:cubicBezTo>
                <a:cubicBezTo>
                  <a:pt x="383" y="26"/>
                  <a:pt x="403" y="19"/>
                  <a:pt x="422" y="9"/>
                </a:cubicBezTo>
                <a:cubicBezTo>
                  <a:pt x="428" y="7"/>
                  <a:pt x="434" y="4"/>
                  <a:pt x="440" y="1"/>
                </a:cubicBezTo>
                <a:cubicBezTo>
                  <a:pt x="442" y="0"/>
                  <a:pt x="444" y="1"/>
                  <a:pt x="445" y="2"/>
                </a:cubicBezTo>
                <a:cubicBezTo>
                  <a:pt x="446" y="4"/>
                  <a:pt x="446" y="5"/>
                  <a:pt x="444" y="7"/>
                </a:cubicBezTo>
                <a:cubicBezTo>
                  <a:pt x="442" y="8"/>
                  <a:pt x="440" y="10"/>
                  <a:pt x="438" y="10"/>
                </a:cubicBezTo>
                <a:cubicBezTo>
                  <a:pt x="420" y="20"/>
                  <a:pt x="401" y="28"/>
                  <a:pt x="381" y="35"/>
                </a:cubicBezTo>
                <a:cubicBezTo>
                  <a:pt x="357" y="43"/>
                  <a:pt x="332" y="50"/>
                  <a:pt x="307" y="55"/>
                </a:cubicBezTo>
                <a:cubicBezTo>
                  <a:pt x="293" y="58"/>
                  <a:pt x="280" y="60"/>
                  <a:pt x="266" y="62"/>
                </a:cubicBezTo>
                <a:cubicBezTo>
                  <a:pt x="257" y="63"/>
                  <a:pt x="248" y="64"/>
                  <a:pt x="239" y="65"/>
                </a:cubicBezTo>
                <a:cubicBezTo>
                  <a:pt x="228" y="66"/>
                  <a:pt x="218" y="66"/>
                  <a:pt x="207" y="67"/>
                </a:cubicBezTo>
                <a:cubicBezTo>
                  <a:pt x="202" y="68"/>
                  <a:pt x="197" y="68"/>
                  <a:pt x="192" y="68"/>
                </a:cubicBezTo>
                <a:cubicBezTo>
                  <a:pt x="182" y="69"/>
                  <a:pt x="172" y="70"/>
                  <a:pt x="161" y="70"/>
                </a:cubicBezTo>
                <a:cubicBezTo>
                  <a:pt x="157" y="71"/>
                  <a:pt x="153" y="71"/>
                  <a:pt x="149" y="71"/>
                </a:cubicBezTo>
                <a:cubicBezTo>
                  <a:pt x="141" y="71"/>
                  <a:pt x="132" y="72"/>
                  <a:pt x="120" y="72"/>
                </a:cubicBezTo>
                <a:close/>
              </a:path>
            </a:pathLst>
          </a:custGeom>
          <a:solidFill>
            <a:srgbClr val="3F25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8" name="Freeform 61"/>
          <p:cNvSpPr/>
          <p:nvPr>
            <p:custDataLst>
              <p:tags r:id="rId57"/>
            </p:custDataLst>
          </p:nvPr>
        </p:nvSpPr>
        <p:spPr bwMode="auto">
          <a:xfrm>
            <a:off x="1290517" y="4519449"/>
            <a:ext cx="31147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59" name="Freeform 61"/>
          <p:cNvSpPr/>
          <p:nvPr>
            <p:custDataLst>
              <p:tags r:id="rId58"/>
            </p:custDataLst>
          </p:nvPr>
        </p:nvSpPr>
        <p:spPr bwMode="auto">
          <a:xfrm>
            <a:off x="650857" y="4572968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60" name="Freeform 61"/>
          <p:cNvSpPr/>
          <p:nvPr>
            <p:custDataLst>
              <p:tags r:id="rId59"/>
            </p:custDataLst>
          </p:nvPr>
        </p:nvSpPr>
        <p:spPr bwMode="auto">
          <a:xfrm>
            <a:off x="1251774" y="4425437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61" name="Freeform 61"/>
          <p:cNvSpPr/>
          <p:nvPr>
            <p:custDataLst>
              <p:tags r:id="rId60"/>
            </p:custDataLst>
          </p:nvPr>
        </p:nvSpPr>
        <p:spPr bwMode="auto">
          <a:xfrm>
            <a:off x="1250278" y="4598387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62" name="Freeform 61"/>
          <p:cNvSpPr/>
          <p:nvPr>
            <p:custDataLst>
              <p:tags r:id="rId61"/>
            </p:custDataLst>
          </p:nvPr>
        </p:nvSpPr>
        <p:spPr bwMode="auto">
          <a:xfrm>
            <a:off x="712673" y="4653749"/>
            <a:ext cx="28922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63" name="Freeform 61"/>
          <p:cNvSpPr/>
          <p:nvPr>
            <p:custDataLst>
              <p:tags r:id="rId62"/>
            </p:custDataLst>
          </p:nvPr>
        </p:nvSpPr>
        <p:spPr bwMode="auto">
          <a:xfrm>
            <a:off x="651322" y="4480928"/>
            <a:ext cx="28922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64" name="文本框 16"/>
          <p:cNvSpPr txBox="1"/>
          <p:nvPr>
            <p:custDataLst>
              <p:tags r:id="rId63"/>
            </p:custDataLst>
          </p:nvPr>
        </p:nvSpPr>
        <p:spPr>
          <a:xfrm>
            <a:off x="7179532" y="4255703"/>
            <a:ext cx="4387701" cy="229735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pitchFamily="49" charset="-122"/>
                <a:ea typeface="幼圆" panose="02010509060101010101" pitchFamily="49" charset="-122"/>
              </a:rPr>
              <a:t>PSN汇聚层提供了保障业务要求的增强功能，并为PW层提供统一的接口，使得PW独立于PSN的类型。如果PSN层本身已经能够满足业务的要求，这一层可以为空。</a:t>
            </a:r>
            <a:endParaRPr lang="en-US" altLang="zh-CN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5" name="文本框 64"/>
          <p:cNvSpPr txBox="1"/>
          <p:nvPr>
            <p:custDataLst>
              <p:tags r:id="rId64"/>
            </p:custDataLst>
          </p:nvPr>
        </p:nvSpPr>
        <p:spPr>
          <a:xfrm>
            <a:off x="6315553" y="4255703"/>
            <a:ext cx="669826" cy="50675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04</a:t>
            </a:r>
            <a:endParaRPr lang="en-US" altLang="zh-CN" sz="2400" b="1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Freeform 54"/>
          <p:cNvSpPr/>
          <p:nvPr>
            <p:custDataLst>
              <p:tags r:id="rId65"/>
            </p:custDataLst>
          </p:nvPr>
        </p:nvSpPr>
        <p:spPr bwMode="auto">
          <a:xfrm>
            <a:off x="6520774" y="4710061"/>
            <a:ext cx="164612" cy="198340"/>
          </a:xfrm>
          <a:custGeom>
            <a:gdLst>
              <a:gd name="T0" fmla="*/ 146 w 163"/>
              <a:gd name="T1" fmla="*/ 0 h 227"/>
              <a:gd name="T2" fmla="*/ 152 w 163"/>
              <a:gd name="T3" fmla="*/ 1 h 227"/>
              <a:gd name="T4" fmla="*/ 157 w 163"/>
              <a:gd name="T5" fmla="*/ 10 h 227"/>
              <a:gd name="T6" fmla="*/ 150 w 163"/>
              <a:gd name="T7" fmla="*/ 24 h 227"/>
              <a:gd name="T8" fmla="*/ 129 w 163"/>
              <a:gd name="T9" fmla="*/ 49 h 227"/>
              <a:gd name="T10" fmla="*/ 116 w 163"/>
              <a:gd name="T11" fmla="*/ 61 h 227"/>
              <a:gd name="T12" fmla="*/ 92 w 163"/>
              <a:gd name="T13" fmla="*/ 84 h 227"/>
              <a:gd name="T14" fmla="*/ 81 w 163"/>
              <a:gd name="T15" fmla="*/ 93 h 227"/>
              <a:gd name="T16" fmla="*/ 30 w 163"/>
              <a:gd name="T17" fmla="*/ 131 h 227"/>
              <a:gd name="T18" fmla="*/ 30 w 163"/>
              <a:gd name="T19" fmla="*/ 131 h 227"/>
              <a:gd name="T20" fmla="*/ 28 w 163"/>
              <a:gd name="T21" fmla="*/ 133 h 227"/>
              <a:gd name="T22" fmla="*/ 30 w 163"/>
              <a:gd name="T23" fmla="*/ 133 h 227"/>
              <a:gd name="T24" fmla="*/ 63 w 163"/>
              <a:gd name="T25" fmla="*/ 148 h 227"/>
              <a:gd name="T26" fmla="*/ 96 w 163"/>
              <a:gd name="T27" fmla="*/ 169 h 227"/>
              <a:gd name="T28" fmla="*/ 117 w 163"/>
              <a:gd name="T29" fmla="*/ 178 h 227"/>
              <a:gd name="T30" fmla="*/ 155 w 163"/>
              <a:gd name="T31" fmla="*/ 204 h 227"/>
              <a:gd name="T32" fmla="*/ 160 w 163"/>
              <a:gd name="T33" fmla="*/ 213 h 227"/>
              <a:gd name="T34" fmla="*/ 156 w 163"/>
              <a:gd name="T35" fmla="*/ 225 h 227"/>
              <a:gd name="T36" fmla="*/ 144 w 163"/>
              <a:gd name="T37" fmla="*/ 226 h 227"/>
              <a:gd name="T38" fmla="*/ 104 w 163"/>
              <a:gd name="T39" fmla="*/ 214 h 227"/>
              <a:gd name="T40" fmla="*/ 59 w 163"/>
              <a:gd name="T41" fmla="*/ 190 h 227"/>
              <a:gd name="T42" fmla="*/ 30 w 163"/>
              <a:gd name="T43" fmla="*/ 165 h 227"/>
              <a:gd name="T44" fmla="*/ 10 w 163"/>
              <a:gd name="T45" fmla="*/ 145 h 227"/>
              <a:gd name="T46" fmla="*/ 4 w 163"/>
              <a:gd name="T47" fmla="*/ 140 h 227"/>
              <a:gd name="T48" fmla="*/ 2 w 163"/>
              <a:gd name="T49" fmla="*/ 139 h 227"/>
              <a:gd name="T50" fmla="*/ 2 w 163"/>
              <a:gd name="T51" fmla="*/ 134 h 227"/>
              <a:gd name="T52" fmla="*/ 5 w 163"/>
              <a:gd name="T53" fmla="*/ 131 h 227"/>
              <a:gd name="T54" fmla="*/ 16 w 163"/>
              <a:gd name="T55" fmla="*/ 121 h 227"/>
              <a:gd name="T56" fmla="*/ 20 w 163"/>
              <a:gd name="T57" fmla="*/ 115 h 227"/>
              <a:gd name="T58" fmla="*/ 38 w 163"/>
              <a:gd name="T59" fmla="*/ 84 h 227"/>
              <a:gd name="T60" fmla="*/ 58 w 163"/>
              <a:gd name="T61" fmla="*/ 58 h 227"/>
              <a:gd name="T62" fmla="*/ 72 w 163"/>
              <a:gd name="T63" fmla="*/ 44 h 227"/>
              <a:gd name="T64" fmla="*/ 115 w 163"/>
              <a:gd name="T65" fmla="*/ 10 h 227"/>
              <a:gd name="T66" fmla="*/ 140 w 163"/>
              <a:gd name="T67" fmla="*/ 0 h 227"/>
              <a:gd name="T68" fmla="*/ 146 w 163"/>
              <a:gd name="T69" fmla="*/ 0 h 2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63" h="226">
                <a:moveTo>
                  <a:pt x="146" y="0"/>
                </a:moveTo>
                <a:cubicBezTo>
                  <a:pt x="148" y="0"/>
                  <a:pt x="150" y="0"/>
                  <a:pt x="152" y="1"/>
                </a:cubicBezTo>
                <a:cubicBezTo>
                  <a:pt x="157" y="2"/>
                  <a:pt x="158" y="5"/>
                  <a:pt x="157" y="10"/>
                </a:cubicBezTo>
                <a:cubicBezTo>
                  <a:pt x="156" y="15"/>
                  <a:pt x="153" y="20"/>
                  <a:pt x="150" y="24"/>
                </a:cubicBezTo>
                <a:cubicBezTo>
                  <a:pt x="144" y="33"/>
                  <a:pt x="137" y="41"/>
                  <a:pt x="129" y="49"/>
                </a:cubicBezTo>
                <a:cubicBezTo>
                  <a:pt x="125" y="53"/>
                  <a:pt x="121" y="57"/>
                  <a:pt x="116" y="61"/>
                </a:cubicBezTo>
                <a:cubicBezTo>
                  <a:pt x="108" y="69"/>
                  <a:pt x="100" y="76"/>
                  <a:pt x="92" y="84"/>
                </a:cubicBezTo>
                <a:cubicBezTo>
                  <a:pt x="88" y="87"/>
                  <a:pt x="85" y="90"/>
                  <a:pt x="81" y="93"/>
                </a:cubicBezTo>
                <a:cubicBezTo>
                  <a:pt x="66" y="108"/>
                  <a:pt x="49" y="121"/>
                  <a:pt x="30" y="131"/>
                </a:cubicBezTo>
                <a:cubicBezTo>
                  <a:pt x="30" y="131"/>
                  <a:pt x="30" y="131"/>
                  <a:pt x="30" y="131"/>
                </a:cubicBezTo>
                <a:cubicBezTo>
                  <a:pt x="29" y="132"/>
                  <a:pt x="29" y="132"/>
                  <a:pt x="28" y="133"/>
                </a:cubicBezTo>
                <a:cubicBezTo>
                  <a:pt x="29" y="133"/>
                  <a:pt x="29" y="133"/>
                  <a:pt x="30" y="133"/>
                </a:cubicBezTo>
                <a:cubicBezTo>
                  <a:pt x="42" y="135"/>
                  <a:pt x="53" y="141"/>
                  <a:pt x="63" y="148"/>
                </a:cubicBezTo>
                <a:cubicBezTo>
                  <a:pt x="73" y="156"/>
                  <a:pt x="84" y="163"/>
                  <a:pt x="96" y="169"/>
                </a:cubicBezTo>
                <a:cubicBezTo>
                  <a:pt x="103" y="172"/>
                  <a:pt x="110" y="175"/>
                  <a:pt x="117" y="178"/>
                </a:cubicBezTo>
                <a:cubicBezTo>
                  <a:pt x="131" y="185"/>
                  <a:pt x="144" y="193"/>
                  <a:pt x="155" y="204"/>
                </a:cubicBezTo>
                <a:cubicBezTo>
                  <a:pt x="157" y="207"/>
                  <a:pt x="159" y="210"/>
                  <a:pt x="160" y="213"/>
                </a:cubicBezTo>
                <a:cubicBezTo>
                  <a:pt x="163" y="218"/>
                  <a:pt x="161" y="223"/>
                  <a:pt x="156" y="225"/>
                </a:cubicBezTo>
                <a:cubicBezTo>
                  <a:pt x="152" y="226"/>
                  <a:pt x="148" y="227"/>
                  <a:pt x="144" y="226"/>
                </a:cubicBezTo>
                <a:cubicBezTo>
                  <a:pt x="130" y="225"/>
                  <a:pt x="116" y="220"/>
                  <a:pt x="104" y="214"/>
                </a:cubicBezTo>
                <a:cubicBezTo>
                  <a:pt x="89" y="206"/>
                  <a:pt x="74" y="198"/>
                  <a:pt x="59" y="190"/>
                </a:cubicBezTo>
                <a:cubicBezTo>
                  <a:pt x="47" y="184"/>
                  <a:pt x="38" y="175"/>
                  <a:pt x="30" y="165"/>
                </a:cubicBezTo>
                <a:cubicBezTo>
                  <a:pt x="23" y="158"/>
                  <a:pt x="17" y="151"/>
                  <a:pt x="10" y="145"/>
                </a:cubicBezTo>
                <a:cubicBezTo>
                  <a:pt x="9" y="143"/>
                  <a:pt x="6" y="142"/>
                  <a:pt x="4" y="140"/>
                </a:cubicBezTo>
                <a:cubicBezTo>
                  <a:pt x="3" y="140"/>
                  <a:pt x="2" y="139"/>
                  <a:pt x="2" y="139"/>
                </a:cubicBezTo>
                <a:cubicBezTo>
                  <a:pt x="0" y="137"/>
                  <a:pt x="0" y="136"/>
                  <a:pt x="2" y="134"/>
                </a:cubicBezTo>
                <a:cubicBezTo>
                  <a:pt x="3" y="133"/>
                  <a:pt x="4" y="132"/>
                  <a:pt x="5" y="131"/>
                </a:cubicBezTo>
                <a:cubicBezTo>
                  <a:pt x="9" y="128"/>
                  <a:pt x="13" y="125"/>
                  <a:pt x="16" y="121"/>
                </a:cubicBezTo>
                <a:cubicBezTo>
                  <a:pt x="18" y="120"/>
                  <a:pt x="19" y="118"/>
                  <a:pt x="20" y="115"/>
                </a:cubicBezTo>
                <a:cubicBezTo>
                  <a:pt x="26" y="105"/>
                  <a:pt x="31" y="94"/>
                  <a:pt x="38" y="84"/>
                </a:cubicBezTo>
                <a:cubicBezTo>
                  <a:pt x="44" y="74"/>
                  <a:pt x="50" y="65"/>
                  <a:pt x="58" y="58"/>
                </a:cubicBezTo>
                <a:cubicBezTo>
                  <a:pt x="63" y="53"/>
                  <a:pt x="67" y="48"/>
                  <a:pt x="72" y="44"/>
                </a:cubicBezTo>
                <a:cubicBezTo>
                  <a:pt x="85" y="31"/>
                  <a:pt x="99" y="19"/>
                  <a:pt x="115" y="10"/>
                </a:cubicBezTo>
                <a:cubicBezTo>
                  <a:pt x="123" y="6"/>
                  <a:pt x="131" y="2"/>
                  <a:pt x="140" y="0"/>
                </a:cubicBezTo>
                <a:cubicBezTo>
                  <a:pt x="142" y="0"/>
                  <a:pt x="144" y="0"/>
                  <a:pt x="14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67" name="Freeform 55"/>
          <p:cNvSpPr/>
          <p:nvPr>
            <p:custDataLst>
              <p:tags r:id="rId66"/>
            </p:custDataLst>
          </p:nvPr>
        </p:nvSpPr>
        <p:spPr bwMode="auto">
          <a:xfrm>
            <a:off x="6433179" y="4716282"/>
            <a:ext cx="141338" cy="214808"/>
          </a:xfrm>
          <a:custGeom>
            <a:gdLst>
              <a:gd name="T0" fmla="*/ 126 w 140"/>
              <a:gd name="T1" fmla="*/ 0 h 246"/>
              <a:gd name="T2" fmla="*/ 138 w 140"/>
              <a:gd name="T3" fmla="*/ 14 h 246"/>
              <a:gd name="T4" fmla="*/ 129 w 140"/>
              <a:gd name="T5" fmla="*/ 30 h 246"/>
              <a:gd name="T6" fmla="*/ 99 w 140"/>
              <a:gd name="T7" fmla="*/ 62 h 246"/>
              <a:gd name="T8" fmla="*/ 77 w 140"/>
              <a:gd name="T9" fmla="*/ 81 h 246"/>
              <a:gd name="T10" fmla="*/ 42 w 140"/>
              <a:gd name="T11" fmla="*/ 105 h 246"/>
              <a:gd name="T12" fmla="*/ 19 w 140"/>
              <a:gd name="T13" fmla="*/ 117 h 246"/>
              <a:gd name="T14" fmla="*/ 18 w 140"/>
              <a:gd name="T15" fmla="*/ 118 h 246"/>
              <a:gd name="T16" fmla="*/ 19 w 140"/>
              <a:gd name="T17" fmla="*/ 119 h 246"/>
              <a:gd name="T18" fmla="*/ 43 w 140"/>
              <a:gd name="T19" fmla="*/ 133 h 246"/>
              <a:gd name="T20" fmla="*/ 56 w 140"/>
              <a:gd name="T21" fmla="*/ 146 h 246"/>
              <a:gd name="T22" fmla="*/ 90 w 140"/>
              <a:gd name="T23" fmla="*/ 179 h 246"/>
              <a:gd name="T24" fmla="*/ 111 w 140"/>
              <a:gd name="T25" fmla="*/ 198 h 246"/>
              <a:gd name="T26" fmla="*/ 132 w 140"/>
              <a:gd name="T27" fmla="*/ 226 h 246"/>
              <a:gd name="T28" fmla="*/ 135 w 140"/>
              <a:gd name="T29" fmla="*/ 236 h 246"/>
              <a:gd name="T30" fmla="*/ 126 w 140"/>
              <a:gd name="T31" fmla="*/ 245 h 246"/>
              <a:gd name="T32" fmla="*/ 111 w 140"/>
              <a:gd name="T33" fmla="*/ 241 h 246"/>
              <a:gd name="T34" fmla="*/ 79 w 140"/>
              <a:gd name="T35" fmla="*/ 222 h 246"/>
              <a:gd name="T36" fmla="*/ 61 w 140"/>
              <a:gd name="T37" fmla="*/ 205 h 246"/>
              <a:gd name="T38" fmla="*/ 44 w 140"/>
              <a:gd name="T39" fmla="*/ 186 h 246"/>
              <a:gd name="T40" fmla="*/ 23 w 140"/>
              <a:gd name="T41" fmla="*/ 159 h 246"/>
              <a:gd name="T42" fmla="*/ 11 w 140"/>
              <a:gd name="T43" fmla="*/ 139 h 246"/>
              <a:gd name="T44" fmla="*/ 2 w 140"/>
              <a:gd name="T45" fmla="*/ 124 h 246"/>
              <a:gd name="T46" fmla="*/ 4 w 140"/>
              <a:gd name="T47" fmla="*/ 115 h 246"/>
              <a:gd name="T48" fmla="*/ 16 w 140"/>
              <a:gd name="T49" fmla="*/ 104 h 246"/>
              <a:gd name="T50" fmla="*/ 58 w 140"/>
              <a:gd name="T51" fmla="*/ 54 h 246"/>
              <a:gd name="T52" fmla="*/ 89 w 140"/>
              <a:gd name="T53" fmla="*/ 21 h 246"/>
              <a:gd name="T54" fmla="*/ 101 w 140"/>
              <a:gd name="T55" fmla="*/ 11 h 246"/>
              <a:gd name="T56" fmla="*/ 123 w 140"/>
              <a:gd name="T57" fmla="*/ 0 h 246"/>
              <a:gd name="T58" fmla="*/ 126 w 140"/>
              <a:gd name="T59" fmla="*/ 0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40" h="246">
                <a:moveTo>
                  <a:pt x="126" y="0"/>
                </a:moveTo>
                <a:cubicBezTo>
                  <a:pt x="134" y="0"/>
                  <a:pt x="140" y="6"/>
                  <a:pt x="138" y="14"/>
                </a:cubicBezTo>
                <a:cubicBezTo>
                  <a:pt x="136" y="20"/>
                  <a:pt x="133" y="26"/>
                  <a:pt x="129" y="30"/>
                </a:cubicBezTo>
                <a:cubicBezTo>
                  <a:pt x="121" y="42"/>
                  <a:pt x="110" y="53"/>
                  <a:pt x="99" y="62"/>
                </a:cubicBezTo>
                <a:cubicBezTo>
                  <a:pt x="92" y="69"/>
                  <a:pt x="85" y="75"/>
                  <a:pt x="77" y="81"/>
                </a:cubicBezTo>
                <a:cubicBezTo>
                  <a:pt x="65" y="90"/>
                  <a:pt x="54" y="97"/>
                  <a:pt x="42" y="105"/>
                </a:cubicBezTo>
                <a:cubicBezTo>
                  <a:pt x="35" y="110"/>
                  <a:pt x="27" y="113"/>
                  <a:pt x="19" y="117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9" y="119"/>
                </a:cubicBezTo>
                <a:cubicBezTo>
                  <a:pt x="27" y="123"/>
                  <a:pt x="35" y="127"/>
                  <a:pt x="43" y="133"/>
                </a:cubicBezTo>
                <a:cubicBezTo>
                  <a:pt x="47" y="137"/>
                  <a:pt x="52" y="141"/>
                  <a:pt x="56" y="146"/>
                </a:cubicBezTo>
                <a:cubicBezTo>
                  <a:pt x="67" y="158"/>
                  <a:pt x="78" y="169"/>
                  <a:pt x="90" y="179"/>
                </a:cubicBezTo>
                <a:cubicBezTo>
                  <a:pt x="98" y="185"/>
                  <a:pt x="105" y="191"/>
                  <a:pt x="111" y="198"/>
                </a:cubicBezTo>
                <a:cubicBezTo>
                  <a:pt x="120" y="206"/>
                  <a:pt x="127" y="215"/>
                  <a:pt x="132" y="226"/>
                </a:cubicBezTo>
                <a:cubicBezTo>
                  <a:pt x="133" y="229"/>
                  <a:pt x="134" y="232"/>
                  <a:pt x="135" y="236"/>
                </a:cubicBezTo>
                <a:cubicBezTo>
                  <a:pt x="136" y="241"/>
                  <a:pt x="132" y="246"/>
                  <a:pt x="126" y="245"/>
                </a:cubicBezTo>
                <a:cubicBezTo>
                  <a:pt x="121" y="244"/>
                  <a:pt x="116" y="243"/>
                  <a:pt x="111" y="241"/>
                </a:cubicBezTo>
                <a:cubicBezTo>
                  <a:pt x="99" y="237"/>
                  <a:pt x="89" y="230"/>
                  <a:pt x="79" y="222"/>
                </a:cubicBezTo>
                <a:cubicBezTo>
                  <a:pt x="73" y="217"/>
                  <a:pt x="66" y="211"/>
                  <a:pt x="61" y="205"/>
                </a:cubicBezTo>
                <a:cubicBezTo>
                  <a:pt x="55" y="199"/>
                  <a:pt x="49" y="193"/>
                  <a:pt x="44" y="186"/>
                </a:cubicBezTo>
                <a:cubicBezTo>
                  <a:pt x="37" y="177"/>
                  <a:pt x="30" y="168"/>
                  <a:pt x="23" y="159"/>
                </a:cubicBezTo>
                <a:cubicBezTo>
                  <a:pt x="18" y="153"/>
                  <a:pt x="15" y="146"/>
                  <a:pt x="11" y="139"/>
                </a:cubicBezTo>
                <a:cubicBezTo>
                  <a:pt x="8" y="134"/>
                  <a:pt x="5" y="129"/>
                  <a:pt x="2" y="124"/>
                </a:cubicBezTo>
                <a:cubicBezTo>
                  <a:pt x="0" y="120"/>
                  <a:pt x="0" y="118"/>
                  <a:pt x="4" y="115"/>
                </a:cubicBezTo>
                <a:cubicBezTo>
                  <a:pt x="8" y="111"/>
                  <a:pt x="12" y="107"/>
                  <a:pt x="16" y="104"/>
                </a:cubicBezTo>
                <a:cubicBezTo>
                  <a:pt x="31" y="89"/>
                  <a:pt x="45" y="72"/>
                  <a:pt x="58" y="54"/>
                </a:cubicBezTo>
                <a:cubicBezTo>
                  <a:pt x="67" y="42"/>
                  <a:pt x="77" y="31"/>
                  <a:pt x="89" y="21"/>
                </a:cubicBezTo>
                <a:cubicBezTo>
                  <a:pt x="93" y="18"/>
                  <a:pt x="96" y="14"/>
                  <a:pt x="101" y="11"/>
                </a:cubicBezTo>
                <a:cubicBezTo>
                  <a:pt x="107" y="6"/>
                  <a:pt x="114" y="1"/>
                  <a:pt x="123" y="0"/>
                </a:cubicBezTo>
                <a:cubicBezTo>
                  <a:pt x="124" y="0"/>
                  <a:pt x="125" y="0"/>
                  <a:pt x="12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68" name="Freeform 56"/>
          <p:cNvSpPr/>
          <p:nvPr>
            <p:custDataLst>
              <p:tags r:id="rId67"/>
            </p:custDataLst>
          </p:nvPr>
        </p:nvSpPr>
        <p:spPr bwMode="auto">
          <a:xfrm>
            <a:off x="6643070" y="4696887"/>
            <a:ext cx="154033" cy="188826"/>
          </a:xfrm>
          <a:custGeom>
            <a:gdLst>
              <a:gd name="T0" fmla="*/ 20 w 153"/>
              <a:gd name="T1" fmla="*/ 139 h 216"/>
              <a:gd name="T2" fmla="*/ 29 w 153"/>
              <a:gd name="T3" fmla="*/ 140 h 216"/>
              <a:gd name="T4" fmla="*/ 62 w 153"/>
              <a:gd name="T5" fmla="*/ 149 h 216"/>
              <a:gd name="T6" fmla="*/ 97 w 153"/>
              <a:gd name="T7" fmla="*/ 163 h 216"/>
              <a:gd name="T8" fmla="*/ 130 w 153"/>
              <a:gd name="T9" fmla="*/ 180 h 216"/>
              <a:gd name="T10" fmla="*/ 150 w 153"/>
              <a:gd name="T11" fmla="*/ 203 h 216"/>
              <a:gd name="T12" fmla="*/ 143 w 153"/>
              <a:gd name="T13" fmla="*/ 215 h 216"/>
              <a:gd name="T14" fmla="*/ 134 w 153"/>
              <a:gd name="T15" fmla="*/ 215 h 216"/>
              <a:gd name="T16" fmla="*/ 95 w 153"/>
              <a:gd name="T17" fmla="*/ 205 h 216"/>
              <a:gd name="T18" fmla="*/ 32 w 153"/>
              <a:gd name="T19" fmla="*/ 169 h 216"/>
              <a:gd name="T20" fmla="*/ 24 w 153"/>
              <a:gd name="T21" fmla="*/ 162 h 216"/>
              <a:gd name="T22" fmla="*/ 9 w 153"/>
              <a:gd name="T23" fmla="*/ 149 h 216"/>
              <a:gd name="T24" fmla="*/ 3 w 153"/>
              <a:gd name="T25" fmla="*/ 144 h 216"/>
              <a:gd name="T26" fmla="*/ 3 w 153"/>
              <a:gd name="T27" fmla="*/ 137 h 216"/>
              <a:gd name="T28" fmla="*/ 14 w 153"/>
              <a:gd name="T29" fmla="*/ 124 h 216"/>
              <a:gd name="T30" fmla="*/ 41 w 153"/>
              <a:gd name="T31" fmla="*/ 74 h 216"/>
              <a:gd name="T32" fmla="*/ 57 w 153"/>
              <a:gd name="T33" fmla="*/ 54 h 216"/>
              <a:gd name="T34" fmla="*/ 88 w 153"/>
              <a:gd name="T35" fmla="*/ 22 h 216"/>
              <a:gd name="T36" fmla="*/ 110 w 153"/>
              <a:gd name="T37" fmla="*/ 5 h 216"/>
              <a:gd name="T38" fmla="*/ 116 w 153"/>
              <a:gd name="T39" fmla="*/ 2 h 216"/>
              <a:gd name="T40" fmla="*/ 123 w 153"/>
              <a:gd name="T41" fmla="*/ 6 h 216"/>
              <a:gd name="T42" fmla="*/ 123 w 153"/>
              <a:gd name="T43" fmla="*/ 14 h 216"/>
              <a:gd name="T44" fmla="*/ 115 w 153"/>
              <a:gd name="T45" fmla="*/ 38 h 216"/>
              <a:gd name="T46" fmla="*/ 96 w 153"/>
              <a:gd name="T47" fmla="*/ 69 h 216"/>
              <a:gd name="T48" fmla="*/ 68 w 153"/>
              <a:gd name="T49" fmla="*/ 101 h 216"/>
              <a:gd name="T50" fmla="*/ 54 w 153"/>
              <a:gd name="T51" fmla="*/ 115 h 216"/>
              <a:gd name="T52" fmla="*/ 22 w 153"/>
              <a:gd name="T53" fmla="*/ 137 h 216"/>
              <a:gd name="T54" fmla="*/ 21 w 153"/>
              <a:gd name="T55" fmla="*/ 138 h 216"/>
              <a:gd name="T56" fmla="*/ 20 w 153"/>
              <a:gd name="T57" fmla="*/ 139 h 2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</a:cxnLst>
            <a:rect l="0" t="0" r="r" b="b"/>
            <a:pathLst>
              <a:path w="153" h="216">
                <a:moveTo>
                  <a:pt x="20" y="139"/>
                </a:moveTo>
                <a:cubicBezTo>
                  <a:pt x="23" y="140"/>
                  <a:pt x="26" y="140"/>
                  <a:pt x="29" y="140"/>
                </a:cubicBezTo>
                <a:cubicBezTo>
                  <a:pt x="40" y="142"/>
                  <a:pt x="51" y="145"/>
                  <a:pt x="62" y="149"/>
                </a:cubicBezTo>
                <a:cubicBezTo>
                  <a:pt x="74" y="154"/>
                  <a:pt x="85" y="158"/>
                  <a:pt x="97" y="163"/>
                </a:cubicBezTo>
                <a:cubicBezTo>
                  <a:pt x="109" y="167"/>
                  <a:pt x="120" y="172"/>
                  <a:pt x="130" y="180"/>
                </a:cubicBezTo>
                <a:cubicBezTo>
                  <a:pt x="138" y="187"/>
                  <a:pt x="145" y="194"/>
                  <a:pt x="150" y="203"/>
                </a:cubicBezTo>
                <a:cubicBezTo>
                  <a:pt x="153" y="210"/>
                  <a:pt x="151" y="214"/>
                  <a:pt x="143" y="215"/>
                </a:cubicBezTo>
                <a:cubicBezTo>
                  <a:pt x="140" y="216"/>
                  <a:pt x="137" y="216"/>
                  <a:pt x="134" y="215"/>
                </a:cubicBezTo>
                <a:cubicBezTo>
                  <a:pt x="120" y="214"/>
                  <a:pt x="107" y="210"/>
                  <a:pt x="95" y="205"/>
                </a:cubicBezTo>
                <a:cubicBezTo>
                  <a:pt x="72" y="196"/>
                  <a:pt x="51" y="184"/>
                  <a:pt x="32" y="169"/>
                </a:cubicBezTo>
                <a:cubicBezTo>
                  <a:pt x="29" y="167"/>
                  <a:pt x="27" y="164"/>
                  <a:pt x="24" y="162"/>
                </a:cubicBezTo>
                <a:cubicBezTo>
                  <a:pt x="19" y="158"/>
                  <a:pt x="14" y="153"/>
                  <a:pt x="9" y="149"/>
                </a:cubicBezTo>
                <a:cubicBezTo>
                  <a:pt x="7" y="147"/>
                  <a:pt x="5" y="145"/>
                  <a:pt x="3" y="144"/>
                </a:cubicBezTo>
                <a:cubicBezTo>
                  <a:pt x="0" y="143"/>
                  <a:pt x="0" y="139"/>
                  <a:pt x="3" y="137"/>
                </a:cubicBezTo>
                <a:cubicBezTo>
                  <a:pt x="9" y="135"/>
                  <a:pt x="12" y="130"/>
                  <a:pt x="14" y="124"/>
                </a:cubicBezTo>
                <a:cubicBezTo>
                  <a:pt x="20" y="106"/>
                  <a:pt x="29" y="89"/>
                  <a:pt x="41" y="74"/>
                </a:cubicBezTo>
                <a:cubicBezTo>
                  <a:pt x="47" y="67"/>
                  <a:pt x="51" y="60"/>
                  <a:pt x="57" y="54"/>
                </a:cubicBezTo>
                <a:cubicBezTo>
                  <a:pt x="66" y="43"/>
                  <a:pt x="76" y="32"/>
                  <a:pt x="88" y="22"/>
                </a:cubicBezTo>
                <a:cubicBezTo>
                  <a:pt x="95" y="16"/>
                  <a:pt x="102" y="10"/>
                  <a:pt x="110" y="5"/>
                </a:cubicBezTo>
                <a:cubicBezTo>
                  <a:pt x="112" y="4"/>
                  <a:pt x="114" y="3"/>
                  <a:pt x="116" y="2"/>
                </a:cubicBezTo>
                <a:cubicBezTo>
                  <a:pt x="120" y="0"/>
                  <a:pt x="123" y="2"/>
                  <a:pt x="123" y="6"/>
                </a:cubicBezTo>
                <a:cubicBezTo>
                  <a:pt x="124" y="9"/>
                  <a:pt x="123" y="12"/>
                  <a:pt x="123" y="14"/>
                </a:cubicBezTo>
                <a:cubicBezTo>
                  <a:pt x="121" y="22"/>
                  <a:pt x="118" y="30"/>
                  <a:pt x="115" y="38"/>
                </a:cubicBezTo>
                <a:cubicBezTo>
                  <a:pt x="109" y="49"/>
                  <a:pt x="104" y="59"/>
                  <a:pt x="96" y="69"/>
                </a:cubicBezTo>
                <a:cubicBezTo>
                  <a:pt x="87" y="80"/>
                  <a:pt x="78" y="91"/>
                  <a:pt x="68" y="101"/>
                </a:cubicBezTo>
                <a:cubicBezTo>
                  <a:pt x="63" y="106"/>
                  <a:pt x="59" y="110"/>
                  <a:pt x="54" y="115"/>
                </a:cubicBezTo>
                <a:cubicBezTo>
                  <a:pt x="45" y="124"/>
                  <a:pt x="34" y="131"/>
                  <a:pt x="22" y="137"/>
                </a:cubicBezTo>
                <a:cubicBezTo>
                  <a:pt x="22" y="138"/>
                  <a:pt x="21" y="138"/>
                  <a:pt x="21" y="138"/>
                </a:cubicBezTo>
                <a:cubicBezTo>
                  <a:pt x="21" y="138"/>
                  <a:pt x="21" y="139"/>
                  <a:pt x="20" y="139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69" name="Freeform 57"/>
          <p:cNvSpPr/>
          <p:nvPr>
            <p:custDataLst>
              <p:tags r:id="rId68"/>
            </p:custDataLst>
          </p:nvPr>
        </p:nvSpPr>
        <p:spPr bwMode="auto">
          <a:xfrm>
            <a:off x="6749707" y="4689202"/>
            <a:ext cx="161226" cy="160648"/>
          </a:xfrm>
          <a:custGeom>
            <a:gdLst>
              <a:gd name="T0" fmla="*/ 25 w 160"/>
              <a:gd name="T1" fmla="*/ 123 h 184"/>
              <a:gd name="T2" fmla="*/ 28 w 160"/>
              <a:gd name="T3" fmla="*/ 123 h 184"/>
              <a:gd name="T4" fmla="*/ 61 w 160"/>
              <a:gd name="T5" fmla="*/ 123 h 184"/>
              <a:gd name="T6" fmla="*/ 99 w 160"/>
              <a:gd name="T7" fmla="*/ 131 h 184"/>
              <a:gd name="T8" fmla="*/ 145 w 160"/>
              <a:gd name="T9" fmla="*/ 159 h 184"/>
              <a:gd name="T10" fmla="*/ 156 w 160"/>
              <a:gd name="T11" fmla="*/ 169 h 184"/>
              <a:gd name="T12" fmla="*/ 154 w 160"/>
              <a:gd name="T13" fmla="*/ 179 h 184"/>
              <a:gd name="T14" fmla="*/ 151 w 160"/>
              <a:gd name="T15" fmla="*/ 180 h 184"/>
              <a:gd name="T16" fmla="*/ 120 w 160"/>
              <a:gd name="T17" fmla="*/ 182 h 184"/>
              <a:gd name="T18" fmla="*/ 92 w 160"/>
              <a:gd name="T19" fmla="*/ 173 h 184"/>
              <a:gd name="T20" fmla="*/ 53 w 160"/>
              <a:gd name="T21" fmla="*/ 154 h 184"/>
              <a:gd name="T22" fmla="*/ 38 w 160"/>
              <a:gd name="T23" fmla="*/ 145 h 184"/>
              <a:gd name="T24" fmla="*/ 9 w 160"/>
              <a:gd name="T25" fmla="*/ 133 h 184"/>
              <a:gd name="T26" fmla="*/ 4 w 160"/>
              <a:gd name="T27" fmla="*/ 132 h 184"/>
              <a:gd name="T28" fmla="*/ 2 w 160"/>
              <a:gd name="T29" fmla="*/ 126 h 184"/>
              <a:gd name="T30" fmla="*/ 7 w 160"/>
              <a:gd name="T31" fmla="*/ 118 h 184"/>
              <a:gd name="T32" fmla="*/ 16 w 160"/>
              <a:gd name="T33" fmla="*/ 105 h 184"/>
              <a:gd name="T34" fmla="*/ 36 w 160"/>
              <a:gd name="T35" fmla="*/ 60 h 184"/>
              <a:gd name="T36" fmla="*/ 51 w 160"/>
              <a:gd name="T37" fmla="*/ 33 h 184"/>
              <a:gd name="T38" fmla="*/ 85 w 160"/>
              <a:gd name="T39" fmla="*/ 4 h 184"/>
              <a:gd name="T40" fmla="*/ 94 w 160"/>
              <a:gd name="T41" fmla="*/ 1 h 184"/>
              <a:gd name="T42" fmla="*/ 102 w 160"/>
              <a:gd name="T43" fmla="*/ 8 h 184"/>
              <a:gd name="T44" fmla="*/ 98 w 160"/>
              <a:gd name="T45" fmla="*/ 20 h 184"/>
              <a:gd name="T46" fmla="*/ 83 w 160"/>
              <a:gd name="T47" fmla="*/ 49 h 184"/>
              <a:gd name="T48" fmla="*/ 73 w 160"/>
              <a:gd name="T49" fmla="*/ 66 h 184"/>
              <a:gd name="T50" fmla="*/ 51 w 160"/>
              <a:gd name="T51" fmla="*/ 95 h 184"/>
              <a:gd name="T52" fmla="*/ 38 w 160"/>
              <a:gd name="T53" fmla="*/ 111 h 184"/>
              <a:gd name="T54" fmla="*/ 28 w 160"/>
              <a:gd name="T55" fmla="*/ 119 h 184"/>
              <a:gd name="T56" fmla="*/ 24 w 160"/>
              <a:gd name="T57" fmla="*/ 122 h 184"/>
              <a:gd name="T58" fmla="*/ 25 w 160"/>
              <a:gd name="T59" fmla="*/ 123 h 1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60" h="184">
                <a:moveTo>
                  <a:pt x="25" y="123"/>
                </a:moveTo>
                <a:cubicBezTo>
                  <a:pt x="26" y="123"/>
                  <a:pt x="27" y="123"/>
                  <a:pt x="28" y="123"/>
                </a:cubicBezTo>
                <a:cubicBezTo>
                  <a:pt x="39" y="123"/>
                  <a:pt x="50" y="122"/>
                  <a:pt x="61" y="123"/>
                </a:cubicBezTo>
                <a:cubicBezTo>
                  <a:pt x="74" y="123"/>
                  <a:pt x="87" y="126"/>
                  <a:pt x="99" y="131"/>
                </a:cubicBezTo>
                <a:cubicBezTo>
                  <a:pt x="116" y="137"/>
                  <a:pt x="131" y="147"/>
                  <a:pt x="145" y="159"/>
                </a:cubicBezTo>
                <a:cubicBezTo>
                  <a:pt x="148" y="162"/>
                  <a:pt x="152" y="165"/>
                  <a:pt x="156" y="169"/>
                </a:cubicBezTo>
                <a:cubicBezTo>
                  <a:pt x="160" y="172"/>
                  <a:pt x="159" y="176"/>
                  <a:pt x="154" y="179"/>
                </a:cubicBezTo>
                <a:cubicBezTo>
                  <a:pt x="153" y="179"/>
                  <a:pt x="152" y="179"/>
                  <a:pt x="151" y="180"/>
                </a:cubicBezTo>
                <a:cubicBezTo>
                  <a:pt x="141" y="183"/>
                  <a:pt x="131" y="184"/>
                  <a:pt x="120" y="182"/>
                </a:cubicBezTo>
                <a:cubicBezTo>
                  <a:pt x="110" y="180"/>
                  <a:pt x="101" y="177"/>
                  <a:pt x="92" y="173"/>
                </a:cubicBezTo>
                <a:cubicBezTo>
                  <a:pt x="79" y="166"/>
                  <a:pt x="66" y="160"/>
                  <a:pt x="53" y="154"/>
                </a:cubicBezTo>
                <a:cubicBezTo>
                  <a:pt x="48" y="151"/>
                  <a:pt x="43" y="148"/>
                  <a:pt x="38" y="145"/>
                </a:cubicBezTo>
                <a:cubicBezTo>
                  <a:pt x="29" y="139"/>
                  <a:pt x="19" y="136"/>
                  <a:pt x="9" y="133"/>
                </a:cubicBezTo>
                <a:cubicBezTo>
                  <a:pt x="7" y="133"/>
                  <a:pt x="6" y="132"/>
                  <a:pt x="4" y="132"/>
                </a:cubicBezTo>
                <a:cubicBezTo>
                  <a:pt x="1" y="131"/>
                  <a:pt x="0" y="129"/>
                  <a:pt x="2" y="126"/>
                </a:cubicBezTo>
                <a:cubicBezTo>
                  <a:pt x="3" y="123"/>
                  <a:pt x="5" y="121"/>
                  <a:pt x="7" y="118"/>
                </a:cubicBezTo>
                <a:cubicBezTo>
                  <a:pt x="10" y="114"/>
                  <a:pt x="14" y="110"/>
                  <a:pt x="16" y="105"/>
                </a:cubicBezTo>
                <a:cubicBezTo>
                  <a:pt x="23" y="90"/>
                  <a:pt x="30" y="75"/>
                  <a:pt x="36" y="60"/>
                </a:cubicBezTo>
                <a:cubicBezTo>
                  <a:pt x="40" y="50"/>
                  <a:pt x="44" y="41"/>
                  <a:pt x="51" y="33"/>
                </a:cubicBezTo>
                <a:cubicBezTo>
                  <a:pt x="60" y="21"/>
                  <a:pt x="72" y="11"/>
                  <a:pt x="85" y="4"/>
                </a:cubicBezTo>
                <a:cubicBezTo>
                  <a:pt x="88" y="3"/>
                  <a:pt x="91" y="2"/>
                  <a:pt x="94" y="1"/>
                </a:cubicBezTo>
                <a:cubicBezTo>
                  <a:pt x="99" y="0"/>
                  <a:pt x="102" y="2"/>
                  <a:pt x="102" y="8"/>
                </a:cubicBezTo>
                <a:cubicBezTo>
                  <a:pt x="102" y="12"/>
                  <a:pt x="101" y="16"/>
                  <a:pt x="98" y="20"/>
                </a:cubicBezTo>
                <a:cubicBezTo>
                  <a:pt x="93" y="30"/>
                  <a:pt x="88" y="39"/>
                  <a:pt x="83" y="49"/>
                </a:cubicBezTo>
                <a:cubicBezTo>
                  <a:pt x="79" y="55"/>
                  <a:pt x="76" y="60"/>
                  <a:pt x="73" y="66"/>
                </a:cubicBezTo>
                <a:cubicBezTo>
                  <a:pt x="67" y="77"/>
                  <a:pt x="59" y="86"/>
                  <a:pt x="51" y="95"/>
                </a:cubicBezTo>
                <a:cubicBezTo>
                  <a:pt x="47" y="100"/>
                  <a:pt x="43" y="106"/>
                  <a:pt x="38" y="111"/>
                </a:cubicBezTo>
                <a:cubicBezTo>
                  <a:pt x="35" y="114"/>
                  <a:pt x="32" y="116"/>
                  <a:pt x="28" y="119"/>
                </a:cubicBezTo>
                <a:cubicBezTo>
                  <a:pt x="27" y="120"/>
                  <a:pt x="26" y="121"/>
                  <a:pt x="24" y="122"/>
                </a:cubicBezTo>
                <a:cubicBezTo>
                  <a:pt x="25" y="122"/>
                  <a:pt x="25" y="123"/>
                  <a:pt x="25" y="123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0" name="Freeform 58"/>
          <p:cNvSpPr/>
          <p:nvPr>
            <p:custDataLst>
              <p:tags r:id="rId69"/>
            </p:custDataLst>
          </p:nvPr>
        </p:nvSpPr>
        <p:spPr bwMode="auto">
          <a:xfrm>
            <a:off x="6834342" y="4693594"/>
            <a:ext cx="121026" cy="80141"/>
          </a:xfrm>
          <a:custGeom>
            <a:gdLst>
              <a:gd name="T0" fmla="*/ 120 w 120"/>
              <a:gd name="T1" fmla="*/ 11 h 92"/>
              <a:gd name="T2" fmla="*/ 117 w 120"/>
              <a:gd name="T3" fmla="*/ 18 h 92"/>
              <a:gd name="T4" fmla="*/ 91 w 120"/>
              <a:gd name="T5" fmla="*/ 46 h 92"/>
              <a:gd name="T6" fmla="*/ 65 w 120"/>
              <a:gd name="T7" fmla="*/ 65 h 92"/>
              <a:gd name="T8" fmla="*/ 30 w 120"/>
              <a:gd name="T9" fmla="*/ 84 h 92"/>
              <a:gd name="T10" fmla="*/ 8 w 120"/>
              <a:gd name="T11" fmla="*/ 92 h 92"/>
              <a:gd name="T12" fmla="*/ 3 w 120"/>
              <a:gd name="T13" fmla="*/ 92 h 92"/>
              <a:gd name="T14" fmla="*/ 2 w 120"/>
              <a:gd name="T15" fmla="*/ 88 h 92"/>
              <a:gd name="T16" fmla="*/ 13 w 120"/>
              <a:gd name="T17" fmla="*/ 70 h 92"/>
              <a:gd name="T18" fmla="*/ 33 w 120"/>
              <a:gd name="T19" fmla="*/ 46 h 92"/>
              <a:gd name="T20" fmla="*/ 49 w 120"/>
              <a:gd name="T21" fmla="*/ 33 h 92"/>
              <a:gd name="T22" fmla="*/ 105 w 120"/>
              <a:gd name="T23" fmla="*/ 2 h 92"/>
              <a:gd name="T24" fmla="*/ 114 w 120"/>
              <a:gd name="T25" fmla="*/ 1 h 92"/>
              <a:gd name="T26" fmla="*/ 120 w 120"/>
              <a:gd name="T27" fmla="*/ 11 h 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20" h="92">
                <a:moveTo>
                  <a:pt x="120" y="11"/>
                </a:moveTo>
                <a:cubicBezTo>
                  <a:pt x="119" y="12"/>
                  <a:pt x="119" y="16"/>
                  <a:pt x="117" y="18"/>
                </a:cubicBezTo>
                <a:cubicBezTo>
                  <a:pt x="110" y="29"/>
                  <a:pt x="101" y="39"/>
                  <a:pt x="91" y="46"/>
                </a:cubicBezTo>
                <a:cubicBezTo>
                  <a:pt x="82" y="53"/>
                  <a:pt x="74" y="59"/>
                  <a:pt x="65" y="65"/>
                </a:cubicBezTo>
                <a:cubicBezTo>
                  <a:pt x="54" y="73"/>
                  <a:pt x="43" y="79"/>
                  <a:pt x="30" y="84"/>
                </a:cubicBezTo>
                <a:cubicBezTo>
                  <a:pt x="23" y="87"/>
                  <a:pt x="15" y="89"/>
                  <a:pt x="8" y="92"/>
                </a:cubicBezTo>
                <a:cubicBezTo>
                  <a:pt x="6" y="92"/>
                  <a:pt x="5" y="92"/>
                  <a:pt x="3" y="92"/>
                </a:cubicBezTo>
                <a:cubicBezTo>
                  <a:pt x="1" y="92"/>
                  <a:pt x="0" y="90"/>
                  <a:pt x="2" y="88"/>
                </a:cubicBezTo>
                <a:cubicBezTo>
                  <a:pt x="6" y="82"/>
                  <a:pt x="9" y="75"/>
                  <a:pt x="13" y="70"/>
                </a:cubicBezTo>
                <a:cubicBezTo>
                  <a:pt x="19" y="61"/>
                  <a:pt x="25" y="53"/>
                  <a:pt x="33" y="46"/>
                </a:cubicBezTo>
                <a:cubicBezTo>
                  <a:pt x="38" y="41"/>
                  <a:pt x="44" y="37"/>
                  <a:pt x="49" y="33"/>
                </a:cubicBezTo>
                <a:cubicBezTo>
                  <a:pt x="66" y="19"/>
                  <a:pt x="85" y="9"/>
                  <a:pt x="105" y="2"/>
                </a:cubicBezTo>
                <a:cubicBezTo>
                  <a:pt x="108" y="1"/>
                  <a:pt x="111" y="0"/>
                  <a:pt x="114" y="1"/>
                </a:cubicBezTo>
                <a:cubicBezTo>
                  <a:pt x="118" y="2"/>
                  <a:pt x="120" y="5"/>
                  <a:pt x="120" y="11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1" name="Freeform 59"/>
          <p:cNvSpPr/>
          <p:nvPr>
            <p:custDataLst>
              <p:tags r:id="rId70"/>
            </p:custDataLst>
          </p:nvPr>
        </p:nvSpPr>
        <p:spPr bwMode="auto">
          <a:xfrm>
            <a:off x="6406096" y="4757268"/>
            <a:ext cx="40201" cy="37691"/>
          </a:xfrm>
          <a:custGeom>
            <a:gdLst>
              <a:gd name="T0" fmla="*/ 0 w 40"/>
              <a:gd name="T1" fmla="*/ 19 h 43"/>
              <a:gd name="T2" fmla="*/ 5 w 40"/>
              <a:gd name="T3" fmla="*/ 10 h 43"/>
              <a:gd name="T4" fmla="*/ 12 w 40"/>
              <a:gd name="T5" fmla="*/ 4 h 43"/>
              <a:gd name="T6" fmla="*/ 31 w 40"/>
              <a:gd name="T7" fmla="*/ 7 h 43"/>
              <a:gd name="T8" fmla="*/ 35 w 40"/>
              <a:gd name="T9" fmla="*/ 30 h 43"/>
              <a:gd name="T10" fmla="*/ 6 w 40"/>
              <a:gd name="T11" fmla="*/ 35 h 43"/>
              <a:gd name="T12" fmla="*/ 1 w 40"/>
              <a:gd name="T13" fmla="*/ 29 h 43"/>
              <a:gd name="T14" fmla="*/ 0 w 40"/>
              <a:gd name="T15" fmla="*/ 26 h 43"/>
              <a:gd name="T16" fmla="*/ 0 w 40"/>
              <a:gd name="T17" fmla="*/ 19 h 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0" h="43">
                <a:moveTo>
                  <a:pt x="0" y="19"/>
                </a:moveTo>
                <a:cubicBezTo>
                  <a:pt x="1" y="16"/>
                  <a:pt x="3" y="13"/>
                  <a:pt x="5" y="10"/>
                </a:cubicBezTo>
                <a:cubicBezTo>
                  <a:pt x="7" y="8"/>
                  <a:pt x="10" y="6"/>
                  <a:pt x="12" y="4"/>
                </a:cubicBezTo>
                <a:cubicBezTo>
                  <a:pt x="19" y="0"/>
                  <a:pt x="26" y="2"/>
                  <a:pt x="31" y="7"/>
                </a:cubicBezTo>
                <a:cubicBezTo>
                  <a:pt x="37" y="13"/>
                  <a:pt x="40" y="22"/>
                  <a:pt x="35" y="30"/>
                </a:cubicBezTo>
                <a:cubicBezTo>
                  <a:pt x="29" y="40"/>
                  <a:pt x="15" y="43"/>
                  <a:pt x="6" y="35"/>
                </a:cubicBezTo>
                <a:cubicBezTo>
                  <a:pt x="4" y="34"/>
                  <a:pt x="3" y="31"/>
                  <a:pt x="1" y="29"/>
                </a:cubicBezTo>
                <a:cubicBezTo>
                  <a:pt x="1" y="28"/>
                  <a:pt x="0" y="27"/>
                  <a:pt x="0" y="26"/>
                </a:cubicBezTo>
                <a:cubicBezTo>
                  <a:pt x="0" y="24"/>
                  <a:pt x="0" y="21"/>
                  <a:pt x="0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2" name="Freeform 60"/>
          <p:cNvSpPr/>
          <p:nvPr>
            <p:custDataLst>
              <p:tags r:id="rId71"/>
            </p:custDataLst>
          </p:nvPr>
        </p:nvSpPr>
        <p:spPr bwMode="auto">
          <a:xfrm>
            <a:off x="6602445" y="4912793"/>
            <a:ext cx="21158" cy="19395"/>
          </a:xfrm>
          <a:custGeom>
            <a:gdLst>
              <a:gd name="T0" fmla="*/ 7 w 21"/>
              <a:gd name="T1" fmla="*/ 22 h 22"/>
              <a:gd name="T2" fmla="*/ 7 w 21"/>
              <a:gd name="T3" fmla="*/ 22 h 22"/>
              <a:gd name="T4" fmla="*/ 1 w 21"/>
              <a:gd name="T5" fmla="*/ 12 h 22"/>
              <a:gd name="T6" fmla="*/ 8 w 21"/>
              <a:gd name="T7" fmla="*/ 2 h 22"/>
              <a:gd name="T8" fmla="*/ 20 w 21"/>
              <a:gd name="T9" fmla="*/ 4 h 22"/>
              <a:gd name="T10" fmla="*/ 21 w 21"/>
              <a:gd name="T11" fmla="*/ 7 h 22"/>
              <a:gd name="T12" fmla="*/ 20 w 21"/>
              <a:gd name="T13" fmla="*/ 17 h 22"/>
              <a:gd name="T14" fmla="*/ 16 w 21"/>
              <a:gd name="T15" fmla="*/ 20 h 22"/>
              <a:gd name="T16" fmla="*/ 13 w 21"/>
              <a:gd name="T17" fmla="*/ 22 h 22"/>
              <a:gd name="T18" fmla="*/ 7 w 21"/>
              <a:gd name="T19" fmla="*/ 22 h 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" h="22">
                <a:moveTo>
                  <a:pt x="7" y="22"/>
                </a:moveTo>
                <a:cubicBezTo>
                  <a:pt x="7" y="22"/>
                  <a:pt x="7" y="22"/>
                  <a:pt x="7" y="22"/>
                </a:cubicBezTo>
                <a:cubicBezTo>
                  <a:pt x="3" y="20"/>
                  <a:pt x="0" y="16"/>
                  <a:pt x="1" y="12"/>
                </a:cubicBezTo>
                <a:cubicBezTo>
                  <a:pt x="1" y="7"/>
                  <a:pt x="4" y="4"/>
                  <a:pt x="8" y="2"/>
                </a:cubicBezTo>
                <a:cubicBezTo>
                  <a:pt x="12" y="0"/>
                  <a:pt x="17" y="0"/>
                  <a:pt x="20" y="4"/>
                </a:cubicBezTo>
                <a:cubicBezTo>
                  <a:pt x="20" y="5"/>
                  <a:pt x="21" y="6"/>
                  <a:pt x="21" y="7"/>
                </a:cubicBezTo>
                <a:cubicBezTo>
                  <a:pt x="21" y="10"/>
                  <a:pt x="21" y="14"/>
                  <a:pt x="20" y="17"/>
                </a:cubicBezTo>
                <a:cubicBezTo>
                  <a:pt x="19" y="18"/>
                  <a:pt x="18" y="19"/>
                  <a:pt x="16" y="20"/>
                </a:cubicBezTo>
                <a:cubicBezTo>
                  <a:pt x="15" y="21"/>
                  <a:pt x="14" y="22"/>
                  <a:pt x="13" y="22"/>
                </a:cubicBezTo>
                <a:cubicBezTo>
                  <a:pt x="11" y="22"/>
                  <a:pt x="9" y="22"/>
                  <a:pt x="7" y="2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3" name="Freeform 61"/>
          <p:cNvSpPr/>
          <p:nvPr>
            <p:custDataLst>
              <p:tags r:id="rId72"/>
            </p:custDataLst>
          </p:nvPr>
        </p:nvSpPr>
        <p:spPr bwMode="auto">
          <a:xfrm>
            <a:off x="6897817" y="4773003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4" name="Freeform 62"/>
          <p:cNvSpPr/>
          <p:nvPr>
            <p:custDataLst>
              <p:tags r:id="rId73"/>
            </p:custDataLst>
          </p:nvPr>
        </p:nvSpPr>
        <p:spPr bwMode="auto">
          <a:xfrm>
            <a:off x="6817414" y="4861195"/>
            <a:ext cx="42317" cy="33301"/>
          </a:xfrm>
          <a:custGeom>
            <a:gdLst>
              <a:gd name="T0" fmla="*/ 42 w 42"/>
              <a:gd name="T1" fmla="*/ 16 h 38"/>
              <a:gd name="T2" fmla="*/ 20 w 42"/>
              <a:gd name="T3" fmla="*/ 37 h 38"/>
              <a:gd name="T4" fmla="*/ 3 w 42"/>
              <a:gd name="T5" fmla="*/ 13 h 38"/>
              <a:gd name="T6" fmla="*/ 10 w 42"/>
              <a:gd name="T7" fmla="*/ 5 h 38"/>
              <a:gd name="T8" fmla="*/ 28 w 42"/>
              <a:gd name="T9" fmla="*/ 1 h 38"/>
              <a:gd name="T10" fmla="*/ 41 w 42"/>
              <a:gd name="T11" fmla="*/ 10 h 38"/>
              <a:gd name="T12" fmla="*/ 42 w 42"/>
              <a:gd name="T13" fmla="*/ 16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" h="38">
                <a:moveTo>
                  <a:pt x="42" y="16"/>
                </a:moveTo>
                <a:cubicBezTo>
                  <a:pt x="42" y="25"/>
                  <a:pt x="32" y="38"/>
                  <a:pt x="20" y="37"/>
                </a:cubicBezTo>
                <a:cubicBezTo>
                  <a:pt x="9" y="36"/>
                  <a:pt x="0" y="25"/>
                  <a:pt x="3" y="13"/>
                </a:cubicBezTo>
                <a:cubicBezTo>
                  <a:pt x="4" y="10"/>
                  <a:pt x="7" y="7"/>
                  <a:pt x="10" y="5"/>
                </a:cubicBezTo>
                <a:cubicBezTo>
                  <a:pt x="15" y="2"/>
                  <a:pt x="21" y="0"/>
                  <a:pt x="28" y="1"/>
                </a:cubicBezTo>
                <a:cubicBezTo>
                  <a:pt x="33" y="1"/>
                  <a:pt x="38" y="4"/>
                  <a:pt x="41" y="10"/>
                </a:cubicBezTo>
                <a:cubicBezTo>
                  <a:pt x="41" y="11"/>
                  <a:pt x="42" y="14"/>
                  <a:pt x="42" y="1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5" name="Freeform 63"/>
          <p:cNvSpPr/>
          <p:nvPr>
            <p:custDataLst>
              <p:tags r:id="rId74"/>
            </p:custDataLst>
          </p:nvPr>
        </p:nvSpPr>
        <p:spPr bwMode="auto">
          <a:xfrm>
            <a:off x="6694272" y="4672369"/>
            <a:ext cx="35123" cy="30739"/>
          </a:xfrm>
          <a:custGeom>
            <a:gdLst>
              <a:gd name="T0" fmla="*/ 16 w 35"/>
              <a:gd name="T1" fmla="*/ 34 h 35"/>
              <a:gd name="T2" fmla="*/ 1 w 35"/>
              <a:gd name="T3" fmla="*/ 21 h 35"/>
              <a:gd name="T4" fmla="*/ 1 w 35"/>
              <a:gd name="T5" fmla="*/ 19 h 35"/>
              <a:gd name="T6" fmla="*/ 16 w 35"/>
              <a:gd name="T7" fmla="*/ 2 h 35"/>
              <a:gd name="T8" fmla="*/ 34 w 35"/>
              <a:gd name="T9" fmla="*/ 16 h 35"/>
              <a:gd name="T10" fmla="*/ 16 w 35"/>
              <a:gd name="T11" fmla="*/ 34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35">
                <a:moveTo>
                  <a:pt x="16" y="34"/>
                </a:moveTo>
                <a:cubicBezTo>
                  <a:pt x="7" y="35"/>
                  <a:pt x="2" y="29"/>
                  <a:pt x="1" y="21"/>
                </a:cubicBezTo>
                <a:cubicBezTo>
                  <a:pt x="1" y="21"/>
                  <a:pt x="0" y="20"/>
                  <a:pt x="1" y="19"/>
                </a:cubicBezTo>
                <a:cubicBezTo>
                  <a:pt x="1" y="11"/>
                  <a:pt x="8" y="3"/>
                  <a:pt x="16" y="2"/>
                </a:cubicBezTo>
                <a:cubicBezTo>
                  <a:pt x="24" y="0"/>
                  <a:pt x="33" y="7"/>
                  <a:pt x="34" y="16"/>
                </a:cubicBezTo>
                <a:cubicBezTo>
                  <a:pt x="35" y="26"/>
                  <a:pt x="26" y="34"/>
                  <a:pt x="16" y="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6" name="Freeform 64"/>
          <p:cNvSpPr/>
          <p:nvPr>
            <p:custDataLst>
              <p:tags r:id="rId75"/>
            </p:custDataLst>
          </p:nvPr>
        </p:nvSpPr>
        <p:spPr bwMode="auto">
          <a:xfrm>
            <a:off x="6866503" y="4671637"/>
            <a:ext cx="22427" cy="16467"/>
          </a:xfrm>
          <a:custGeom>
            <a:gdLst>
              <a:gd name="T0" fmla="*/ 10 w 22"/>
              <a:gd name="T1" fmla="*/ 18 h 19"/>
              <a:gd name="T2" fmla="*/ 2 w 22"/>
              <a:gd name="T3" fmla="*/ 7 h 19"/>
              <a:gd name="T4" fmla="*/ 11 w 22"/>
              <a:gd name="T5" fmla="*/ 0 h 19"/>
              <a:gd name="T6" fmla="*/ 21 w 22"/>
              <a:gd name="T7" fmla="*/ 5 h 19"/>
              <a:gd name="T8" fmla="*/ 21 w 22"/>
              <a:gd name="T9" fmla="*/ 12 h 19"/>
              <a:gd name="T10" fmla="*/ 10 w 22"/>
              <a:gd name="T11" fmla="*/ 18 h 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2" h="19">
                <a:moveTo>
                  <a:pt x="10" y="18"/>
                </a:moveTo>
                <a:cubicBezTo>
                  <a:pt x="3" y="19"/>
                  <a:pt x="0" y="11"/>
                  <a:pt x="2" y="7"/>
                </a:cubicBezTo>
                <a:cubicBezTo>
                  <a:pt x="3" y="3"/>
                  <a:pt x="7" y="0"/>
                  <a:pt x="11" y="0"/>
                </a:cubicBezTo>
                <a:cubicBezTo>
                  <a:pt x="15" y="0"/>
                  <a:pt x="19" y="1"/>
                  <a:pt x="21" y="5"/>
                </a:cubicBezTo>
                <a:cubicBezTo>
                  <a:pt x="22" y="7"/>
                  <a:pt x="22" y="10"/>
                  <a:pt x="21" y="12"/>
                </a:cubicBezTo>
                <a:cubicBezTo>
                  <a:pt x="19" y="16"/>
                  <a:pt x="15" y="19"/>
                  <a:pt x="10" y="1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7" name="Freeform 65"/>
          <p:cNvSpPr/>
          <p:nvPr>
            <p:custDataLst>
              <p:tags r:id="rId76"/>
            </p:custDataLst>
          </p:nvPr>
        </p:nvSpPr>
        <p:spPr bwMode="auto">
          <a:xfrm>
            <a:off x="6398902" y="4766050"/>
            <a:ext cx="449826" cy="62942"/>
          </a:xfrm>
          <a:custGeom>
            <a:gdLst>
              <a:gd name="T0" fmla="*/ 120 w 446"/>
              <a:gd name="T1" fmla="*/ 72 h 72"/>
              <a:gd name="T2" fmla="*/ 79 w 446"/>
              <a:gd name="T3" fmla="*/ 70 h 72"/>
              <a:gd name="T4" fmla="*/ 43 w 446"/>
              <a:gd name="T5" fmla="*/ 65 h 72"/>
              <a:gd name="T6" fmla="*/ 12 w 446"/>
              <a:gd name="T7" fmla="*/ 57 h 72"/>
              <a:gd name="T8" fmla="*/ 4 w 446"/>
              <a:gd name="T9" fmla="*/ 54 h 72"/>
              <a:gd name="T10" fmla="*/ 2 w 446"/>
              <a:gd name="T11" fmla="*/ 52 h 72"/>
              <a:gd name="T12" fmla="*/ 2 w 446"/>
              <a:gd name="T13" fmla="*/ 47 h 72"/>
              <a:gd name="T14" fmla="*/ 5 w 446"/>
              <a:gd name="T15" fmla="*/ 46 h 72"/>
              <a:gd name="T16" fmla="*/ 6 w 446"/>
              <a:gd name="T17" fmla="*/ 46 h 72"/>
              <a:gd name="T18" fmla="*/ 53 w 446"/>
              <a:gd name="T19" fmla="*/ 59 h 72"/>
              <a:gd name="T20" fmla="*/ 81 w 446"/>
              <a:gd name="T21" fmla="*/ 62 h 72"/>
              <a:gd name="T22" fmla="*/ 122 w 446"/>
              <a:gd name="T23" fmla="*/ 64 h 72"/>
              <a:gd name="T24" fmla="*/ 152 w 446"/>
              <a:gd name="T25" fmla="*/ 62 h 72"/>
              <a:gd name="T26" fmla="*/ 177 w 446"/>
              <a:gd name="T27" fmla="*/ 61 h 72"/>
              <a:gd name="T28" fmla="*/ 206 w 446"/>
              <a:gd name="T29" fmla="*/ 59 h 72"/>
              <a:gd name="T30" fmla="*/ 222 w 446"/>
              <a:gd name="T31" fmla="*/ 58 h 72"/>
              <a:gd name="T32" fmla="*/ 237 w 446"/>
              <a:gd name="T33" fmla="*/ 57 h 72"/>
              <a:gd name="T34" fmla="*/ 263 w 446"/>
              <a:gd name="T35" fmla="*/ 54 h 72"/>
              <a:gd name="T36" fmla="*/ 283 w 446"/>
              <a:gd name="T37" fmla="*/ 51 h 72"/>
              <a:gd name="T38" fmla="*/ 324 w 446"/>
              <a:gd name="T39" fmla="*/ 43 h 72"/>
              <a:gd name="T40" fmla="*/ 363 w 446"/>
              <a:gd name="T41" fmla="*/ 32 h 72"/>
              <a:gd name="T42" fmla="*/ 422 w 446"/>
              <a:gd name="T43" fmla="*/ 9 h 72"/>
              <a:gd name="T44" fmla="*/ 440 w 446"/>
              <a:gd name="T45" fmla="*/ 1 h 72"/>
              <a:gd name="T46" fmla="*/ 445 w 446"/>
              <a:gd name="T47" fmla="*/ 2 h 72"/>
              <a:gd name="T48" fmla="*/ 444 w 446"/>
              <a:gd name="T49" fmla="*/ 7 h 72"/>
              <a:gd name="T50" fmla="*/ 438 w 446"/>
              <a:gd name="T51" fmla="*/ 10 h 72"/>
              <a:gd name="T52" fmla="*/ 381 w 446"/>
              <a:gd name="T53" fmla="*/ 35 h 72"/>
              <a:gd name="T54" fmla="*/ 307 w 446"/>
              <a:gd name="T55" fmla="*/ 55 h 72"/>
              <a:gd name="T56" fmla="*/ 266 w 446"/>
              <a:gd name="T57" fmla="*/ 62 h 72"/>
              <a:gd name="T58" fmla="*/ 239 w 446"/>
              <a:gd name="T59" fmla="*/ 65 h 72"/>
              <a:gd name="T60" fmla="*/ 207 w 446"/>
              <a:gd name="T61" fmla="*/ 67 h 72"/>
              <a:gd name="T62" fmla="*/ 192 w 446"/>
              <a:gd name="T63" fmla="*/ 68 h 72"/>
              <a:gd name="T64" fmla="*/ 161 w 446"/>
              <a:gd name="T65" fmla="*/ 70 h 72"/>
              <a:gd name="T66" fmla="*/ 149 w 446"/>
              <a:gd name="T67" fmla="*/ 71 h 72"/>
              <a:gd name="T68" fmla="*/ 120 w 446"/>
              <a:gd name="T69" fmla="*/ 72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446" h="72">
                <a:moveTo>
                  <a:pt x="120" y="72"/>
                </a:moveTo>
                <a:cubicBezTo>
                  <a:pt x="109" y="72"/>
                  <a:pt x="94" y="72"/>
                  <a:pt x="79" y="70"/>
                </a:cubicBezTo>
                <a:cubicBezTo>
                  <a:pt x="67" y="69"/>
                  <a:pt x="55" y="68"/>
                  <a:pt x="43" y="65"/>
                </a:cubicBezTo>
                <a:cubicBezTo>
                  <a:pt x="33" y="63"/>
                  <a:pt x="22" y="60"/>
                  <a:pt x="12" y="57"/>
                </a:cubicBezTo>
                <a:cubicBezTo>
                  <a:pt x="9" y="56"/>
                  <a:pt x="7" y="55"/>
                  <a:pt x="4" y="54"/>
                </a:cubicBezTo>
                <a:cubicBezTo>
                  <a:pt x="3" y="53"/>
                  <a:pt x="2" y="53"/>
                  <a:pt x="2" y="52"/>
                </a:cubicBezTo>
                <a:cubicBezTo>
                  <a:pt x="1" y="50"/>
                  <a:pt x="0" y="49"/>
                  <a:pt x="2" y="47"/>
                </a:cubicBezTo>
                <a:cubicBezTo>
                  <a:pt x="3" y="46"/>
                  <a:pt x="4" y="46"/>
                  <a:pt x="5" y="46"/>
                </a:cubicBezTo>
                <a:cubicBezTo>
                  <a:pt x="6" y="46"/>
                  <a:pt x="6" y="46"/>
                  <a:pt x="6" y="46"/>
                </a:cubicBezTo>
                <a:cubicBezTo>
                  <a:pt x="21" y="53"/>
                  <a:pt x="37" y="56"/>
                  <a:pt x="53" y="59"/>
                </a:cubicBezTo>
                <a:cubicBezTo>
                  <a:pt x="62" y="61"/>
                  <a:pt x="71" y="61"/>
                  <a:pt x="81" y="62"/>
                </a:cubicBezTo>
                <a:cubicBezTo>
                  <a:pt x="94" y="64"/>
                  <a:pt x="108" y="64"/>
                  <a:pt x="122" y="64"/>
                </a:cubicBezTo>
                <a:cubicBezTo>
                  <a:pt x="132" y="64"/>
                  <a:pt x="142" y="63"/>
                  <a:pt x="152" y="62"/>
                </a:cubicBezTo>
                <a:cubicBezTo>
                  <a:pt x="160" y="62"/>
                  <a:pt x="169" y="61"/>
                  <a:pt x="177" y="61"/>
                </a:cubicBezTo>
                <a:cubicBezTo>
                  <a:pt x="187" y="60"/>
                  <a:pt x="196" y="59"/>
                  <a:pt x="206" y="59"/>
                </a:cubicBezTo>
                <a:cubicBezTo>
                  <a:pt x="211" y="58"/>
                  <a:pt x="217" y="58"/>
                  <a:pt x="222" y="58"/>
                </a:cubicBezTo>
                <a:cubicBezTo>
                  <a:pt x="227" y="58"/>
                  <a:pt x="232" y="57"/>
                  <a:pt x="237" y="57"/>
                </a:cubicBezTo>
                <a:cubicBezTo>
                  <a:pt x="246" y="56"/>
                  <a:pt x="255" y="55"/>
                  <a:pt x="263" y="54"/>
                </a:cubicBezTo>
                <a:cubicBezTo>
                  <a:pt x="270" y="53"/>
                  <a:pt x="277" y="52"/>
                  <a:pt x="283" y="51"/>
                </a:cubicBezTo>
                <a:cubicBezTo>
                  <a:pt x="297" y="48"/>
                  <a:pt x="311" y="46"/>
                  <a:pt x="324" y="43"/>
                </a:cubicBezTo>
                <a:cubicBezTo>
                  <a:pt x="337" y="40"/>
                  <a:pt x="350" y="36"/>
                  <a:pt x="363" y="32"/>
                </a:cubicBezTo>
                <a:cubicBezTo>
                  <a:pt x="383" y="26"/>
                  <a:pt x="403" y="19"/>
                  <a:pt x="422" y="9"/>
                </a:cubicBezTo>
                <a:cubicBezTo>
                  <a:pt x="428" y="7"/>
                  <a:pt x="434" y="4"/>
                  <a:pt x="440" y="1"/>
                </a:cubicBezTo>
                <a:cubicBezTo>
                  <a:pt x="442" y="0"/>
                  <a:pt x="444" y="1"/>
                  <a:pt x="445" y="2"/>
                </a:cubicBezTo>
                <a:cubicBezTo>
                  <a:pt x="446" y="4"/>
                  <a:pt x="446" y="5"/>
                  <a:pt x="444" y="7"/>
                </a:cubicBezTo>
                <a:cubicBezTo>
                  <a:pt x="442" y="8"/>
                  <a:pt x="440" y="10"/>
                  <a:pt x="438" y="10"/>
                </a:cubicBezTo>
                <a:cubicBezTo>
                  <a:pt x="420" y="20"/>
                  <a:pt x="401" y="28"/>
                  <a:pt x="381" y="35"/>
                </a:cubicBezTo>
                <a:cubicBezTo>
                  <a:pt x="357" y="43"/>
                  <a:pt x="332" y="50"/>
                  <a:pt x="307" y="55"/>
                </a:cubicBezTo>
                <a:cubicBezTo>
                  <a:pt x="293" y="58"/>
                  <a:pt x="280" y="60"/>
                  <a:pt x="266" y="62"/>
                </a:cubicBezTo>
                <a:cubicBezTo>
                  <a:pt x="257" y="63"/>
                  <a:pt x="248" y="64"/>
                  <a:pt x="239" y="65"/>
                </a:cubicBezTo>
                <a:cubicBezTo>
                  <a:pt x="228" y="66"/>
                  <a:pt x="218" y="66"/>
                  <a:pt x="207" y="67"/>
                </a:cubicBezTo>
                <a:cubicBezTo>
                  <a:pt x="202" y="68"/>
                  <a:pt x="197" y="68"/>
                  <a:pt x="192" y="68"/>
                </a:cubicBezTo>
                <a:cubicBezTo>
                  <a:pt x="182" y="69"/>
                  <a:pt x="172" y="70"/>
                  <a:pt x="161" y="70"/>
                </a:cubicBezTo>
                <a:cubicBezTo>
                  <a:pt x="157" y="71"/>
                  <a:pt x="153" y="71"/>
                  <a:pt x="149" y="71"/>
                </a:cubicBezTo>
                <a:cubicBezTo>
                  <a:pt x="141" y="71"/>
                  <a:pt x="132" y="72"/>
                  <a:pt x="120" y="72"/>
                </a:cubicBezTo>
                <a:close/>
              </a:path>
            </a:pathLst>
          </a:custGeom>
          <a:solidFill>
            <a:srgbClr val="3F25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8" name="Freeform 61"/>
          <p:cNvSpPr/>
          <p:nvPr>
            <p:custDataLst>
              <p:tags r:id="rId77"/>
            </p:custDataLst>
          </p:nvPr>
        </p:nvSpPr>
        <p:spPr bwMode="auto">
          <a:xfrm>
            <a:off x="6954232" y="4519449"/>
            <a:ext cx="31147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79" name="Freeform 61"/>
          <p:cNvSpPr/>
          <p:nvPr>
            <p:custDataLst>
              <p:tags r:id="rId78"/>
            </p:custDataLst>
          </p:nvPr>
        </p:nvSpPr>
        <p:spPr bwMode="auto">
          <a:xfrm>
            <a:off x="6314572" y="4572968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80" name="Freeform 61"/>
          <p:cNvSpPr/>
          <p:nvPr>
            <p:custDataLst>
              <p:tags r:id="rId79"/>
            </p:custDataLst>
          </p:nvPr>
        </p:nvSpPr>
        <p:spPr bwMode="auto">
          <a:xfrm>
            <a:off x="6915489" y="4425437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81" name="Freeform 61"/>
          <p:cNvSpPr/>
          <p:nvPr>
            <p:custDataLst>
              <p:tags r:id="rId80"/>
            </p:custDataLst>
          </p:nvPr>
        </p:nvSpPr>
        <p:spPr bwMode="auto">
          <a:xfrm>
            <a:off x="6913993" y="4598387"/>
            <a:ext cx="41471" cy="3330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82" name="Freeform 61"/>
          <p:cNvSpPr/>
          <p:nvPr>
            <p:custDataLst>
              <p:tags r:id="rId81"/>
            </p:custDataLst>
          </p:nvPr>
        </p:nvSpPr>
        <p:spPr bwMode="auto">
          <a:xfrm>
            <a:off x="6376388" y="4653749"/>
            <a:ext cx="28922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83" name="Freeform 61"/>
          <p:cNvSpPr/>
          <p:nvPr>
            <p:custDataLst>
              <p:tags r:id="rId82"/>
            </p:custDataLst>
          </p:nvPr>
        </p:nvSpPr>
        <p:spPr bwMode="auto">
          <a:xfrm>
            <a:off x="6315037" y="4480928"/>
            <a:ext cx="28922" cy="25011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9" name="文本框 6"/>
          <p:cNvSpPr txBox="1"/>
          <p:nvPr>
            <p:custDataLst>
              <p:tags r:id="rId8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PWE3协议栈模型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2" name="直接连接符 1"/>
          <p:cNvCxnSpPr/>
          <p:nvPr>
            <p:custDataLst>
              <p:tags r:id="rId84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custDataLst>
      <p:tags r:id="rId8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PWE3业务参考模型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2" name="直接连接符 1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Rectangle 3"/>
          <p:cNvSpPr/>
          <p:nvPr>
            <p:custDataLst>
              <p:tags r:id="rId4"/>
            </p:custDataLst>
          </p:nvPr>
        </p:nvSpPr>
        <p:spPr>
          <a:xfrm>
            <a:off x="8733119" y="3746384"/>
            <a:ext cx="1607590" cy="394590"/>
          </a:xfrm>
          <a:prstGeom prst="rect">
            <a:avLst/>
          </a:prstGeom>
          <a:solidFill>
            <a:srgbClr val="969696"/>
          </a:solidFill>
          <a:ln w="12700" cap="flat" cmpd="sng">
            <a:solidFill>
              <a:srgbClr val="96969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1115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4" name="Rectangle 4"/>
          <p:cNvSpPr/>
          <p:nvPr>
            <p:custDataLst>
              <p:tags r:id="rId5"/>
            </p:custDataLst>
          </p:nvPr>
        </p:nvSpPr>
        <p:spPr>
          <a:xfrm>
            <a:off x="1876503" y="3746384"/>
            <a:ext cx="1610025" cy="394590"/>
          </a:xfrm>
          <a:prstGeom prst="rect">
            <a:avLst/>
          </a:prstGeom>
          <a:solidFill>
            <a:srgbClr val="969696"/>
          </a:solidFill>
          <a:ln w="12700" cap="flat" cmpd="sng">
            <a:solidFill>
              <a:srgbClr val="96969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1115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Rectangle 5"/>
          <p:cNvSpPr/>
          <p:nvPr>
            <p:custDataLst>
              <p:tags r:id="rId6"/>
            </p:custDataLst>
          </p:nvPr>
        </p:nvSpPr>
        <p:spPr>
          <a:xfrm>
            <a:off x="3474351" y="3032713"/>
            <a:ext cx="1091212" cy="1904751"/>
          </a:xfrm>
          <a:prstGeom prst="rect">
            <a:avLst/>
          </a:prstGeom>
          <a:solidFill>
            <a:srgbClr val="FFFF99"/>
          </a:solidFill>
          <a:ln w="12700">
            <a:noFill/>
          </a:ln>
        </p:spPr>
        <p:txBody>
          <a:bodyPr wrap="none"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dk1">
                    <a:lumMod val="85000"/>
                    <a:lumOff val="15000"/>
                  </a:schemeClr>
                </a:solidFill>
                <a:latin typeface="FrutigerNext LT Regular" pitchFamily="34" charset="0"/>
              </a:rPr>
              <a:t>PE1</a:t>
            </a: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</p:txBody>
      </p:sp>
      <p:sp>
        <p:nvSpPr>
          <p:cNvPr id="6" name="Rectangle 6"/>
          <p:cNvSpPr/>
          <p:nvPr>
            <p:custDataLst>
              <p:tags r:id="rId7"/>
            </p:custDataLst>
          </p:nvPr>
        </p:nvSpPr>
        <p:spPr>
          <a:xfrm>
            <a:off x="868105" y="3344488"/>
            <a:ext cx="1030319" cy="1298250"/>
          </a:xfrm>
          <a:prstGeom prst="rect">
            <a:avLst/>
          </a:prstGeom>
          <a:solidFill>
            <a:srgbClr val="CCFFCC"/>
          </a:solidFill>
          <a:ln w="12700">
            <a:noFill/>
          </a:ln>
        </p:spPr>
        <p:txBody>
          <a:bodyPr wrap="none"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CE1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7" name="AutoShape 7"/>
          <p:cNvSpPr/>
          <p:nvPr>
            <p:custDataLst>
              <p:tags r:id="rId8"/>
            </p:custDataLst>
          </p:nvPr>
        </p:nvSpPr>
        <p:spPr>
          <a:xfrm rot="5400000">
            <a:off x="5798050" y="2362883"/>
            <a:ext cx="621113" cy="3210310"/>
          </a:xfrm>
          <a:prstGeom prst="can">
            <a:avLst>
              <a:gd name="adj" fmla="val 29097"/>
            </a:avLst>
          </a:prstGeom>
          <a:solidFill>
            <a:srgbClr val="666699"/>
          </a:solidFill>
          <a:ln w="12700" cap="flat" cmpd="sng">
            <a:solidFill>
              <a:srgbClr val="666699"/>
            </a:solidFill>
            <a:prstDash val="solid"/>
            <a:headEnd type="none" w="med" len="med"/>
            <a:tailEnd type="none" w="med" len="med"/>
          </a:ln>
        </p:spPr>
        <p:txBody>
          <a:bodyPr rot="10800000" vert="eaVert" wrap="none"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lt1"/>
                </a:solidFill>
                <a:latin typeface="FrutigerNext LT Regular" pitchFamily="34" charset="0"/>
              </a:rPr>
              <a:t>Tunnel</a:t>
            </a:r>
            <a:endParaRPr lang="en-US" altLang="zh-CN" sz="1565" b="1">
              <a:solidFill>
                <a:schemeClr val="lt1"/>
              </a:solidFill>
              <a:latin typeface="FrutigerNext LT Regular" pitchFamily="34" charset="0"/>
            </a:endParaRPr>
          </a:p>
        </p:txBody>
      </p:sp>
      <p:sp>
        <p:nvSpPr>
          <p:cNvPr id="8" name="Rectangle 8"/>
          <p:cNvSpPr/>
          <p:nvPr>
            <p:custDataLst>
              <p:tags r:id="rId9"/>
            </p:custDataLst>
          </p:nvPr>
        </p:nvSpPr>
        <p:spPr>
          <a:xfrm>
            <a:off x="10321223" y="3344488"/>
            <a:ext cx="1091212" cy="1298250"/>
          </a:xfrm>
          <a:prstGeom prst="rect">
            <a:avLst/>
          </a:prstGeom>
          <a:solidFill>
            <a:srgbClr val="CCFFCC"/>
          </a:solidFill>
          <a:ln w="12700">
            <a:noFill/>
          </a:ln>
        </p:spPr>
        <p:txBody>
          <a:bodyPr wrap="none"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CE2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9" name="Line 9"/>
          <p:cNvSpPr/>
          <p:nvPr/>
        </p:nvSpPr>
        <p:spPr>
          <a:xfrm flipV="1">
            <a:off x="1900861" y="3814585"/>
            <a:ext cx="1573490" cy="0"/>
          </a:xfrm>
          <a:prstGeom prst="line">
            <a:avLst/>
          </a:prstGeom>
          <a:ln w="12700" cap="flat" cmpd="sng">
            <a:solidFill>
              <a:srgbClr val="000080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" name="Line 10"/>
          <p:cNvSpPr/>
          <p:nvPr/>
        </p:nvSpPr>
        <p:spPr>
          <a:xfrm>
            <a:off x="1900861" y="4126360"/>
            <a:ext cx="1573490" cy="0"/>
          </a:xfrm>
          <a:prstGeom prst="line">
            <a:avLst/>
          </a:prstGeom>
          <a:ln w="12700" cap="flat" cmpd="sng">
            <a:solidFill>
              <a:srgbClr val="000080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1" name="Line 11"/>
          <p:cNvSpPr/>
          <p:nvPr/>
        </p:nvSpPr>
        <p:spPr>
          <a:xfrm>
            <a:off x="8747733" y="3814585"/>
            <a:ext cx="1515032" cy="0"/>
          </a:xfrm>
          <a:prstGeom prst="line">
            <a:avLst/>
          </a:prstGeom>
          <a:ln w="12700" cap="flat" cmpd="sng">
            <a:solidFill>
              <a:srgbClr val="000080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2" name="Line 12"/>
          <p:cNvSpPr/>
          <p:nvPr/>
        </p:nvSpPr>
        <p:spPr>
          <a:xfrm flipV="1">
            <a:off x="8747733" y="4126360"/>
            <a:ext cx="1515032" cy="0"/>
          </a:xfrm>
          <a:prstGeom prst="line">
            <a:avLst/>
          </a:prstGeom>
          <a:ln w="12700" cap="flat" cmpd="sng">
            <a:solidFill>
              <a:srgbClr val="000080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3" name="Line 13"/>
          <p:cNvSpPr/>
          <p:nvPr>
            <p:custDataLst>
              <p:tags r:id="rId10"/>
            </p:custDataLst>
          </p:nvPr>
        </p:nvSpPr>
        <p:spPr>
          <a:xfrm flipH="1">
            <a:off x="1898424" y="1371535"/>
            <a:ext cx="2437" cy="1972952"/>
          </a:xfrm>
          <a:prstGeom prst="line">
            <a:avLst/>
          </a:prstGeom>
          <a:ln w="12700" cap="flat" cmpd="sng">
            <a:solidFill>
              <a:schemeClr val="accent1"/>
            </a:solidFill>
            <a:prstDash val="dash"/>
            <a:headEnd type="none" w="med" len="med"/>
            <a:tailEnd type="stealth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" name="Line 14"/>
          <p:cNvSpPr/>
          <p:nvPr>
            <p:custDataLst>
              <p:tags r:id="rId11"/>
            </p:custDataLst>
          </p:nvPr>
        </p:nvSpPr>
        <p:spPr>
          <a:xfrm flipH="1">
            <a:off x="10338275" y="1371535"/>
            <a:ext cx="2435" cy="1972952"/>
          </a:xfrm>
          <a:prstGeom prst="line">
            <a:avLst/>
          </a:prstGeom>
          <a:ln w="12700" cap="flat" cmpd="sng">
            <a:solidFill>
              <a:schemeClr val="accent1">
                <a:lumMod val="60000"/>
                <a:lumOff val="40000"/>
              </a:schemeClr>
            </a:solidFill>
            <a:prstDash val="dash"/>
            <a:headEnd type="none" w="med" len="med"/>
            <a:tailEnd type="stealth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5" name="Line 15"/>
          <p:cNvSpPr/>
          <p:nvPr>
            <p:custDataLst>
              <p:tags r:id="rId12"/>
            </p:custDataLst>
          </p:nvPr>
        </p:nvSpPr>
        <p:spPr>
          <a:xfrm flipH="1">
            <a:off x="3474351" y="1995087"/>
            <a:ext cx="0" cy="1037626"/>
          </a:xfrm>
          <a:prstGeom prst="line">
            <a:avLst/>
          </a:prstGeom>
          <a:ln w="12700" cap="flat" cmpd="sng">
            <a:solidFill>
              <a:schemeClr val="accent1"/>
            </a:solidFill>
            <a:prstDash val="dash"/>
            <a:headEnd type="none" w="med" len="med"/>
            <a:tailEnd type="stealth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6" name="Line 16"/>
          <p:cNvSpPr/>
          <p:nvPr>
            <p:custDataLst>
              <p:tags r:id="rId13"/>
            </p:custDataLst>
          </p:nvPr>
        </p:nvSpPr>
        <p:spPr>
          <a:xfrm flipH="1">
            <a:off x="8745299" y="1995087"/>
            <a:ext cx="2435" cy="1037626"/>
          </a:xfrm>
          <a:prstGeom prst="line">
            <a:avLst/>
          </a:prstGeom>
          <a:ln w="12700" cap="flat" cmpd="sng">
            <a:solidFill>
              <a:schemeClr val="accent1">
                <a:lumMod val="60000"/>
                <a:lumOff val="40000"/>
              </a:schemeClr>
            </a:solidFill>
            <a:prstDash val="dash"/>
            <a:headEnd type="none" w="med" len="med"/>
            <a:tailEnd type="stealth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7" name="Line 17"/>
          <p:cNvSpPr/>
          <p:nvPr>
            <p:custDataLst>
              <p:tags r:id="rId14"/>
            </p:custDataLst>
          </p:nvPr>
        </p:nvSpPr>
        <p:spPr>
          <a:xfrm flipH="1">
            <a:off x="4565563" y="2409162"/>
            <a:ext cx="0" cy="623550"/>
          </a:xfrm>
          <a:prstGeom prst="line">
            <a:avLst/>
          </a:prstGeom>
          <a:ln w="12700" cap="flat" cmpd="sng">
            <a:solidFill>
              <a:schemeClr val="accent1"/>
            </a:solidFill>
            <a:prstDash val="dash"/>
            <a:headEnd type="none" w="med" len="med"/>
            <a:tailEnd type="stealth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8" name="Line 18"/>
          <p:cNvSpPr/>
          <p:nvPr>
            <p:custDataLst>
              <p:tags r:id="rId15"/>
            </p:custDataLst>
          </p:nvPr>
        </p:nvSpPr>
        <p:spPr>
          <a:xfrm flipH="1">
            <a:off x="7654085" y="2409162"/>
            <a:ext cx="0" cy="623550"/>
          </a:xfrm>
          <a:prstGeom prst="line">
            <a:avLst/>
          </a:prstGeom>
          <a:ln w="12700" cap="flat" cmpd="sng">
            <a:solidFill>
              <a:schemeClr val="accent1">
                <a:lumMod val="60000"/>
                <a:lumOff val="40000"/>
              </a:schemeClr>
            </a:solidFill>
            <a:prstDash val="dash"/>
            <a:headEnd type="none" w="med" len="med"/>
            <a:tailEnd type="stealth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9" name="Line 19"/>
          <p:cNvSpPr/>
          <p:nvPr/>
        </p:nvSpPr>
        <p:spPr>
          <a:xfrm flipH="1">
            <a:off x="1925219" y="1532295"/>
            <a:ext cx="2871740" cy="0"/>
          </a:xfrm>
          <a:prstGeom prst="line">
            <a:avLst/>
          </a:prstGeom>
          <a:ln w="12700" cap="rnd" cmpd="sng">
            <a:solidFill>
              <a:srgbClr val="003366"/>
            </a:solidFill>
            <a:prstDash val="sysDot"/>
            <a:headEnd type="none" w="med" len="med"/>
            <a:tailEnd type="stealth" w="sm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0" name="Text Box 20"/>
          <p:cNvSpPr txBox="1"/>
          <p:nvPr>
            <p:custDataLst>
              <p:tags r:id="rId16"/>
            </p:custDataLst>
          </p:nvPr>
        </p:nvSpPr>
        <p:spPr>
          <a:xfrm>
            <a:off x="4748244" y="1376407"/>
            <a:ext cx="2725597" cy="330555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Emulated Service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21" name="Line 21"/>
          <p:cNvSpPr/>
          <p:nvPr/>
        </p:nvSpPr>
        <p:spPr>
          <a:xfrm>
            <a:off x="7354488" y="1529858"/>
            <a:ext cx="2920456" cy="0"/>
          </a:xfrm>
          <a:prstGeom prst="line">
            <a:avLst/>
          </a:prstGeom>
          <a:ln w="12700" cap="rnd" cmpd="sng">
            <a:solidFill>
              <a:srgbClr val="003366"/>
            </a:solidFill>
            <a:prstDash val="sysDot"/>
            <a:headEnd type="none" w="med" len="med"/>
            <a:tailEnd type="stealth" w="sm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" name="Line 22"/>
          <p:cNvSpPr/>
          <p:nvPr/>
        </p:nvSpPr>
        <p:spPr>
          <a:xfrm flipH="1">
            <a:off x="3535244" y="2099822"/>
            <a:ext cx="1451703" cy="0"/>
          </a:xfrm>
          <a:prstGeom prst="line">
            <a:avLst/>
          </a:prstGeom>
          <a:ln w="12700" cap="rnd" cmpd="sng">
            <a:solidFill>
              <a:srgbClr val="003366"/>
            </a:solidFill>
            <a:prstDash val="sysDot"/>
            <a:headEnd type="none" w="med" len="med"/>
            <a:tailEnd type="stealth" w="sm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3" name="Text Box 23"/>
          <p:cNvSpPr txBox="1"/>
          <p:nvPr>
            <p:custDataLst>
              <p:tags r:id="rId17"/>
            </p:custDataLst>
          </p:nvPr>
        </p:nvSpPr>
        <p:spPr>
          <a:xfrm>
            <a:off x="5050276" y="1943935"/>
            <a:ext cx="2058203" cy="330555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Pseudo Wire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24" name="Line 24"/>
          <p:cNvSpPr/>
          <p:nvPr/>
        </p:nvSpPr>
        <p:spPr>
          <a:xfrm>
            <a:off x="7171809" y="2099822"/>
            <a:ext cx="1573490" cy="0"/>
          </a:xfrm>
          <a:prstGeom prst="line">
            <a:avLst/>
          </a:prstGeom>
          <a:ln w="12700" cap="rnd" cmpd="sng">
            <a:solidFill>
              <a:srgbClr val="003366"/>
            </a:solidFill>
            <a:prstDash val="sysDot"/>
            <a:headEnd type="none" w="med" len="med"/>
            <a:tailEnd type="stealth" w="sm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5" name="Text Box 25"/>
          <p:cNvSpPr txBox="1"/>
          <p:nvPr>
            <p:custDataLst>
              <p:tags r:id="rId18"/>
            </p:custDataLst>
          </p:nvPr>
        </p:nvSpPr>
        <p:spPr>
          <a:xfrm>
            <a:off x="5113604" y="2462749"/>
            <a:ext cx="1875523" cy="330555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PSN Tunnel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26" name="Rectangle 26"/>
          <p:cNvSpPr/>
          <p:nvPr>
            <p:custDataLst>
              <p:tags r:id="rId19"/>
            </p:custDataLst>
          </p:nvPr>
        </p:nvSpPr>
        <p:spPr>
          <a:xfrm>
            <a:off x="7658957" y="3032713"/>
            <a:ext cx="1088777" cy="1904751"/>
          </a:xfrm>
          <a:prstGeom prst="rect">
            <a:avLst/>
          </a:prstGeom>
          <a:solidFill>
            <a:srgbClr val="FFFF99"/>
          </a:solidFill>
          <a:ln w="12700">
            <a:noFill/>
          </a:ln>
        </p:spPr>
        <p:txBody>
          <a:bodyPr wrap="none"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dk1">
                    <a:lumMod val="85000"/>
                    <a:lumOff val="15000"/>
                  </a:schemeClr>
                </a:solidFill>
                <a:latin typeface="FrutigerNext LT Regular" pitchFamily="34" charset="0"/>
              </a:rPr>
              <a:t>PE2</a:t>
            </a: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  <a:p>
            <a:pPr defTabSz="398780" eaLnBrk="1" hangingPunct="1">
              <a:buClr>
                <a:srgbClr val="A2A2A2"/>
              </a:buClr>
              <a:buSzPct val="70000"/>
              <a:buFont typeface="Monotype Sorts" pitchFamily="2" charset="2"/>
            </a:pPr>
            <a:endParaRPr lang="en-US" altLang="zh-CN" sz="1565" b="1">
              <a:solidFill>
                <a:schemeClr val="dk1">
                  <a:lumMod val="85000"/>
                  <a:lumOff val="15000"/>
                </a:schemeClr>
              </a:solidFill>
              <a:latin typeface="FrutigerNext LT Regular" pitchFamily="34" charset="0"/>
            </a:endParaRPr>
          </a:p>
        </p:txBody>
      </p:sp>
      <p:sp>
        <p:nvSpPr>
          <p:cNvPr id="27" name="Line 27"/>
          <p:cNvSpPr/>
          <p:nvPr/>
        </p:nvSpPr>
        <p:spPr>
          <a:xfrm flipH="1">
            <a:off x="4565563" y="2618636"/>
            <a:ext cx="484712" cy="0"/>
          </a:xfrm>
          <a:prstGeom prst="line">
            <a:avLst/>
          </a:prstGeom>
          <a:ln w="12700" cap="rnd" cmpd="sng">
            <a:solidFill>
              <a:srgbClr val="003366"/>
            </a:solidFill>
            <a:prstDash val="sysDot"/>
            <a:headEnd type="none" w="med" len="med"/>
            <a:tailEnd type="stealth" w="sm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8" name="Line 28"/>
          <p:cNvSpPr/>
          <p:nvPr/>
        </p:nvSpPr>
        <p:spPr>
          <a:xfrm>
            <a:off x="6989127" y="2618636"/>
            <a:ext cx="662522" cy="0"/>
          </a:xfrm>
          <a:prstGeom prst="line">
            <a:avLst/>
          </a:prstGeom>
          <a:ln w="12700" cap="rnd" cmpd="sng">
            <a:solidFill>
              <a:srgbClr val="003366"/>
            </a:solidFill>
            <a:prstDash val="sysDot"/>
            <a:headEnd type="none" w="med" len="med"/>
            <a:tailEnd type="stealth" w="sm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9" name="Line 29"/>
          <p:cNvSpPr/>
          <p:nvPr>
            <p:custDataLst>
              <p:tags r:id="rId20"/>
            </p:custDataLst>
          </p:nvPr>
        </p:nvSpPr>
        <p:spPr>
          <a:xfrm flipH="1">
            <a:off x="2444030" y="4175076"/>
            <a:ext cx="0" cy="1612462"/>
          </a:xfrm>
          <a:prstGeom prst="line">
            <a:avLst/>
          </a:prstGeom>
          <a:ln w="12700" cap="flat" cmpd="sng">
            <a:solidFill>
              <a:schemeClr val="accent1">
                <a:lumMod val="60000"/>
                <a:lumOff val="40000"/>
              </a:schemeClr>
            </a:solidFill>
            <a:prstDash val="dash"/>
            <a:headEnd type="stealth" w="med" len="lg"/>
            <a:tailEnd type="none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0" name="Text Box 30"/>
          <p:cNvSpPr txBox="1"/>
          <p:nvPr>
            <p:custDataLst>
              <p:tags r:id="rId21"/>
            </p:custDataLst>
          </p:nvPr>
        </p:nvSpPr>
        <p:spPr>
          <a:xfrm>
            <a:off x="1837531" y="5892274"/>
            <a:ext cx="1334787" cy="661982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Native Service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31" name="Line 31"/>
          <p:cNvSpPr/>
          <p:nvPr>
            <p:custDataLst>
              <p:tags r:id="rId22"/>
            </p:custDataLst>
          </p:nvPr>
        </p:nvSpPr>
        <p:spPr>
          <a:xfrm flipH="1">
            <a:off x="9775617" y="4175076"/>
            <a:ext cx="0" cy="1663613"/>
          </a:xfrm>
          <a:prstGeom prst="line">
            <a:avLst/>
          </a:prstGeom>
          <a:ln w="12700" cap="flat" cmpd="sng">
            <a:solidFill>
              <a:schemeClr val="accent1"/>
            </a:solidFill>
            <a:prstDash val="dash"/>
            <a:headEnd type="stealth" w="med" len="lg"/>
            <a:tailEnd type="none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2" name="Text Box 32"/>
          <p:cNvSpPr txBox="1"/>
          <p:nvPr>
            <p:custDataLst>
              <p:tags r:id="rId23"/>
            </p:custDataLst>
          </p:nvPr>
        </p:nvSpPr>
        <p:spPr>
          <a:xfrm>
            <a:off x="9110660" y="5892274"/>
            <a:ext cx="1334787" cy="661982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Native Service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33" name="Text Box 33"/>
          <p:cNvSpPr txBox="1"/>
          <p:nvPr>
            <p:custDataLst>
              <p:tags r:id="rId24"/>
            </p:custDataLst>
          </p:nvPr>
        </p:nvSpPr>
        <p:spPr>
          <a:xfrm>
            <a:off x="685425" y="5005664"/>
            <a:ext cx="1332352" cy="661982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Custom Edge 1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34" name="Text Box 34"/>
          <p:cNvSpPr txBox="1"/>
          <p:nvPr>
            <p:custDataLst>
              <p:tags r:id="rId25"/>
            </p:custDataLst>
          </p:nvPr>
        </p:nvSpPr>
        <p:spPr>
          <a:xfrm>
            <a:off x="10199437" y="5068993"/>
            <a:ext cx="1332352" cy="661982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Custom Edge 2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35" name="Text Box 35"/>
          <p:cNvSpPr txBox="1"/>
          <p:nvPr>
            <p:custDataLst>
              <p:tags r:id="rId26"/>
            </p:custDataLst>
          </p:nvPr>
        </p:nvSpPr>
        <p:spPr>
          <a:xfrm>
            <a:off x="7534733" y="5061685"/>
            <a:ext cx="1334787" cy="661982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Provider Edge 2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36" name="Text Box 36"/>
          <p:cNvSpPr txBox="1"/>
          <p:nvPr>
            <p:custDataLst>
              <p:tags r:id="rId27"/>
            </p:custDataLst>
          </p:nvPr>
        </p:nvSpPr>
        <p:spPr>
          <a:xfrm>
            <a:off x="3352564" y="5068993"/>
            <a:ext cx="1332350" cy="661982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Provider Edge 1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37" name="Line 37"/>
          <p:cNvSpPr/>
          <p:nvPr>
            <p:custDataLst>
              <p:tags r:id="rId28"/>
            </p:custDataLst>
          </p:nvPr>
        </p:nvSpPr>
        <p:spPr>
          <a:xfrm>
            <a:off x="3474351" y="3814585"/>
            <a:ext cx="5273383" cy="0"/>
          </a:xfrm>
          <a:prstGeom prst="line">
            <a:avLst/>
          </a:prstGeom>
          <a:ln w="12700" cap="flat" cmpd="sng">
            <a:solidFill>
              <a:schemeClr val="hlink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8" name="Line 38"/>
          <p:cNvSpPr/>
          <p:nvPr>
            <p:custDataLst>
              <p:tags r:id="rId29"/>
            </p:custDataLst>
          </p:nvPr>
        </p:nvSpPr>
        <p:spPr>
          <a:xfrm flipV="1">
            <a:off x="3474351" y="3916887"/>
            <a:ext cx="5273383" cy="0"/>
          </a:xfrm>
          <a:prstGeom prst="line">
            <a:avLst/>
          </a:prstGeom>
          <a:ln w="12700" cap="flat" cmpd="sng">
            <a:solidFill>
              <a:schemeClr val="hlink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9" name="Line 39"/>
          <p:cNvSpPr/>
          <p:nvPr>
            <p:custDataLst>
              <p:tags r:id="rId30"/>
            </p:custDataLst>
          </p:nvPr>
        </p:nvSpPr>
        <p:spPr>
          <a:xfrm flipV="1">
            <a:off x="3474351" y="4021624"/>
            <a:ext cx="5273383" cy="0"/>
          </a:xfrm>
          <a:prstGeom prst="line">
            <a:avLst/>
          </a:prstGeom>
          <a:ln w="12700" cap="flat" cmpd="sng">
            <a:solidFill>
              <a:schemeClr val="hlink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0" name="Line 40"/>
          <p:cNvSpPr/>
          <p:nvPr>
            <p:custDataLst>
              <p:tags r:id="rId31"/>
            </p:custDataLst>
          </p:nvPr>
        </p:nvSpPr>
        <p:spPr>
          <a:xfrm>
            <a:off x="3474351" y="4126360"/>
            <a:ext cx="5273383" cy="0"/>
          </a:xfrm>
          <a:prstGeom prst="line">
            <a:avLst/>
          </a:prstGeom>
          <a:ln w="12700" cap="flat" cmpd="sng">
            <a:solidFill>
              <a:schemeClr val="hlink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1" name="Line 41"/>
          <p:cNvSpPr/>
          <p:nvPr/>
        </p:nvSpPr>
        <p:spPr>
          <a:xfrm flipV="1">
            <a:off x="1900861" y="3916887"/>
            <a:ext cx="1573490" cy="0"/>
          </a:xfrm>
          <a:prstGeom prst="line">
            <a:avLst/>
          </a:prstGeom>
          <a:ln w="12700" cap="flat" cmpd="sng">
            <a:solidFill>
              <a:srgbClr val="000080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2" name="Line 42"/>
          <p:cNvSpPr/>
          <p:nvPr/>
        </p:nvSpPr>
        <p:spPr>
          <a:xfrm flipV="1">
            <a:off x="1900861" y="4021624"/>
            <a:ext cx="1573490" cy="0"/>
          </a:xfrm>
          <a:prstGeom prst="line">
            <a:avLst/>
          </a:prstGeom>
          <a:ln w="12700" cap="flat" cmpd="sng">
            <a:solidFill>
              <a:srgbClr val="000080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3" name="Line 43"/>
          <p:cNvSpPr/>
          <p:nvPr/>
        </p:nvSpPr>
        <p:spPr>
          <a:xfrm>
            <a:off x="8747733" y="3916887"/>
            <a:ext cx="1515032" cy="0"/>
          </a:xfrm>
          <a:prstGeom prst="line">
            <a:avLst/>
          </a:prstGeom>
          <a:ln w="12700" cap="flat" cmpd="sng">
            <a:solidFill>
              <a:srgbClr val="000080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" name="Line 44"/>
          <p:cNvSpPr/>
          <p:nvPr/>
        </p:nvSpPr>
        <p:spPr>
          <a:xfrm>
            <a:off x="8747733" y="4021624"/>
            <a:ext cx="1515032" cy="0"/>
          </a:xfrm>
          <a:prstGeom prst="line">
            <a:avLst/>
          </a:prstGeom>
          <a:ln w="12700" cap="flat" cmpd="sng">
            <a:solidFill>
              <a:srgbClr val="000080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5" name="Line 45"/>
          <p:cNvSpPr/>
          <p:nvPr>
            <p:custDataLst>
              <p:tags r:id="rId32"/>
            </p:custDataLst>
          </p:nvPr>
        </p:nvSpPr>
        <p:spPr>
          <a:xfrm flipH="1">
            <a:off x="1900861" y="4642738"/>
            <a:ext cx="0" cy="418948"/>
          </a:xfrm>
          <a:prstGeom prst="line">
            <a:avLst/>
          </a:prstGeom>
          <a:ln w="12700" cap="flat" cmpd="sng">
            <a:solidFill>
              <a:schemeClr val="accent1">
                <a:lumMod val="60000"/>
                <a:lumOff val="40000"/>
              </a:schemeClr>
            </a:solidFill>
            <a:prstDash val="dash"/>
            <a:headEnd type="stealth" w="med" len="lg"/>
            <a:tailEnd type="none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6" name="Line 46"/>
          <p:cNvSpPr/>
          <p:nvPr>
            <p:custDataLst>
              <p:tags r:id="rId33"/>
            </p:custDataLst>
          </p:nvPr>
        </p:nvSpPr>
        <p:spPr>
          <a:xfrm flipH="1">
            <a:off x="10340709" y="4642738"/>
            <a:ext cx="0" cy="418948"/>
          </a:xfrm>
          <a:prstGeom prst="line">
            <a:avLst/>
          </a:prstGeom>
          <a:ln w="12700" cap="flat" cmpd="sng">
            <a:solidFill>
              <a:schemeClr val="accent1"/>
            </a:solidFill>
            <a:prstDash val="dash"/>
            <a:headEnd type="stealth" w="med" len="lg"/>
            <a:tailEnd type="none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7" name="Line 47"/>
          <p:cNvSpPr/>
          <p:nvPr>
            <p:custDataLst>
              <p:tags r:id="rId34"/>
            </p:custDataLst>
          </p:nvPr>
        </p:nvSpPr>
        <p:spPr>
          <a:xfrm flipH="1">
            <a:off x="2892207" y="3251930"/>
            <a:ext cx="0" cy="552913"/>
          </a:xfrm>
          <a:prstGeom prst="line">
            <a:avLst/>
          </a:prstGeom>
          <a:ln w="12700" cap="flat" cmpd="sng">
            <a:solidFill>
              <a:schemeClr val="accent1"/>
            </a:solidFill>
            <a:prstDash val="dash"/>
            <a:headEnd type="none" w="med" len="med"/>
            <a:tailEnd type="stealth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8" name="Line 48"/>
          <p:cNvSpPr/>
          <p:nvPr>
            <p:custDataLst>
              <p:tags r:id="rId35"/>
            </p:custDataLst>
          </p:nvPr>
        </p:nvSpPr>
        <p:spPr>
          <a:xfrm>
            <a:off x="9288468" y="3188600"/>
            <a:ext cx="4872" cy="625985"/>
          </a:xfrm>
          <a:prstGeom prst="line">
            <a:avLst/>
          </a:prstGeom>
          <a:ln w="12700" cap="flat" cmpd="sng">
            <a:solidFill>
              <a:schemeClr val="accent1"/>
            </a:solidFill>
            <a:prstDash val="dash"/>
            <a:headEnd type="none" w="med" len="med"/>
            <a:tailEnd type="stealth" w="med" len="lg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9" name="Text Box 49"/>
          <p:cNvSpPr txBox="1"/>
          <p:nvPr>
            <p:custDataLst>
              <p:tags r:id="rId36"/>
            </p:custDataLst>
          </p:nvPr>
        </p:nvSpPr>
        <p:spPr>
          <a:xfrm>
            <a:off x="2626712" y="2825673"/>
            <a:ext cx="604064" cy="330555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AC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  <p:sp>
        <p:nvSpPr>
          <p:cNvPr id="50" name="Text Box 50"/>
          <p:cNvSpPr txBox="1"/>
          <p:nvPr>
            <p:custDataLst>
              <p:tags r:id="rId37"/>
            </p:custDataLst>
          </p:nvPr>
        </p:nvSpPr>
        <p:spPr>
          <a:xfrm>
            <a:off x="9049765" y="2825673"/>
            <a:ext cx="604064" cy="330555"/>
          </a:xfrm>
          <a:prstGeom prst="rect">
            <a:avLst/>
          </a:prstGeom>
          <a:noFill/>
          <a:ln w="12700">
            <a:noFill/>
          </a:ln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398780" eaLnBrk="1" hangingPunct="1">
              <a:spcBef>
                <a:spcPct val="50000"/>
              </a:spcBef>
              <a:buClr>
                <a:srgbClr val="A2A2A2"/>
              </a:buClr>
              <a:buSzPct val="70000"/>
              <a:buFont typeface="Monotype Sorts" pitchFamily="2" charset="2"/>
            </a:pPr>
            <a:r>
              <a:rPr lang="en-US" altLang="zh-CN" sz="1565" b="1">
                <a:solidFill>
                  <a:schemeClr val="tx1"/>
                </a:solidFill>
                <a:latin typeface="FrutigerNext LT Regular" pitchFamily="34" charset="0"/>
              </a:rPr>
              <a:t>AC</a:t>
            </a:r>
            <a:endParaRPr lang="en-US" altLang="zh-CN" sz="1565" b="1">
              <a:solidFill>
                <a:schemeClr val="tx1"/>
              </a:solidFill>
              <a:latin typeface="FrutigerNext LT Regular" pitchFamily="34" charset="0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1296590" y="1380303"/>
            <a:ext cx="4578938" cy="938476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" name="任意多边形: 形状 1"/>
          <p:cNvSpPr/>
          <p:nvPr>
            <p:custDataLst>
              <p:tags r:id="rId4"/>
            </p:custDataLst>
          </p:nvPr>
        </p:nvSpPr>
        <p:spPr>
          <a:xfrm>
            <a:off x="1284988" y="1371279"/>
            <a:ext cx="1062231" cy="959102"/>
          </a:xfrm>
          <a:custGeom>
            <a:gdLst>
              <a:gd name="connsiteX0" fmla="*/ 0 w 1097097"/>
              <a:gd name="connsiteY0" fmla="*/ 0 h 990600"/>
              <a:gd name="connsiteX1" fmla="*/ 1097097 w 1097097"/>
              <a:gd name="connsiteY1" fmla="*/ 0 h 990600"/>
              <a:gd name="connsiteX2" fmla="*/ 831667 w 1097097"/>
              <a:gd name="connsiteY2" fmla="*/ 990600 h 990600"/>
              <a:gd name="connsiteX3" fmla="*/ 0 w 1097097"/>
              <a:gd name="connsiteY3" fmla="*/ 990600 h 990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7097" h="990600">
                <a:moveTo>
                  <a:pt x="0" y="0"/>
                </a:moveTo>
                <a:lnTo>
                  <a:pt x="1097097" y="0"/>
                </a:lnTo>
                <a:lnTo>
                  <a:pt x="831667" y="990600"/>
                </a:lnTo>
                <a:lnTo>
                  <a:pt x="0" y="990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5" name="文本框 60"/>
          <p:cNvSpPr txBox="1"/>
          <p:nvPr>
            <p:custDataLst>
              <p:tags r:id="rId5"/>
            </p:custDataLst>
          </p:nvPr>
        </p:nvSpPr>
        <p:spPr>
          <a:xfrm>
            <a:off x="2461306" y="1505347"/>
            <a:ext cx="3282088" cy="69161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rPr>
              <a:t>接入链路 Access Circuit 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" name="文本框 58"/>
          <p:cNvSpPr txBox="1"/>
          <p:nvPr>
            <p:custDataLst>
              <p:tags r:id="rId6"/>
            </p:custDataLst>
          </p:nvPr>
        </p:nvSpPr>
        <p:spPr>
          <a:xfrm>
            <a:off x="1327529" y="1571092"/>
            <a:ext cx="781204" cy="5601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01</a:t>
            </a:r>
            <a:endParaRPr lang="en-US" altLang="zh-CN" sz="28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6353551" y="1380303"/>
            <a:ext cx="4578938" cy="938476"/>
          </a:xfrm>
          <a:prstGeom prst="rect">
            <a:avLst/>
          </a:prstGeom>
          <a:noFill/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8" name="任意多边形: 形状 1"/>
          <p:cNvSpPr/>
          <p:nvPr>
            <p:custDataLst>
              <p:tags r:id="rId8"/>
            </p:custDataLst>
          </p:nvPr>
        </p:nvSpPr>
        <p:spPr>
          <a:xfrm>
            <a:off x="6341949" y="1371279"/>
            <a:ext cx="1062231" cy="959102"/>
          </a:xfrm>
          <a:custGeom>
            <a:gdLst>
              <a:gd name="connsiteX0" fmla="*/ 0 w 1097097"/>
              <a:gd name="connsiteY0" fmla="*/ 0 h 990600"/>
              <a:gd name="connsiteX1" fmla="*/ 1097097 w 1097097"/>
              <a:gd name="connsiteY1" fmla="*/ 0 h 990600"/>
              <a:gd name="connsiteX2" fmla="*/ 831667 w 1097097"/>
              <a:gd name="connsiteY2" fmla="*/ 990600 h 990600"/>
              <a:gd name="connsiteX3" fmla="*/ 0 w 1097097"/>
              <a:gd name="connsiteY3" fmla="*/ 990600 h 990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7097" h="990600">
                <a:moveTo>
                  <a:pt x="0" y="0"/>
                </a:moveTo>
                <a:lnTo>
                  <a:pt x="1097097" y="0"/>
                </a:lnTo>
                <a:lnTo>
                  <a:pt x="831667" y="990600"/>
                </a:lnTo>
                <a:lnTo>
                  <a:pt x="0" y="9906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0" name="文本框 60"/>
          <p:cNvSpPr txBox="1"/>
          <p:nvPr>
            <p:custDataLst>
              <p:tags r:id="rId9"/>
            </p:custDataLst>
          </p:nvPr>
        </p:nvSpPr>
        <p:spPr>
          <a:xfrm>
            <a:off x="7518267" y="1505347"/>
            <a:ext cx="3282088" cy="69161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rPr>
              <a:t>伪线   Pseudo Wire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1" name="文本框 58"/>
          <p:cNvSpPr txBox="1"/>
          <p:nvPr>
            <p:custDataLst>
              <p:tags r:id="rId10"/>
            </p:custDataLst>
          </p:nvPr>
        </p:nvSpPr>
        <p:spPr>
          <a:xfrm>
            <a:off x="6384490" y="1571092"/>
            <a:ext cx="781204" cy="5601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02</a:t>
            </a:r>
            <a:endParaRPr lang="en-US" altLang="zh-CN" sz="28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" name="矩形 11"/>
          <p:cNvSpPr/>
          <p:nvPr>
            <p:custDataLst>
              <p:tags r:id="rId11"/>
            </p:custDataLst>
          </p:nvPr>
        </p:nvSpPr>
        <p:spPr>
          <a:xfrm>
            <a:off x="1296590" y="2787896"/>
            <a:ext cx="4578938" cy="938476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3" name="任意多边形: 形状 1"/>
          <p:cNvSpPr/>
          <p:nvPr>
            <p:custDataLst>
              <p:tags r:id="rId12"/>
            </p:custDataLst>
          </p:nvPr>
        </p:nvSpPr>
        <p:spPr>
          <a:xfrm>
            <a:off x="1284988" y="2778873"/>
            <a:ext cx="1062231" cy="959102"/>
          </a:xfrm>
          <a:custGeom>
            <a:gdLst>
              <a:gd name="connsiteX0" fmla="*/ 0 w 1097097"/>
              <a:gd name="connsiteY0" fmla="*/ 0 h 990600"/>
              <a:gd name="connsiteX1" fmla="*/ 1097097 w 1097097"/>
              <a:gd name="connsiteY1" fmla="*/ 0 h 990600"/>
              <a:gd name="connsiteX2" fmla="*/ 831667 w 1097097"/>
              <a:gd name="connsiteY2" fmla="*/ 990600 h 990600"/>
              <a:gd name="connsiteX3" fmla="*/ 0 w 1097097"/>
              <a:gd name="connsiteY3" fmla="*/ 990600 h 990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7097" h="990600">
                <a:moveTo>
                  <a:pt x="0" y="0"/>
                </a:moveTo>
                <a:lnTo>
                  <a:pt x="1097097" y="0"/>
                </a:lnTo>
                <a:lnTo>
                  <a:pt x="831667" y="990600"/>
                </a:lnTo>
                <a:lnTo>
                  <a:pt x="0" y="990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4" name="文本框 60"/>
          <p:cNvSpPr txBox="1"/>
          <p:nvPr>
            <p:custDataLst>
              <p:tags r:id="rId13"/>
            </p:custDataLst>
          </p:nvPr>
        </p:nvSpPr>
        <p:spPr>
          <a:xfrm>
            <a:off x="2461306" y="2912941"/>
            <a:ext cx="3282088" cy="69161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rPr>
              <a:t>转发器   Forwarders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5" name="文本框 58"/>
          <p:cNvSpPr txBox="1"/>
          <p:nvPr>
            <p:custDataLst>
              <p:tags r:id="rId14"/>
            </p:custDataLst>
          </p:nvPr>
        </p:nvSpPr>
        <p:spPr>
          <a:xfrm>
            <a:off x="1327529" y="2978686"/>
            <a:ext cx="781204" cy="5601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03</a:t>
            </a:r>
            <a:endParaRPr lang="en-US" altLang="zh-CN" sz="28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6" name="矩形 15"/>
          <p:cNvSpPr/>
          <p:nvPr>
            <p:custDataLst>
              <p:tags r:id="rId15"/>
            </p:custDataLst>
          </p:nvPr>
        </p:nvSpPr>
        <p:spPr>
          <a:xfrm>
            <a:off x="6353551" y="2787896"/>
            <a:ext cx="4578938" cy="938476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7" name="任意多边形: 形状 1"/>
          <p:cNvSpPr/>
          <p:nvPr>
            <p:custDataLst>
              <p:tags r:id="rId16"/>
            </p:custDataLst>
          </p:nvPr>
        </p:nvSpPr>
        <p:spPr>
          <a:xfrm>
            <a:off x="6341949" y="2778873"/>
            <a:ext cx="1062231" cy="959102"/>
          </a:xfrm>
          <a:custGeom>
            <a:gdLst>
              <a:gd name="connsiteX0" fmla="*/ 0 w 1097097"/>
              <a:gd name="connsiteY0" fmla="*/ 0 h 990600"/>
              <a:gd name="connsiteX1" fmla="*/ 1097097 w 1097097"/>
              <a:gd name="connsiteY1" fmla="*/ 0 h 990600"/>
              <a:gd name="connsiteX2" fmla="*/ 831667 w 1097097"/>
              <a:gd name="connsiteY2" fmla="*/ 990600 h 990600"/>
              <a:gd name="connsiteX3" fmla="*/ 0 w 1097097"/>
              <a:gd name="connsiteY3" fmla="*/ 990600 h 990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7097" h="990600">
                <a:moveTo>
                  <a:pt x="0" y="0"/>
                </a:moveTo>
                <a:lnTo>
                  <a:pt x="1097097" y="0"/>
                </a:lnTo>
                <a:lnTo>
                  <a:pt x="831667" y="990600"/>
                </a:lnTo>
                <a:lnTo>
                  <a:pt x="0" y="990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8" name="文本框 60"/>
          <p:cNvSpPr txBox="1"/>
          <p:nvPr>
            <p:custDataLst>
              <p:tags r:id="rId17"/>
            </p:custDataLst>
          </p:nvPr>
        </p:nvSpPr>
        <p:spPr>
          <a:xfrm>
            <a:off x="7518267" y="2912941"/>
            <a:ext cx="3282088" cy="69161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rPr>
              <a:t>隧道  Tunnels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9" name="文本框 58"/>
          <p:cNvSpPr txBox="1"/>
          <p:nvPr>
            <p:custDataLst>
              <p:tags r:id="rId18"/>
            </p:custDataLst>
          </p:nvPr>
        </p:nvSpPr>
        <p:spPr>
          <a:xfrm>
            <a:off x="6384490" y="2978686"/>
            <a:ext cx="781204" cy="5601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04</a:t>
            </a:r>
            <a:endParaRPr lang="en-US" altLang="zh-CN" sz="28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0" name="矩形 19"/>
          <p:cNvSpPr/>
          <p:nvPr>
            <p:custDataLst>
              <p:tags r:id="rId19"/>
            </p:custDataLst>
          </p:nvPr>
        </p:nvSpPr>
        <p:spPr>
          <a:xfrm>
            <a:off x="1296590" y="4195488"/>
            <a:ext cx="4578938" cy="938476"/>
          </a:xfrm>
          <a:prstGeom prst="rect">
            <a:avLst/>
          </a:prstGeom>
          <a:noFill/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1" name="任意多边形: 形状 1"/>
          <p:cNvSpPr/>
          <p:nvPr>
            <p:custDataLst>
              <p:tags r:id="rId20"/>
            </p:custDataLst>
          </p:nvPr>
        </p:nvSpPr>
        <p:spPr>
          <a:xfrm>
            <a:off x="1284988" y="4186465"/>
            <a:ext cx="1062231" cy="959102"/>
          </a:xfrm>
          <a:custGeom>
            <a:gdLst>
              <a:gd name="connsiteX0" fmla="*/ 0 w 1097097"/>
              <a:gd name="connsiteY0" fmla="*/ 0 h 990600"/>
              <a:gd name="connsiteX1" fmla="*/ 1097097 w 1097097"/>
              <a:gd name="connsiteY1" fmla="*/ 0 h 990600"/>
              <a:gd name="connsiteX2" fmla="*/ 831667 w 1097097"/>
              <a:gd name="connsiteY2" fmla="*/ 990600 h 990600"/>
              <a:gd name="connsiteX3" fmla="*/ 0 w 1097097"/>
              <a:gd name="connsiteY3" fmla="*/ 990600 h 990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7097" h="990600">
                <a:moveTo>
                  <a:pt x="0" y="0"/>
                </a:moveTo>
                <a:lnTo>
                  <a:pt x="1097097" y="0"/>
                </a:lnTo>
                <a:lnTo>
                  <a:pt x="831667" y="990600"/>
                </a:lnTo>
                <a:lnTo>
                  <a:pt x="0" y="9906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2" name="文本框 60"/>
          <p:cNvSpPr txBox="1"/>
          <p:nvPr>
            <p:custDataLst>
              <p:tags r:id="rId21"/>
            </p:custDataLst>
          </p:nvPr>
        </p:nvSpPr>
        <p:spPr>
          <a:xfrm>
            <a:off x="2461306" y="4320533"/>
            <a:ext cx="3282088" cy="69161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rPr>
              <a:t>封装   Encapsulation 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" name="文本框 58"/>
          <p:cNvSpPr txBox="1"/>
          <p:nvPr>
            <p:custDataLst>
              <p:tags r:id="rId22"/>
            </p:custDataLst>
          </p:nvPr>
        </p:nvSpPr>
        <p:spPr>
          <a:xfrm>
            <a:off x="1327529" y="4386278"/>
            <a:ext cx="781204" cy="5601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05</a:t>
            </a:r>
            <a:endParaRPr lang="en-US" altLang="zh-CN" sz="28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4" name="矩形 23"/>
          <p:cNvSpPr/>
          <p:nvPr>
            <p:custDataLst>
              <p:tags r:id="rId23"/>
            </p:custDataLst>
          </p:nvPr>
        </p:nvSpPr>
        <p:spPr>
          <a:xfrm>
            <a:off x="6353551" y="4195488"/>
            <a:ext cx="4578938" cy="938476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5" name="任意多边形: 形状 1"/>
          <p:cNvSpPr/>
          <p:nvPr>
            <p:custDataLst>
              <p:tags r:id="rId24"/>
            </p:custDataLst>
          </p:nvPr>
        </p:nvSpPr>
        <p:spPr>
          <a:xfrm>
            <a:off x="6341949" y="4186465"/>
            <a:ext cx="1062231" cy="959102"/>
          </a:xfrm>
          <a:custGeom>
            <a:gdLst>
              <a:gd name="connsiteX0" fmla="*/ 0 w 1097097"/>
              <a:gd name="connsiteY0" fmla="*/ 0 h 990600"/>
              <a:gd name="connsiteX1" fmla="*/ 1097097 w 1097097"/>
              <a:gd name="connsiteY1" fmla="*/ 0 h 990600"/>
              <a:gd name="connsiteX2" fmla="*/ 831667 w 1097097"/>
              <a:gd name="connsiteY2" fmla="*/ 990600 h 990600"/>
              <a:gd name="connsiteX3" fmla="*/ 0 w 1097097"/>
              <a:gd name="connsiteY3" fmla="*/ 990600 h 990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7097" h="990600">
                <a:moveTo>
                  <a:pt x="0" y="0"/>
                </a:moveTo>
                <a:lnTo>
                  <a:pt x="1097097" y="0"/>
                </a:lnTo>
                <a:lnTo>
                  <a:pt x="831667" y="990600"/>
                </a:lnTo>
                <a:lnTo>
                  <a:pt x="0" y="9906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6" name="文本框 60"/>
          <p:cNvSpPr txBox="1"/>
          <p:nvPr>
            <p:custDataLst>
              <p:tags r:id="rId25"/>
            </p:custDataLst>
          </p:nvPr>
        </p:nvSpPr>
        <p:spPr>
          <a:xfrm>
            <a:off x="7518267" y="4320533"/>
            <a:ext cx="3282088" cy="69161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zh-CN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rPr>
              <a:t>PW信令协议   Pseudowire signaling </a:t>
            </a:r>
            <a:endParaRPr lang="en-US" altLang="zh-CN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7" name="文本框 58"/>
          <p:cNvSpPr txBox="1"/>
          <p:nvPr>
            <p:custDataLst>
              <p:tags r:id="rId26"/>
            </p:custDataLst>
          </p:nvPr>
        </p:nvSpPr>
        <p:spPr>
          <a:xfrm>
            <a:off x="6384490" y="4386278"/>
            <a:ext cx="781204" cy="5601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06</a:t>
            </a:r>
            <a:endParaRPr lang="en-US" altLang="zh-CN" sz="28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8" name="矩形 27"/>
          <p:cNvSpPr/>
          <p:nvPr>
            <p:custDataLst>
              <p:tags r:id="rId27"/>
            </p:custDataLst>
          </p:nvPr>
        </p:nvSpPr>
        <p:spPr>
          <a:xfrm>
            <a:off x="1296590" y="5603081"/>
            <a:ext cx="4578938" cy="938476"/>
          </a:xfrm>
          <a:prstGeom prst="rect">
            <a:avLst/>
          </a:prstGeom>
          <a:noFill/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9" name="任意多边形: 形状 1"/>
          <p:cNvSpPr/>
          <p:nvPr>
            <p:custDataLst>
              <p:tags r:id="rId28"/>
            </p:custDataLst>
          </p:nvPr>
        </p:nvSpPr>
        <p:spPr>
          <a:xfrm>
            <a:off x="1284988" y="5594057"/>
            <a:ext cx="1062231" cy="959102"/>
          </a:xfrm>
          <a:custGeom>
            <a:gdLst>
              <a:gd name="connsiteX0" fmla="*/ 0 w 1097097"/>
              <a:gd name="connsiteY0" fmla="*/ 0 h 990600"/>
              <a:gd name="connsiteX1" fmla="*/ 1097097 w 1097097"/>
              <a:gd name="connsiteY1" fmla="*/ 0 h 990600"/>
              <a:gd name="connsiteX2" fmla="*/ 831667 w 1097097"/>
              <a:gd name="connsiteY2" fmla="*/ 990600 h 990600"/>
              <a:gd name="connsiteX3" fmla="*/ 0 w 1097097"/>
              <a:gd name="connsiteY3" fmla="*/ 990600 h 990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7097" h="990600">
                <a:moveTo>
                  <a:pt x="0" y="0"/>
                </a:moveTo>
                <a:lnTo>
                  <a:pt x="1097097" y="0"/>
                </a:lnTo>
                <a:lnTo>
                  <a:pt x="831667" y="990600"/>
                </a:lnTo>
                <a:lnTo>
                  <a:pt x="0" y="9906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0" name="文本框 60"/>
          <p:cNvSpPr txBox="1"/>
          <p:nvPr>
            <p:custDataLst>
              <p:tags r:id="rId29"/>
            </p:custDataLst>
          </p:nvPr>
        </p:nvSpPr>
        <p:spPr>
          <a:xfrm>
            <a:off x="2461306" y="5728125"/>
            <a:ext cx="3282088" cy="69161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rPr>
              <a:t>服务质量   Service of Quality 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1" name="文本框 58"/>
          <p:cNvSpPr txBox="1"/>
          <p:nvPr>
            <p:custDataLst>
              <p:tags r:id="rId30"/>
            </p:custDataLst>
          </p:nvPr>
        </p:nvSpPr>
        <p:spPr>
          <a:xfrm>
            <a:off x="1327529" y="5793870"/>
            <a:ext cx="781204" cy="5601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07</a:t>
            </a:r>
            <a:endParaRPr lang="en-US" altLang="zh-CN" sz="28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9" name="文本框 6"/>
          <p:cNvSpPr txBox="1"/>
          <p:nvPr>
            <p:custDataLst>
              <p:tags r:id="rId31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PWE3业务网络基本组件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2" name="直接连接符 1"/>
          <p:cNvCxnSpPr/>
          <p:nvPr>
            <p:custDataLst>
              <p:tags r:id="rId32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custDataLst>
      <p:tags r:id="rId3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457174" y="1586231"/>
            <a:ext cx="11303054" cy="4753039"/>
          </a:xfrm>
          <a:prstGeom prst="rect">
            <a:avLst/>
          </a:prstGeom>
          <a:noFill/>
          <a:ln w="6350">
            <a:solidFill>
              <a:schemeClr val="accent1">
                <a:alpha val="2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cxnSp>
        <p:nvCxnSpPr>
          <p:cNvPr id="13" name="直接连接符 12"/>
          <p:cNvCxnSpPr/>
          <p:nvPr>
            <p:custDataLst>
              <p:tags r:id="rId4"/>
            </p:custDataLst>
          </p:nvPr>
        </p:nvCxnSpPr>
        <p:spPr>
          <a:xfrm>
            <a:off x="565162" y="3937046"/>
            <a:ext cx="11024240" cy="1"/>
          </a:xfrm>
          <a:prstGeom prst="line">
            <a:avLst/>
          </a:prstGeom>
          <a:ln w="6350" cmpd="sng">
            <a:solidFill>
              <a:schemeClr val="accent1">
                <a:lumMod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748717" y="1842942"/>
            <a:ext cx="3099626" cy="1785394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Clr>
                <a:srgbClr val="000000">
                  <a:lumMod val="75000"/>
                  <a:lumOff val="25000"/>
                </a:srgbClr>
              </a:buClr>
              <a:buSzPct val="90000"/>
              <a:buFont typeface="Wingdings" panose="05000000000000000000" pitchFamily="2" charset="2"/>
              <a:buChar char="n"/>
            </a:pPr>
            <a:r>
              <a:rPr kumimoji="0" lang="zh-CN" altLang="en-US" sz="14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</a:rPr>
              <a:t>接入链路（Attachment Circuit, AC）</a:t>
            </a:r>
            <a:endParaRPr kumimoji="0" lang="zh-CN" altLang="en-US" sz="1400" b="0" i="0" u="none" kern="1200" cap="none" spc="150" normalizeH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3" name="矩形 2"/>
          <p:cNvSpPr/>
          <p:nvPr>
            <p:custDataLst>
              <p:tags r:id="rId6"/>
            </p:custDataLst>
          </p:nvPr>
        </p:nvSpPr>
        <p:spPr>
          <a:xfrm>
            <a:off x="4589690" y="1843003"/>
            <a:ext cx="3099671" cy="178527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Clr>
                <a:srgbClr val="000000">
                  <a:lumMod val="75000"/>
                  <a:lumOff val="25000"/>
                </a:srgbClr>
              </a:buClr>
              <a:buSzPct val="90000"/>
              <a:buFont typeface="Wingdings" panose="05000000000000000000" pitchFamily="2" charset="2"/>
              <a:buChar char="n"/>
            </a:pPr>
            <a:r>
              <a:rPr kumimoji="0" lang="en-US" altLang="zh-CN" sz="14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</a:rPr>
              <a:t>CE到PE之间的连接链路或虚链路。AC上的所有用户报文一般都要求原封不动的转发到对端设备去，包括用户的二、三层协议报文</a:t>
            </a:r>
            <a:endParaRPr kumimoji="0" lang="en-US" altLang="zh-CN" sz="1400" b="0" i="0" u="none" kern="1200" cap="none" spc="150" normalizeH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7" name="矩形 16"/>
          <p:cNvSpPr/>
          <p:nvPr>
            <p:custDataLst>
              <p:tags r:id="rId7"/>
            </p:custDataLst>
          </p:nvPr>
        </p:nvSpPr>
        <p:spPr>
          <a:xfrm>
            <a:off x="8430709" y="1843065"/>
            <a:ext cx="3099671" cy="178527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Clr>
                <a:srgbClr val="000000">
                  <a:lumMod val="75000"/>
                  <a:lumOff val="25000"/>
                </a:srgbClr>
              </a:buClr>
              <a:buSzPct val="90000"/>
              <a:buFont typeface="Wingdings" panose="05000000000000000000" pitchFamily="2" charset="2"/>
              <a:buChar char="n"/>
            </a:pPr>
            <a:r>
              <a:rPr kumimoji="0" lang="zh-CN" altLang="en-US" sz="14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</a:rPr>
              <a:t>伪线（Pseudo wire, PW）</a:t>
            </a:r>
            <a:endParaRPr kumimoji="0" lang="zh-CN" altLang="en-US" sz="1400" b="0" i="0" u="none" kern="1200" cap="none" spc="150" normalizeH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4" name="矩形 13"/>
          <p:cNvSpPr/>
          <p:nvPr>
            <p:custDataLst>
              <p:tags r:id="rId8"/>
            </p:custDataLst>
          </p:nvPr>
        </p:nvSpPr>
        <p:spPr>
          <a:xfrm>
            <a:off x="748717" y="4402239"/>
            <a:ext cx="3099626" cy="1785394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Clr>
                <a:srgbClr val="000000">
                  <a:lumMod val="75000"/>
                  <a:lumOff val="25000"/>
                </a:srgbClr>
              </a:buClr>
              <a:buSzPct val="90000"/>
              <a:buFont typeface="Wingdings" panose="05000000000000000000" pitchFamily="2" charset="2"/>
              <a:buChar char="n"/>
            </a:pPr>
            <a:r>
              <a:rPr kumimoji="0" lang="zh-CN" altLang="en-US" sz="14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</a:rPr>
              <a:t>简单的说，虚连接就是VC加隧道，隧道可以是LSP，L2TPV3，或者是TE</a:t>
            </a:r>
            <a:endParaRPr kumimoji="0" lang="zh-CN" altLang="en-US" sz="1400" b="0" i="0" u="none" kern="1200" cap="none" spc="150" normalizeH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4589690" y="4402363"/>
            <a:ext cx="3099671" cy="178527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Clr>
                <a:srgbClr val="000000">
                  <a:lumMod val="75000"/>
                  <a:lumOff val="25000"/>
                </a:srgbClr>
              </a:buClr>
              <a:buSzPct val="90000"/>
              <a:buFont typeface="Wingdings" panose="05000000000000000000" pitchFamily="2" charset="2"/>
              <a:buChar char="n"/>
            </a:pPr>
            <a:r>
              <a:rPr kumimoji="0" lang="zh-CN" altLang="en-US" sz="14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</a:rPr>
              <a:t>虚连接是有方向的，PWE3中虚连接的建立是需要通过信令(LDP或者RSVP)来传递VC信息，将VC信息和隧道管理，形成一个PW</a:t>
            </a:r>
            <a:endParaRPr kumimoji="0" lang="zh-CN" altLang="en-US" sz="1400" b="0" i="0" u="none" kern="1200" cap="none" spc="150" normalizeH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9" name="矩形 18"/>
          <p:cNvSpPr/>
          <p:nvPr>
            <p:custDataLst>
              <p:tags r:id="rId10"/>
            </p:custDataLst>
          </p:nvPr>
        </p:nvSpPr>
        <p:spPr>
          <a:xfrm>
            <a:off x="8399861" y="4402363"/>
            <a:ext cx="3099671" cy="178527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Clr>
                <a:srgbClr val="000000">
                  <a:lumMod val="75000"/>
                  <a:lumOff val="25000"/>
                </a:srgbClr>
              </a:buClr>
              <a:buSzPct val="90000"/>
              <a:buFont typeface="Wingdings" panose="05000000000000000000" pitchFamily="2" charset="2"/>
              <a:buChar char="n"/>
            </a:pPr>
            <a:r>
              <a:rPr kumimoji="0" lang="en-US" altLang="zh-CN" sz="14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</a:rPr>
              <a:t>PW对于PWE3系统来说，就像是一条本地AC到对端AC之间的一条直连通道，完成用户的二层数据透传。也可以简单理解为一条PW代表一条业务。</a:t>
            </a:r>
            <a:endParaRPr kumimoji="0" lang="en-US" altLang="zh-CN" sz="1400" b="0" i="0" u="none" kern="1200" cap="none" spc="150" normalizeH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Arial" pitchFamily="34" charset="0"/>
              <a:ea typeface="微软雅黑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4188169" y="1842942"/>
            <a:ext cx="0" cy="4200723"/>
          </a:xfrm>
          <a:prstGeom prst="line">
            <a:avLst/>
          </a:prstGeom>
          <a:ln w="6350" cmpd="sng">
            <a:solidFill>
              <a:schemeClr val="accent1">
                <a:lumMod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>
            <p:custDataLst>
              <p:tags r:id="rId12"/>
            </p:custDataLst>
          </p:nvPr>
        </p:nvCxnSpPr>
        <p:spPr>
          <a:xfrm flipH="1">
            <a:off x="8031527" y="1842942"/>
            <a:ext cx="0" cy="4200723"/>
          </a:xfrm>
          <a:prstGeom prst="line">
            <a:avLst/>
          </a:prstGeom>
          <a:ln w="6350" cmpd="sng">
            <a:solidFill>
              <a:schemeClr val="accent1">
                <a:lumMod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6"/>
          <p:cNvSpPr txBox="1"/>
          <p:nvPr>
            <p:custDataLst>
              <p:tags r:id="rId1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PWE3业务网络基本组件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2" name="直接连接符 1"/>
          <p:cNvCxnSpPr/>
          <p:nvPr>
            <p:custDataLst>
              <p:tags r:id="rId14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2"/>
            </p:custDataLst>
          </p:nvPr>
        </p:nvSpPr>
        <p:spPr>
          <a:xfrm>
            <a:off x="9801175" y="1844820"/>
            <a:ext cx="1935504" cy="193550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4680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</a:rPr>
              <a:t>STEP5</a:t>
            </a:r>
            <a:endParaRPr lang="en-US" altLang="zh-CN" sz="24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12" name="箭头: 右 11"/>
          <p:cNvSpPr/>
          <p:nvPr>
            <p:custDataLst>
              <p:tags r:id="rId3"/>
            </p:custDataLst>
          </p:nvPr>
        </p:nvSpPr>
        <p:spPr>
          <a:xfrm>
            <a:off x="9252234" y="2512546"/>
            <a:ext cx="695004" cy="60004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7522059" y="1844820"/>
            <a:ext cx="1935504" cy="193550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4680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</a:rPr>
              <a:t>STEP4</a:t>
            </a:r>
            <a:endParaRPr lang="en-US" altLang="zh-CN" sz="24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11" name="箭头: 右 10"/>
          <p:cNvSpPr/>
          <p:nvPr>
            <p:custDataLst>
              <p:tags r:id="rId5"/>
            </p:custDataLst>
          </p:nvPr>
        </p:nvSpPr>
        <p:spPr>
          <a:xfrm>
            <a:off x="6969228" y="2512546"/>
            <a:ext cx="695004" cy="60004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6" name="椭圆 5"/>
          <p:cNvSpPr/>
          <p:nvPr>
            <p:custDataLst>
              <p:tags r:id="rId6"/>
            </p:custDataLst>
          </p:nvPr>
        </p:nvSpPr>
        <p:spPr>
          <a:xfrm>
            <a:off x="5164738" y="1844820"/>
            <a:ext cx="1935504" cy="193550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4680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</a:rPr>
              <a:t>STEP3</a:t>
            </a:r>
            <a:endParaRPr lang="en-US" altLang="zh-CN" sz="24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3" name="箭头: 右 8"/>
          <p:cNvSpPr/>
          <p:nvPr>
            <p:custDataLst>
              <p:tags r:id="rId7"/>
            </p:custDataLst>
          </p:nvPr>
        </p:nvSpPr>
        <p:spPr>
          <a:xfrm>
            <a:off x="4674101" y="2512547"/>
            <a:ext cx="695004" cy="60004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5" name="椭圆 4"/>
          <p:cNvSpPr/>
          <p:nvPr>
            <p:custDataLst>
              <p:tags r:id="rId8"/>
            </p:custDataLst>
          </p:nvPr>
        </p:nvSpPr>
        <p:spPr>
          <a:xfrm>
            <a:off x="2828881" y="1844820"/>
            <a:ext cx="1935504" cy="193550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4680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</a:rPr>
              <a:t>STEP2</a:t>
            </a:r>
            <a:endParaRPr lang="en-US" altLang="zh-CN" sz="24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4" name="箭头: 右 2"/>
          <p:cNvSpPr/>
          <p:nvPr>
            <p:custDataLst>
              <p:tags r:id="rId9"/>
            </p:custDataLst>
          </p:nvPr>
        </p:nvSpPr>
        <p:spPr>
          <a:xfrm>
            <a:off x="2298158" y="2512548"/>
            <a:ext cx="695004" cy="60004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/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80080" y="1844820"/>
            <a:ext cx="1935504" cy="193550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4680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>
                <a:solidFill>
                  <a:schemeClr val="lt1"/>
                </a:solidFill>
                <a:latin typeface="Arial" pitchFamily="34" charset="0"/>
                <a:ea typeface="微软雅黑"/>
                <a:cs typeface="Arial" pitchFamily="34" charset="0"/>
              </a:rPr>
              <a:t>STEP1</a:t>
            </a:r>
            <a:endParaRPr lang="en-US" altLang="zh-CN" sz="2400">
              <a:solidFill>
                <a:schemeClr val="lt1"/>
              </a:solidFill>
              <a:latin typeface="Arial" pitchFamily="34" charset="0"/>
              <a:ea typeface="微软雅黑"/>
              <a:cs typeface="Arial" pitchFamily="34" charset="0"/>
            </a:endParaRPr>
          </a:p>
        </p:txBody>
      </p:sp>
      <p:sp>
        <p:nvSpPr>
          <p:cNvPr id="15" name="矩形 14"/>
          <p:cNvSpPr/>
          <p:nvPr>
            <p:custDataLst>
              <p:tags r:id="rId11"/>
            </p:custDataLst>
          </p:nvPr>
        </p:nvSpPr>
        <p:spPr>
          <a:xfrm>
            <a:off x="456967" y="4063144"/>
            <a:ext cx="1981730" cy="1996163"/>
          </a:xfrm>
          <a:prstGeom prst="rect">
            <a:avLst/>
          </a:prstGeom>
        </p:spPr>
        <p:txBody>
          <a:bodyPr wrap="square" tIns="46800" bIns="4680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Sz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+mn-ea"/>
              </a:rPr>
              <a:t>转发器（Forwarders）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2"/>
            </p:custDataLst>
          </p:nvPr>
        </p:nvSpPr>
        <p:spPr>
          <a:xfrm>
            <a:off x="2805768" y="4063144"/>
            <a:ext cx="1981730" cy="1996163"/>
          </a:xfrm>
          <a:prstGeom prst="rect">
            <a:avLst/>
          </a:prstGeom>
        </p:spPr>
        <p:txBody>
          <a:bodyPr wrap="square" tIns="46800" bIns="4680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SzTx/>
            </a:pPr>
            <a:r>
              <a:rPr lang="en-US" altLang="zh-CN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+mn-ea"/>
              </a:rPr>
              <a:t>PE收到AC上送的数据帧，由转发器选定转发报文使用的PW，即分配PW标签，转发器事实上就是PWE3的转发表</a:t>
            </a:r>
            <a:endParaRPr lang="en-US" altLang="zh-CN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3"/>
            </p:custDataLst>
          </p:nvPr>
        </p:nvSpPr>
        <p:spPr>
          <a:xfrm>
            <a:off x="5141626" y="4063144"/>
            <a:ext cx="1981730" cy="1996163"/>
          </a:xfrm>
          <a:prstGeom prst="rect">
            <a:avLst/>
          </a:prstGeom>
        </p:spPr>
        <p:txBody>
          <a:bodyPr wrap="square" tIns="46800" bIns="4680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Sz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+mn-ea"/>
              </a:rPr>
              <a:t>隧道（Tunnels）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+mn-ea"/>
            </a:endParaRPr>
          </a:p>
        </p:txBody>
      </p:sp>
      <p:sp>
        <p:nvSpPr>
          <p:cNvPr id="18" name="矩形 17"/>
          <p:cNvSpPr/>
          <p:nvPr>
            <p:custDataLst>
              <p:tags r:id="rId14"/>
            </p:custDataLst>
          </p:nvPr>
        </p:nvSpPr>
        <p:spPr>
          <a:xfrm>
            <a:off x="7498946" y="4063144"/>
            <a:ext cx="1981730" cy="1996163"/>
          </a:xfrm>
          <a:prstGeom prst="rect">
            <a:avLst/>
          </a:prstGeom>
        </p:spPr>
        <p:txBody>
          <a:bodyPr wrap="square" tIns="46800" bIns="4680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Sz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+mn-ea"/>
              </a:rPr>
              <a:t>用于承载PW，一条隧道上可以承载多条PW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+mn-ea"/>
            </a:endParaRPr>
          </a:p>
        </p:txBody>
      </p:sp>
      <p:sp>
        <p:nvSpPr>
          <p:cNvPr id="19" name="矩形 18"/>
          <p:cNvSpPr/>
          <p:nvPr>
            <p:custDataLst>
              <p:tags r:id="rId15"/>
            </p:custDataLst>
          </p:nvPr>
        </p:nvSpPr>
        <p:spPr>
          <a:xfrm>
            <a:off x="9778063" y="4083429"/>
            <a:ext cx="1981730" cy="1996163"/>
          </a:xfrm>
          <a:prstGeom prst="rect">
            <a:avLst/>
          </a:prstGeom>
        </p:spPr>
        <p:txBody>
          <a:bodyPr wrap="square" tIns="46800" bIns="4680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Sz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+mn-ea"/>
              </a:rPr>
              <a:t>隧道是一条本地PE与对端PE之间的直连通道，完成PE之间的数据透传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+mn-ea"/>
            </a:endParaRPr>
          </a:p>
        </p:txBody>
      </p:sp>
      <p:sp>
        <p:nvSpPr>
          <p:cNvPr id="9" name="文本框 6"/>
          <p:cNvSpPr txBox="1"/>
          <p:nvPr>
            <p:custDataLst>
              <p:tags r:id="rId16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PWE3业务网络基本组件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2" name="直接连接符 1"/>
          <p:cNvCxnSpPr/>
          <p:nvPr>
            <p:custDataLst>
              <p:tags r:id="rId17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6"/>
          <p:cNvSpPr txBox="1"/>
          <p:nvPr>
            <p:custDataLst>
              <p:tags r:id="rId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PWE3业务网络基本组件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8" name="直接连接符 7"/>
          <p:cNvCxnSpPr/>
          <p:nvPr>
            <p:custDataLst>
              <p:tags r:id="rId4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457161" y="1673661"/>
            <a:ext cx="11303078" cy="4577479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封装（Encapsulation）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PW上传输的报文使用标准的PW封装格式和技术</a:t>
            </a:r>
            <a:endParaRPr lang="en-US" altLang="zh-CN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PW上的PWE3报文封装有多种，在draft-ietf-pwe3-iana-allocation-X中有具体的定义</a:t>
            </a:r>
            <a:endParaRPr lang="en-US" altLang="zh-CN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PW信令协议（Pseudowire Signaling）</a:t>
            </a:r>
            <a:endParaRPr lang="en-US" altLang="zh-CN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PW信令协议是PWE3的实现基础，用于创建和维护PW。目前，PW信令协议主要有LDP和RSVP。（6000V2.0版本开始支持）</a:t>
            </a:r>
            <a:endParaRPr lang="en-US" altLang="zh-CN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服务质量（Service Quality）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根据用户二层报文头的优先级信息，映射成在公用网络上传输的QoS优先级来转发，这个一般需要应用支持MPLS QOS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PWE3网络体系结构</a:t>
            </a:r>
            <a:endParaRPr lang="en-US" altLang="zh-CN" sz="3600">
              <a:solidFill>
                <a:schemeClr val="accent1"/>
              </a:solidFill>
            </a:endParaRPr>
          </a:p>
        </p:txBody>
      </p:sp>
      <p:cxnSp>
        <p:nvCxnSpPr>
          <p:cNvPr id="2" name="直接连接符 1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1675793" y="1371600"/>
            <a:ext cx="2648373" cy="51816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800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5"/>
            </p:custDataLst>
          </p:nvPr>
        </p:nvSpPr>
        <p:spPr>
          <a:xfrm>
            <a:off x="1906087" y="1601893"/>
            <a:ext cx="2418560" cy="4605867"/>
          </a:xfrm>
          <a:prstGeom prst="rect">
            <a:avLst/>
          </a:prstGeom>
          <a:noFill/>
          <a:ln w="19050">
            <a:solidFill>
              <a:srgbClr val="FFFF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8" name="矩形 17"/>
          <p:cNvSpPr/>
          <p:nvPr>
            <p:custDataLst>
              <p:tags r:id="rId6"/>
            </p:custDataLst>
          </p:nvPr>
        </p:nvSpPr>
        <p:spPr>
          <a:xfrm>
            <a:off x="4324646" y="1601893"/>
            <a:ext cx="6217440" cy="4605867"/>
          </a:xfrm>
          <a:prstGeom prst="rect">
            <a:avLst/>
          </a:prstGeom>
          <a:noFill/>
          <a:ln w="19050">
            <a:solidFill>
              <a:schemeClr val="dk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9" name="任意多边形: 形状 6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10800000">
            <a:off x="2651542" y="4915808"/>
            <a:ext cx="344749" cy="699996"/>
          </a:xfrm>
          <a:custGeom>
            <a:gdLst>
              <a:gd name="connsiteX0" fmla="*/ 0 w 311295"/>
              <a:gd name="connsiteY0" fmla="*/ 0 h 631688"/>
              <a:gd name="connsiteX1" fmla="*/ 311295 w 311295"/>
              <a:gd name="connsiteY1" fmla="*/ 0 h 631688"/>
              <a:gd name="connsiteX2" fmla="*/ 311295 w 311295"/>
              <a:gd name="connsiteY2" fmla="*/ 278573 h 631688"/>
              <a:gd name="connsiteX3" fmla="*/ 92015 w 311295"/>
              <a:gd name="connsiteY3" fmla="*/ 631688 h 631688"/>
              <a:gd name="connsiteX4" fmla="*/ 80962 w 311295"/>
              <a:gd name="connsiteY4" fmla="*/ 613739 h 631688"/>
              <a:gd name="connsiteX5" fmla="*/ 33054 w 311295"/>
              <a:gd name="connsiteY5" fmla="*/ 568483 h 631688"/>
              <a:gd name="connsiteX6" fmla="*/ 20355 w 311295"/>
              <a:gd name="connsiteY6" fmla="*/ 561364 h 631688"/>
              <a:gd name="connsiteX7" fmla="*/ 150652 w 311295"/>
              <a:gd name="connsiteY7" fmla="*/ 311295 h 631688"/>
              <a:gd name="connsiteX8" fmla="*/ 0 w 311295"/>
              <a:gd name="connsiteY8" fmla="*/ 311295 h 6316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1295" h="631688">
                <a:moveTo>
                  <a:pt x="0" y="0"/>
                </a:moveTo>
                <a:lnTo>
                  <a:pt x="311295" y="0"/>
                </a:lnTo>
                <a:lnTo>
                  <a:pt x="311295" y="278573"/>
                </a:lnTo>
                <a:cubicBezTo>
                  <a:pt x="300365" y="511936"/>
                  <a:pt x="92393" y="629207"/>
                  <a:pt x="92015" y="631688"/>
                </a:cubicBezTo>
                <a:lnTo>
                  <a:pt x="80962" y="613739"/>
                </a:lnTo>
                <a:cubicBezTo>
                  <a:pt x="67726" y="597568"/>
                  <a:pt x="51617" y="582153"/>
                  <a:pt x="33054" y="568483"/>
                </a:cubicBezTo>
                <a:lnTo>
                  <a:pt x="20355" y="561364"/>
                </a:lnTo>
                <a:cubicBezTo>
                  <a:pt x="21645" y="561467"/>
                  <a:pt x="135315" y="475631"/>
                  <a:pt x="150652" y="311295"/>
                </a:cubicBezTo>
                <a:lnTo>
                  <a:pt x="0" y="311295"/>
                </a:lnTo>
                <a:close/>
              </a:path>
            </a:pathLst>
          </a:custGeom>
          <a:solidFill>
            <a:schemeClr val="lt1">
              <a:alpha val="3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20" name="任意多边形: 形状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 rot="10800000">
            <a:off x="2194582" y="4915808"/>
            <a:ext cx="344749" cy="699996"/>
          </a:xfrm>
          <a:custGeom>
            <a:gdLst>
              <a:gd name="connsiteX0" fmla="*/ 0 w 311295"/>
              <a:gd name="connsiteY0" fmla="*/ 0 h 631688"/>
              <a:gd name="connsiteX1" fmla="*/ 311295 w 311295"/>
              <a:gd name="connsiteY1" fmla="*/ 0 h 631688"/>
              <a:gd name="connsiteX2" fmla="*/ 311295 w 311295"/>
              <a:gd name="connsiteY2" fmla="*/ 278573 h 631688"/>
              <a:gd name="connsiteX3" fmla="*/ 92015 w 311295"/>
              <a:gd name="connsiteY3" fmla="*/ 631688 h 631688"/>
              <a:gd name="connsiteX4" fmla="*/ 80961 w 311295"/>
              <a:gd name="connsiteY4" fmla="*/ 613739 h 631688"/>
              <a:gd name="connsiteX5" fmla="*/ 33054 w 311295"/>
              <a:gd name="connsiteY5" fmla="*/ 568483 h 631688"/>
              <a:gd name="connsiteX6" fmla="*/ 20355 w 311295"/>
              <a:gd name="connsiteY6" fmla="*/ 561364 h 631688"/>
              <a:gd name="connsiteX7" fmla="*/ 150652 w 311295"/>
              <a:gd name="connsiteY7" fmla="*/ 311295 h 631688"/>
              <a:gd name="connsiteX8" fmla="*/ 0 w 311295"/>
              <a:gd name="connsiteY8" fmla="*/ 311295 h 6316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1295" h="631688">
                <a:moveTo>
                  <a:pt x="0" y="0"/>
                </a:moveTo>
                <a:lnTo>
                  <a:pt x="311295" y="0"/>
                </a:lnTo>
                <a:lnTo>
                  <a:pt x="311295" y="278573"/>
                </a:lnTo>
                <a:cubicBezTo>
                  <a:pt x="300365" y="511936"/>
                  <a:pt x="92393" y="629207"/>
                  <a:pt x="92015" y="631688"/>
                </a:cubicBezTo>
                <a:lnTo>
                  <a:pt x="80961" y="613739"/>
                </a:lnTo>
                <a:cubicBezTo>
                  <a:pt x="67726" y="597568"/>
                  <a:pt x="51617" y="582153"/>
                  <a:pt x="33054" y="568483"/>
                </a:cubicBezTo>
                <a:lnTo>
                  <a:pt x="20355" y="561364"/>
                </a:lnTo>
                <a:cubicBezTo>
                  <a:pt x="21645" y="561467"/>
                  <a:pt x="135315" y="475631"/>
                  <a:pt x="150652" y="311295"/>
                </a:cubicBezTo>
                <a:lnTo>
                  <a:pt x="0" y="311295"/>
                </a:lnTo>
                <a:close/>
              </a:path>
            </a:pathLst>
          </a:custGeom>
          <a:solidFill>
            <a:schemeClr val="lt1">
              <a:alpha val="3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1" name="Title 6"/>
          <p:cNvSpPr txBox="1"/>
          <p:nvPr>
            <p:custDataLst>
              <p:tags r:id="rId9"/>
            </p:custDataLst>
          </p:nvPr>
        </p:nvSpPr>
        <p:spPr>
          <a:xfrm>
            <a:off x="2136380" y="2292773"/>
            <a:ext cx="1957493" cy="10363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altLang="zh-CN" sz="1800" spc="100" baseline="0">
                <a:ln w="3175">
                  <a:noFill/>
                  <a:prstDash val="dash"/>
                </a:ln>
                <a:solidFill>
                  <a:schemeClr val="lt1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PWE3基本网络模型</a:t>
            </a:r>
            <a:endParaRPr lang="en-US" altLang="zh-CN" sz="1800" spc="100" baseline="0">
              <a:ln w="3175">
                <a:noFill/>
                <a:prstDash val="dash"/>
              </a:ln>
              <a:solidFill>
                <a:schemeClr val="lt1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9288" r="9288"/>
          <a:stretch>
            <a:fillRect/>
          </a:stretch>
        </p:blipFill>
        <p:spPr>
          <a:xfrm>
            <a:off x="4669607" y="2292773"/>
            <a:ext cx="5527040" cy="32241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520" h="6720">
                <a:moveTo>
                  <a:pt x="0" y="0"/>
                </a:moveTo>
                <a:lnTo>
                  <a:pt x="11520" y="0"/>
                </a:lnTo>
                <a:lnTo>
                  <a:pt x="11520" y="6720"/>
                </a:lnTo>
                <a:lnTo>
                  <a:pt x="0" y="6720"/>
                </a:lnTo>
                <a:lnTo>
                  <a:pt x="0" y="0"/>
                </a:lnTo>
                <a:close/>
              </a:path>
            </a:pathLst>
          </a:custGeom>
        </p:spPr>
      </p:pic>
    </p:spTree>
    <p:custDataLst>
      <p:tags r:id="rId12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https://d.book118.com/567053001040006045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1423"/>
  <p:tag name="KSO_WM_UNIT_COMPATIBLE" val="0"/>
  <p:tag name="KSO_WM_UNIT_DIAGRAM_ISNUMVISUAL" val="0"/>
  <p:tag name="KSO_WM_UNIT_DIAGRAM_ISREFERUNIT" val="0"/>
  <p:tag name="KSO_WM_UNIT_HIGHLIGHT" val="0"/>
  <p:tag name="KSO_WM_UNIT_ID" val="diagram20221423_1*f*1"/>
  <p:tag name="KSO_WM_UNIT_INDEX" val="1"/>
  <p:tag name="KSO_WM_UNIT_LAYERLEVEL" val="1"/>
  <p:tag name="KSO_WM_UNIT_NOCLEAR" val="0"/>
  <p:tag name="KSO_WM_UNIT_PRESET_TEXT" val="点击此处添加正文，文字是您思想的提炼，为了演示发布的良好效果，请言简意赅地阐述您的观点。"/>
  <p:tag name="KSO_WM_UNIT_SUBTYPE" val="a"/>
  <p:tag name="KSO_WM_UNIT_TYPE" val="f"/>
  <p:tag name="KSO_WM_UNIT_VALUE" val="68"/>
</p:tagLst>
</file>

<file path=ppt/tags/tag6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15"/>
  <p:tag name="KSO_WM_UNIT_TYPE" val="m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827_4*m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6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i*1_1_2"/>
  <p:tag name="KSO_WM_UNIT_INDEX" val="1_1_2"/>
  <p:tag name="KSO_WM_UNIT_LAYERLEVEL" val="1_1_1"/>
  <p:tag name="KSO_WM_UNIT_SUBTYPE" val="d"/>
  <p:tag name="KSO_WM_UNIT_TEXT_FILL_FORE_SCHEMECOLOR_INDEX" val="16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827_4*m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827_4*m_h_i*1_1_4"/>
  <p:tag name="KSO_WM_UNIT_INDEX" val="1_1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7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f*1_1_1"/>
  <p:tag name="KSO_WM_UNIT_INDEX" val="1_1_1"/>
  <p:tag name="KSO_WM_UNIT_LAYERLEVEL" val="1_1_1"/>
  <p:tag name="KSO_WM_UNIT_NOCLEAR" val="0"/>
  <p:tag name="KSO_WM_UNIT_PRESET_TEXT" val="单击此处输入您的正文，文字是您思想的提炼，为了最终演示的良好效果，表达清晰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72"/>
</p:tagLst>
</file>

<file path=ppt/tags/tag7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27_4*m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7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i*1_2_2"/>
  <p:tag name="KSO_WM_UNIT_INDEX" val="1_2_2"/>
  <p:tag name="KSO_WM_UNIT_LAYERLEVEL" val="1_1_1"/>
  <p:tag name="KSO_WM_UNIT_SUBTYPE" val="d"/>
  <p:tag name="KSO_WM_UNIT_TEXT_FILL_FORE_SCHEMECOLOR_INDEX" val="16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27_4*m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27_4*m_h_i*1_2_4"/>
  <p:tag name="KSO_WM_UNIT_INDEX" val="1_2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f*1_2_1"/>
  <p:tag name="KSO_WM_UNIT_INDEX" val="1_2_1"/>
  <p:tag name="KSO_WM_UNIT_LAYERLEVEL" val="1_1_1"/>
  <p:tag name="KSO_WM_UNIT_NOCLEAR" val="0"/>
  <p:tag name="KSO_WM_UNIT_PRESET_TEXT" val="单击此处输入您的正文，文字是您思想的提炼，为了最终演示的良好效果，表达清晰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72"/>
</p:tagLst>
</file>

<file path=ppt/tags/tag7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827_4*m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i*1_3_2"/>
  <p:tag name="KSO_WM_UNIT_INDEX" val="1_3_2"/>
  <p:tag name="KSO_WM_UNIT_LAYERLEVEL" val="1_1_1"/>
  <p:tag name="KSO_WM_UNIT_SUBTYPE" val="d"/>
  <p:tag name="KSO_WM_UNIT_TEXT_FILL_FORE_SCHEMECOLOR_INDEX" val="16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7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827_4*m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827_4*m_h_i*1_3_4"/>
  <p:tag name="KSO_WM_UNIT_INDEX" val="1_3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f*1_3_1"/>
  <p:tag name="KSO_WM_UNIT_INDEX" val="1_3_1"/>
  <p:tag name="KSO_WM_UNIT_LAYERLEVEL" val="1_1_1"/>
  <p:tag name="KSO_WM_UNIT_NOCLEAR" val="0"/>
  <p:tag name="KSO_WM_UNIT_PRESET_TEXT" val="单击此处输入您的正文，文字是您思想的提炼，为了最终演示的良好效果，表达清晰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72"/>
</p:tagLst>
</file>

<file path=ppt/tags/tag8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827_4*m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i*1_4_2"/>
  <p:tag name="KSO_WM_UNIT_INDEX" val="1_4_2"/>
  <p:tag name="KSO_WM_UNIT_LAYERLEVEL" val="1_1_1"/>
  <p:tag name="KSO_WM_UNIT_SUBTYPE" val="d"/>
  <p:tag name="KSO_WM_UNIT_TEXT_FILL_FORE_SCHEMECOLOR_INDEX" val="16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827_4*m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827_4*m_h_i*1_4_4"/>
  <p:tag name="KSO_WM_UNIT_INDEX" val="1_4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f*1_4_1"/>
  <p:tag name="KSO_WM_UNIT_INDEX" val="1_4_1"/>
  <p:tag name="KSO_WM_UNIT_LAYERLEVEL" val="1_1_1"/>
  <p:tag name="KSO_WM_UNIT_NOCLEAR" val="0"/>
  <p:tag name="KSO_WM_UNIT_PRESET_TEXT" val="单击此处输入您的正文，文字是您思想的提炼，为了最终演示的良好效果，表达清晰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72"/>
</p:tagLst>
</file>

<file path=ppt/tags/tag8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05827_4*m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i*1_5_2"/>
  <p:tag name="KSO_WM_UNIT_INDEX" val="1_5_2"/>
  <p:tag name="KSO_WM_UNIT_LAYERLEVEL" val="1_1_1"/>
  <p:tag name="KSO_WM_UNIT_SUBTYPE" val="d"/>
  <p:tag name="KSO_WM_UNIT_TEXT_FILL_FORE_SCHEMECOLOR_INDEX" val="16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05827_4*m_h_i*1_5_3"/>
  <p:tag name="KSO_WM_UNIT_INDEX" val="1_5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05827_4*m_h_i*1_5_4"/>
  <p:tag name="KSO_WM_UNIT_INDEX" val="1_5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27"/>
  <p:tag name="KSO_WM_UNIT_COMPATIBLE" val="0"/>
  <p:tag name="KSO_WM_UNIT_DIAGRAM_ISNUMVISUAL" val="0"/>
  <p:tag name="KSO_WM_UNIT_DIAGRAM_ISREFERUNIT" val="0"/>
  <p:tag name="KSO_WM_UNIT_HIGHLIGHT" val="0"/>
  <p:tag name="KSO_WM_UNIT_ID" val="diagram20205827_4*m_h_f*1_5_1"/>
  <p:tag name="KSO_WM_UNIT_INDEX" val="1_5_1"/>
  <p:tag name="KSO_WM_UNIT_LAYERLEVEL" val="1_1_1"/>
  <p:tag name="KSO_WM_UNIT_NOCLEAR" val="0"/>
  <p:tag name="KSO_WM_UNIT_PRESET_TEXT" val="单击此处输入您的正文，文字是您思想的提炼，为了最终演示的良好效果，表达清晰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72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6&quot;,&quot;maxSize&quot;:{&quot;size1&quot;:20},&quot;minSize&quot;:{&quot;size1&quot;:13.5},&quot;normalSize&quot;:{&quot;size1&quot;:13.5},&quot;subLayout&quot;:[{&quot;id&quot;:&quot;2023-10-26T13:47:06&quot;,&quot;margin&quot;:{&quot;bottom&quot;:0.025999998673796654,&quot;left&quot;:1.2699999809265137,&quot;right&quot;:1.2699999809265137,&quot;top&quot;:0.4230000376701355},&quot;type&quot;:0},{&quot;id&quot;:&quot;2023-10-26T13:47:0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97.xml><?xml version="1.0" encoding="utf-8"?>
<p:tagLst xmlns:p="http://schemas.openxmlformats.org/presentationml/2006/main">
  <p:tag name="KSO_WM_ASSEMBLE_CHIP_INDEX" val="53f115901fe44f3787d5c3752471e8b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644054ed1e2fb8092e"/>
  <p:tag name="KSO_WM_TEMPLATE_ASSEMBLE_XID" val="60656f644054ed1e2fb8092e"/>
  <p:tag name="KSO_WM_TEMPLATE_CATEGORY" val="diagram"/>
  <p:tag name="KSO_WM_TEMPLATE_INDEX" val="20212843"/>
  <p:tag name="KSO_WM_UNIT_BLOCK" val="0"/>
  <p:tag name="KSO_WM_UNIT_COMPATIBLE" val="0"/>
  <p:tag name="KSO_WM_UNIT_DEC_AREA_ID" val="8cb1ccbfd41a4f08aa021a2337e676d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84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76"/>
</p:tagLst>
</file>

<file path=ppt/tags/tag98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6&quot;,&quot;maxSize&quot;:{&quot;size1&quot;:20},&quot;minSize&quot;:{&quot;size1&quot;:13.5},&quot;normalSize&quot;:{&quot;size1&quot;:13.5},&quot;subLayout&quot;:[{&quot;id&quot;:&quot;2023-10-26T13:47:06&quot;,&quot;margin&quot;:{&quot;bottom&quot;:0.025999998673796654,&quot;left&quot;:1.2699999809265137,&quot;right&quot;:1.2699999809265137,&quot;top&quot;:0.4230000376701355},&quot;type&quot;:0},{&quot;id&quot;:&quot;2023-10-26T13:47:0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99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80"/>
</p:tagLst>
</file>

<file path=ppt/tags/tag100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1_3"/>
  <p:tag name="KSO_WM_UNIT_INDEX" val="1_1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9"/>
</p:tagLst>
</file>

<file path=ppt/tags/tag101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f*1_1_1"/>
  <p:tag name="KSO_WM_UNIT_INDEX" val="1_1_1"/>
  <p:tag name="KSO_WM_UNIT_LAYERLEVEL" val="1_1_1"/>
  <p:tag name="KSO_WM_UNIT_NOCLEAR" val="0"/>
  <p:tag name="KSO_WM_UNIT_PRESET_TEXT" val="单击此处输入你所需要的正文，文字就是您思想的提炼。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EXT_SUBTYPE" val="a"/>
  <p:tag name="KSO_WM_UNIT_TYPE" val="l_h_f"/>
  <p:tag name="KSO_WM_UNIT_USESOURCEFORMAT_APPLY" val="0"/>
  <p:tag name="KSO_WM_UNIT_VALUE" val="36"/>
</p:tagLst>
</file>

<file path=ppt/tags/tag102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03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80"/>
</p:tagLst>
</file>

<file path=ppt/tags/tag104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2_3"/>
  <p:tag name="KSO_WM_UNIT_INDEX" val="1_2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9"/>
</p:tagLst>
</file>

<file path=ppt/tags/tag105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f*1_2_1"/>
  <p:tag name="KSO_WM_UNIT_INDEX" val="1_2_1"/>
  <p:tag name="KSO_WM_UNIT_LAYERLEVEL" val="1_1_1"/>
  <p:tag name="KSO_WM_UNIT_NOCLEAR" val="0"/>
  <p:tag name="KSO_WM_UNIT_PRESET_TEXT" val="单击此处输入你所需要的正文，文字就是您思想的提炼。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EXT_SUBTYPE" val="a"/>
  <p:tag name="KSO_WM_UNIT_TYPE" val="l_h_f"/>
  <p:tag name="KSO_WM_UNIT_USESOURCEFORMAT_APPLY" val="0"/>
  <p:tag name="KSO_WM_UNIT_VALUE" val="36"/>
</p:tagLst>
</file>

<file path=ppt/tags/tag106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07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80"/>
</p:tagLst>
</file>

<file path=ppt/tags/tag108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3_3"/>
  <p:tag name="KSO_WM_UNIT_INDEX" val="1_3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9"/>
</p:tagLst>
</file>

<file path=ppt/tags/tag109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f*1_3_1"/>
  <p:tag name="KSO_WM_UNIT_INDEX" val="1_3_1"/>
  <p:tag name="KSO_WM_UNIT_LAYERLEVEL" val="1_1_1"/>
  <p:tag name="KSO_WM_UNIT_NOCLEAR" val="0"/>
  <p:tag name="KSO_WM_UNIT_PRESET_TEXT" val="单击此处输入你所需要的正文，文字就是您思想的提炼。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EXT_SUBTYPE" val="a"/>
  <p:tag name="KSO_WM_UNIT_TYPE" val="l_h_f"/>
  <p:tag name="KSO_WM_UNIT_USESOURCEFORMAT_APPLY" val="0"/>
  <p:tag name="KSO_WM_UNIT_VALUE" val="36"/>
</p:tagLst>
</file>

<file path=ppt/tags/tag110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11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4_1"/>
  <p:tag name="KSO_WM_UNIT_INDEX" val="1_4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80"/>
</p:tagLst>
</file>

<file path=ppt/tags/tag112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4_3"/>
  <p:tag name="KSO_WM_UNIT_INDEX" val="1_4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9"/>
</p:tagLst>
</file>

<file path=ppt/tags/tag113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f*1_4_1"/>
  <p:tag name="KSO_WM_UNIT_INDEX" val="1_4_1"/>
  <p:tag name="KSO_WM_UNIT_LAYERLEVEL" val="1_1_1"/>
  <p:tag name="KSO_WM_UNIT_NOCLEAR" val="0"/>
  <p:tag name="KSO_WM_UNIT_PRESET_TEXT" val="单击此处输入你所需要的正文，文字就是您思想的提炼。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EXT_SUBTYPE" val="a"/>
  <p:tag name="KSO_WM_UNIT_TYPE" val="l_h_f"/>
  <p:tag name="KSO_WM_UNIT_USESOURCEFORMAT_APPLY" val="0"/>
  <p:tag name="KSO_WM_UNIT_VALUE" val="36"/>
</p:tagLst>
</file>

<file path=ppt/tags/tag114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15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5_1"/>
  <p:tag name="KSO_WM_UNIT_INDEX" val="1_5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80"/>
</p:tagLst>
</file>

<file path=ppt/tags/tag116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18_4*l_h_i*1_5_3"/>
  <p:tag name="KSO_WM_UNIT_INDEX" val="1_5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9"/>
</p:tagLst>
</file>

<file path=ppt/tags/tag117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f*1_5_1"/>
  <p:tag name="KSO_WM_UNIT_INDEX" val="1_5_1"/>
  <p:tag name="KSO_WM_UNIT_LAYERLEVEL" val="1_1_1"/>
  <p:tag name="KSO_WM_UNIT_NOCLEAR" val="0"/>
  <p:tag name="KSO_WM_UNIT_PRESET_TEXT" val="单击此处输入你所需要的正文，文字就是您思想的提炼。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EXT_SUBTYPE" val="a"/>
  <p:tag name="KSO_WM_UNIT_TYPE" val="l_h_f"/>
  <p:tag name="KSO_WM_UNIT_USESOURCEFORMAT_APPLY" val="0"/>
  <p:tag name="KSO_WM_UNIT_VALUE" val="36"/>
</p:tagLst>
</file>

<file path=ppt/tags/tag118.xml><?xml version="1.0" encoding="utf-8"?>
<p:tagLst xmlns:p="http://schemas.openxmlformats.org/presentationml/2006/main">
  <p:tag name="KSO_WM_ASSEMBLE_CHIP_INDEX" val="f4d42c610be245478f52a0afa72dfdd9"/>
  <p:tag name="KSO_WM_BEAUTIFY_FLAG" val="#wm#"/>
  <p:tag name="KSO_WM_CHIP_GROUPID" val="60bed43f191caac4ef202441"/>
  <p:tag name="KSO_WM_CHIP_XID" val="60bed43f191caac4ef202442"/>
  <p:tag name="KSO_WM_DIAGRAM_GROUP_CODE" val="l1-1"/>
  <p:tag name="KSO_WM_TAG_VERSION" val="1.0"/>
  <p:tag name="KSO_WM_TEMPLATE_CATEGORY" val="diagram"/>
  <p:tag name="KSO_WM_TEMPLATE_INDEX" val="20219418"/>
  <p:tag name="KSO_WM_UNIT_COMPATIBLE" val="0"/>
  <p:tag name="KSO_WM_UNIT_DIAGRAM_ISNUMVISUAL" val="0"/>
  <p:tag name="KSO_WM_UNIT_DIAGRAM_ISREFERUNIT" val="0"/>
  <p:tag name="KSO_WM_UNIT_HIGHLIGHT" val="0"/>
  <p:tag name="KSO_WM_UNIT_ID" val="diagram20219418_4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6&quot;,&quot;maxSize&quot;:{&quot;size1&quot;:20},&quot;minSize&quot;:{&quot;size1&quot;:13.5},&quot;normalSize&quot;:{&quot;size1&quot;:13.5},&quot;subLayout&quot;:[{&quot;id&quot;:&quot;2023-10-26T13:47:06&quot;,&quot;margin&quot;:{&quot;bottom&quot;:0.025999998673796654,&quot;left&quot;:1.2699999809265137,&quot;right&quot;:1.2699999809265137,&quot;top&quot;:0.4230000376701355},&quot;type&quot;:0},{&quot;id&quot;:&quot;2023-10-26T13:47:0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TEMPLATE_ASSEMBLE_GROUPID" val="60656f2e4054ed1e2fb80509"/>
  <p:tag name="KSO_WM_TEMPLATE_ASSEMBLE_XID" val="60656f2e4054ed1e2fb80509"/>
  <p:tag name="KSO_WM_TEMPLATE_CATEGORY" val="diagram"/>
  <p:tag name="KSO_WM_TEMPLATE_INDEX" val="20212218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2218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150"/>
</p:tagLst>
</file>

<file path=ppt/tags/tag125.xml><?xml version="1.0" encoding="utf-8"?>
<p:tagLst xmlns:p="http://schemas.openxmlformats.org/presentationml/2006/main">
  <p:tag name="KSO_WM_ASSEMBLE_CHIP_INDEX" val="fcde135a8b5e4364b060a21abf2c88fa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2e4054ed1e2fb80509"/>
  <p:tag name="KSO_WM_TEMPLATE_ASSEMBLE_XID" val="60656f2e4054ed1e2fb80509"/>
  <p:tag name="KSO_WM_TEMPLATE_CATEGORY" val="diagram"/>
  <p:tag name="KSO_WM_TEMPLATE_INDEX" val="20212218"/>
  <p:tag name="KSO_WM_UNIT_BLOCK" val="0"/>
  <p:tag name="KSO_WM_UNIT_COMPATIBLE" val="0"/>
  <p:tag name="KSO_WM_UNIT_DEC_AREA_ID" val="710aa835a84943c5bff75efac247b8d1"/>
  <p:tag name="KSO_WM_UNIT_DEFAULT_FONT" val="14;20;2"/>
  <p:tag name="KSO_WM_UNIT_DIAGRAM_ISNUMVISUAL" val="0"/>
  <p:tag name="KSO_WM_UNIT_DIAGRAM_ISREFERUNIT" val="0"/>
  <p:tag name="KSO_WM_UNIT_HIGHLIGHT" val="0"/>
  <p:tag name="KSO_WM_UNIT_ID" val="diagram20212218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。"/>
  <p:tag name="KSO_WM_UNIT_SHOW_EDIT_AREA_INDICATION" val="1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448"/>
</p:tagLst>
</file>

<file path=ppt/tags/tag126.xml><?xml version="1.0" encoding="utf-8"?>
<p:tagLst xmlns:p="http://schemas.openxmlformats.org/presentationml/2006/main">
  <p:tag name="KSO_WM_ASSEMBLE_CHIP_INDEX" val="a89941cca8b846368910b506219f0467"/>
  <p:tag name="KSO_WM_BEAUTIFY_FLAG" val="#wm#"/>
  <p:tag name="KSO_WM_CHIP_FILLAREA_FILL_RULE" val="{&quot;fill_align&quot;:&quot;rt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2e4054ed1e2fb80509"/>
  <p:tag name="KSO_WM_TEMPLATE_ASSEMBLE_XID" val="60656f2e4054ed1e2fb80509"/>
  <p:tag name="KSO_WM_TEMPLATE_CATEGORY" val="diagram"/>
  <p:tag name="KSO_WM_TEMPLATE_INDEX" val="20212218"/>
  <p:tag name="KSO_WM_UNIT_COMPATIBLE" val="0"/>
  <p:tag name="KSO_WM_UNIT_DEC_AREA_ID" val="2b32f073a63e44ec98017386be452294"/>
  <p:tag name="KSO_WM_UNIT_DIAGRAM_ISNUMVISUAL" val="0"/>
  <p:tag name="KSO_WM_UNIT_DIAGRAM_ISREFERUNIT" val="0"/>
  <p:tag name="KSO_WM_UNIT_HIGHLIGHT" val="0"/>
  <p:tag name="KSO_WM_UNIT_ID" val="diagram20212218_1*d*1"/>
  <p:tag name="KSO_WM_UNIT_INDEX" val="1"/>
  <p:tag name="KSO_WM_UNIT_LAYERLEVEL" val="1"/>
  <p:tag name="KSO_WM_UNIT_TYPE" val="d"/>
  <p:tag name="KSO_WM_UNIT_VALUE" val="550*550"/>
</p:tagLst>
</file>

<file path=ppt/tags/tag127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6&quot;,&quot;maxSize&quot;:{&quot;size1&quot;:20},&quot;minSize&quot;:{&quot;size1&quot;:13.5},&quot;normalSize&quot;:{&quot;size1&quot;:13.5},&quot;subLayout&quot;:[{&quot;id&quot;:&quot;2023-10-26T13:47:06&quot;,&quot;margin&quot;:{&quot;bottom&quot;:0.025999998673796654,&quot;left&quot;:1.2699999809265137,&quot;right&quot;:1.2699999809265137,&quot;top&quot;:0.4230000376701355},&quot;type&quot;:0},{&quot;id&quot;:&quot;2023-10-26T13:47:0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3181226cdf5742aca48e83334865a17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2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5"/>
  <p:tag name="KSO_WM_UNIT_PRESET_TEXT_LEN" val="25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4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b59f4af7db124fe39175007ee9844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ad4ff287bcb244d8ae83591c7d6fb72a"/>
  <p:tag name="KSO_WM_UNIT_DECORATE_INFO" val="{&quot;ReferentInfo&quot;:{&quot;Id&quot;:&quot;3181226cdf5742aca48e83334865a17b;b59f4af7db124fe39175007ee9844b60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CHIP_GROUPID" val="5ef0aed10e56d0f322bebb3b"/>
  <p:tag name="KSO_WM_CHIP_XID" val="5ef0aed10e56d0f322bebb3c"/>
  <p:tag name="KSO_WM_TAG_VERSION" val="1.0"/>
  <p:tag name="KSO_WM_TEMPLATE_ASSEMBLE_GROUPID" val="60656f0e4054ed1e2fb802b1"/>
  <p:tag name="KSO_WM_TEMPLATE_ASSEMBLE_XID" val="60656f0e4054ed1e2fb802b1"/>
  <p:tag name="KSO_WM_TEMPLATE_CATEGORY" val="diagram"/>
  <p:tag name="KSO_WM_TEMPLATE_INDEX" val="20211899"/>
  <p:tag name="KSO_WM_UNIT_BLOCK" val="0"/>
  <p:tag name="KSO_WM_UNIT_COMPATIBLE" val="0"/>
  <p:tag name="KSO_WM_UNIT_DEC_AREA_ID" val="ed2e05467955471fa302bda457c0223f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1},&quot;ReferentInfo&quot;:{&quot;Id&quot;:&quot;51e6b16af8414593af898aa3f2cc02ec&quot;,&quot;X&quot;:{&quot;Pos&quot;:1},&quot;Y&quot;:{&quot;Pos&quot;:1}},&quot;whChangeMode&quot;:0}"/>
  <p:tag name="KSO_WM_UNIT_DIAGRAM_ISNUMVISUAL" val="0"/>
  <p:tag name="KSO_WM_UNIT_DIAGRAM_ISREFERUNIT" val="0"/>
  <p:tag name="KSO_WM_UNIT_HIGHLIGHT" val="0"/>
  <p:tag name="KSO_WM_UNIT_ID" val="diagram20211899_1*i*1"/>
  <p:tag name="KSO_WM_UNIT_INDEX" val="1"/>
  <p:tag name="KSO_WM_UNIT_LAYERLEVEL" val="1"/>
  <p:tag name="KSO_WM_UNIT_LINE_FILL_TYPE" val="2"/>
  <p:tag name="KSO_WM_UNIT_LINE_FORE_SCHEMECOLOR_INDEX" val="1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57"/>
</p:tagLst>
</file>

<file path=ppt/tags/tag132.xml><?xml version="1.0" encoding="utf-8"?>
<p:tagLst xmlns:p="http://schemas.openxmlformats.org/presentationml/2006/main">
  <p:tag name="KSO_WM_ASSEMBLE_CHIP_INDEX" val="11d359df93964d5d92ead9569eaa9c26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e4054ed1e2fb802b1"/>
  <p:tag name="KSO_WM_TEMPLATE_ASSEMBLE_XID" val="60656f0e4054ed1e2fb802b1"/>
  <p:tag name="KSO_WM_TEMPLATE_CATEGORY" val="diagram"/>
  <p:tag name="KSO_WM_TEMPLATE_INDEX" val="20211899"/>
  <p:tag name="KSO_WM_UNIT_BLOCK" val="0"/>
  <p:tag name="KSO_WM_UNIT_COMPATIBLE" val="0"/>
  <p:tag name="KSO_WM_UNIT_DEC_AREA_ID" val="24c1277e83284b3e8ff9d295f21b0b31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899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。"/>
  <p:tag name="KSO_WM_UNIT_SHOW_EDIT_AREA_INDICATION" val="1"/>
  <p:tag name="KSO_WM_UNIT_SM_LIMIT_TYPE" val="2"/>
  <p:tag name="KSO_WM_UNIT_SUBTYPE" val="a"/>
  <p:tag name="KSO_WM_UNIT_SUPPORT_UNIT_TYPE" val="[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4"/>
</p:tagLst>
</file>

<file path=ppt/tags/tag133.xml><?xml version="1.0" encoding="utf-8"?>
<p:tagLst xmlns:p="http://schemas.openxmlformats.org/presentationml/2006/main">
  <p:tag name="KSO_WM_ASSEMBLE_CHIP_INDEX" val="978138117cc34770aa353d22a3ee0721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0e4054ed1e2fb802b1"/>
  <p:tag name="KSO_WM_TEMPLATE_ASSEMBLE_XID" val="60656f0e4054ed1e2fb802b1"/>
  <p:tag name="KSO_WM_TEMPLATE_CATEGORY" val="diagram"/>
  <p:tag name="KSO_WM_TEMPLATE_INDEX" val="20211899"/>
  <p:tag name="KSO_WM_UNIT_COMPATIBLE" val="0"/>
  <p:tag name="KSO_WM_UNIT_DEC_AREA_ID" val="51e6b16af8414593af898aa3f2cc02e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899_1*d*1"/>
  <p:tag name="KSO_WM_UNIT_INDEX" val="1"/>
  <p:tag name="KSO_WM_UNIT_LAYERLEVEL" val="1"/>
  <p:tag name="KSO_WM_UNIT_SM_LIMIT_TYPE" val="2"/>
  <p:tag name="KSO_WM_UNIT_TYPE" val="d"/>
  <p:tag name="KSO_WM_UNIT_VALUE" val="1311*1354"/>
</p:tagLst>
</file>

<file path=ppt/tags/tag134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2"/>
  <p:tag name="KSO_WM_SLIDE_INDEX" val="2"/>
  <p:tag name="KSO_WM_SLIDE_ITEM_CNT" val="0"/>
  <p:tag name="KSO_WM_SLIDE_LAYOUT" val="a_b_d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6&quot;,&quot;maxSize&quot;:{&quot;size1&quot;:31.1},&quot;minSize&quot;:{&quot;size1&quot;:20},&quot;normalSize&quot;:{&quot;size1&quot;:20},&quot;subLayout&quot;:[{&quot;id&quot;:&quot;2023-10-26T13:47:06&quot;,&quot;maxSize&quot;:{&quot;size1&quot;:100},&quot;minSize&quot;:{&quot;size1&quot;:66.7},&quot;normalSize&quot;:{&quot;size1&quot;:66.7},&quot;subLayout&quot;:[{&quot;id&quot;:&quot;2023-10-26T13:47:06&quot;,&quot;margin&quot;:{&quot;bottom&quot;:0.025999998673796654,&quot;left&quot;:1.2699999809265137,&quot;right&quot;:1.2699999809265137,&quot;top&quot;:0.4230000376701355},&quot;type&quot;:0},{&quot;id&quot;:&quot;2023-10-26T13:47:06&quot;,&quot;margin&quot;:{&quot;bottom&quot;:0,&quot;left&quot;:1.2699999809265137,&quot;right&quot;:1.2699999809265137,&quot;top&quot;:0},&quot;type&quot;:0}],&quot;type&quot;:0},{&quot;id&quot;:&quot;2023-10-26T13:47:06&quot;,&quot;margin&quot;:{&quot;bottom&quot;:0.847000002861023,&quot;left&quot;:1.2699999809265137,&quot;right&quot;:1.2699999809265137,&quot;top&quot;:0.847000002861023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137.xml><?xml version="1.0" encoding="utf-8"?>
<p:tagLst xmlns:p="http://schemas.openxmlformats.org/presentationml/2006/main">
  <p:tag name="KSO_WM_ASSEMBLE_CHIP_INDEX" val="972d385e987f4609aeec050cdf379ec2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BLOCK" val="0"/>
  <p:tag name="KSO_WM_UNIT_COMPATIBLE" val="0"/>
  <p:tag name="KSO_WM_UNIT_DEC_AREA_ID" val="946235c3b0294eaab7d6574469beaa7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417_1*f*2"/>
  <p:tag name="KSO_WM_UNIT_INDEX" val="2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60"/>
</p:tagLst>
</file>

<file path=ppt/tags/tag138.xml><?xml version="1.0" encoding="utf-8"?>
<p:tagLst xmlns:p="http://schemas.openxmlformats.org/presentationml/2006/main">
  <p:tag name="KSO_WM_ASSEMBLE_CHIP_INDEX" val="681946cef7c54948aeeb9f3d2f4ef68f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BLOCK" val="0"/>
  <p:tag name="KSO_WM_UNIT_COMPATIBLE" val="0"/>
  <p:tag name="KSO_WM_UNIT_DEC_AREA_ID" val="36355f6689774a7087dfe6eddc6aa8f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41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38"/>
</p:tagLst>
</file>

<file path=ppt/tags/tag139.xml><?xml version="1.0" encoding="utf-8"?>
<p:tagLst xmlns:p="http://schemas.openxmlformats.org/presentationml/2006/main">
  <p:tag name="KSO_WM_BEAUTIFY_FLAG" val="#wm#"/>
  <p:tag name="KSO_WM_UNIT_TYPE" val="d"/>
</p:tagLst>
</file>

<file path=ppt/tags/tag140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6&quot;,&quot;maxSize&quot;:{&quot;size1&quot;:20},&quot;minSize&quot;:{&quot;size1&quot;:13.5},&quot;normalSize&quot;:{&quot;size1&quot;:13.5},&quot;subLayout&quot;:[{&quot;id&quot;:&quot;2023-10-26T13:47:06&quot;,&quot;margin&quot;:{&quot;bottom&quot;:0.025999998673796654,&quot;left&quot;:1.2699999809265137,&quot;right&quot;:1.2699999809265137,&quot;top&quot;:0.4230000376701355},&quot;type&quot;:0},{&quot;id&quot;:&quot;2023-10-26T13:47:0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14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f*1_1_1"/>
  <p:tag name="KSO_WM_UNIT_INDEX" val="1_1_1"/>
  <p:tag name="KSO_WM_UNIT_LAYERLEVEL" val="1_1_1"/>
  <p:tag name="KSO_WM_UNIT_NOCLEAR" val="0"/>
  <p:tag name="KSO_WM_UNIT_PRESET_TEXT" val="单击此处输入你的正文，文字是您思想的提炼，为最终演示发布的良好效果，请尽量言简意赅的阐述观点；根据需要可酌情增减文字，以便观者可以准确理解您所传达的信息。单击此处输入你的正文，文字就是您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14"/>
</p:tagLst>
</file>

<file path=ppt/tags/tag14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6"/>
  <p:tag name="KSO_WM_UNIT_INDEX" val="1_1_6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  <p:tag name="KSO_WM_UNIT_VALUE" val="2"/>
</p:tagLst>
</file>

<file path=ppt/tags/tag14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2"/>
  <p:tag name="KSO_WM_UNIT_INDEX" val="1_1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4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3"/>
  <p:tag name="KSO_WM_UNIT_INDEX" val="1_1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4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1"/>
  <p:tag name="KSO_WM_UNIT_INDEX" val="1_1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4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5"/>
  <p:tag name="KSO_WM_UNIT_INDEX" val="1_1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4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6"/>
  <p:tag name="KSO_WM_UNIT_INDEX" val="1_1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4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1_14"/>
  <p:tag name="KSO_WM_UNIT_INDEX" val="1_1_1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4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18"/>
  <p:tag name="KSO_WM_UNIT_INDEX" val="1_1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5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17"/>
  <p:tag name="KSO_WM_UNIT_INDEX" val="1_1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5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1_19"/>
  <p:tag name="KSO_WM_UNIT_INDEX" val="1_1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5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1_2"/>
  <p:tag name="KSO_WM_UNIT_INDEX" val="1_1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5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5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4"/>
  <p:tag name="KSO_WM_UNIT_INDEX" val="1_1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5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1_5"/>
  <p:tag name="KSO_WM_UNIT_INDEX" val="1_1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5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1_3"/>
  <p:tag name="KSO_WM_UNIT_INDEX" val="1_1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5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7"/>
  <p:tag name="KSO_WM_UNIT_INDEX" val="1_1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5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8"/>
  <p:tag name="KSO_WM_UNIT_INDEX" val="1_1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5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10"/>
  <p:tag name="KSO_WM_UNIT_INDEX" val="1_1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6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9"/>
  <p:tag name="KSO_WM_UNIT_INDEX" val="1_1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6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f*1_2_1"/>
  <p:tag name="KSO_WM_UNIT_INDEX" val="1_2_1"/>
  <p:tag name="KSO_WM_UNIT_LAYERLEVEL" val="1_1_1"/>
  <p:tag name="KSO_WM_UNIT_NOCLEAR" val="0"/>
  <p:tag name="KSO_WM_UNIT_PRESET_TEXT" val="单击此处输入你的正文，文字是您思想的提炼，为最终演示发布的良好效果，请尽量言简意赅的阐述观点；根据需要可酌情增减文字，以便观者可以准确理解您所传达的信息。单击此处输入你的正文，文字就是您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14"/>
</p:tagLst>
</file>

<file path=ppt/tags/tag16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6"/>
  <p:tag name="KSO_WM_UNIT_INDEX" val="1_2_6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  <p:tag name="KSO_WM_UNIT_VALUE" val="2"/>
</p:tagLst>
</file>

<file path=ppt/tags/tag16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2"/>
  <p:tag name="KSO_WM_UNIT_INDEX" val="1_2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6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3"/>
  <p:tag name="KSO_WM_UNIT_INDEX" val="1_2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6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1"/>
  <p:tag name="KSO_WM_UNIT_INDEX" val="1_2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6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5"/>
  <p:tag name="KSO_WM_UNIT_INDEX" val="1_2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6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6"/>
  <p:tag name="KSO_WM_UNIT_INDEX" val="1_2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6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2_14"/>
  <p:tag name="KSO_WM_UNIT_INDEX" val="1_2_1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6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18"/>
  <p:tag name="KSO_WM_UNIT_INDEX" val="1_2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17"/>
  <p:tag name="KSO_WM_UNIT_INDEX" val="1_2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2_19"/>
  <p:tag name="KSO_WM_UNIT_INDEX" val="1_2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2_2"/>
  <p:tag name="KSO_WM_UNIT_INDEX" val="1_2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4"/>
  <p:tag name="KSO_WM_UNIT_INDEX" val="1_2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7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2_5"/>
  <p:tag name="KSO_WM_UNIT_INDEX" val="1_2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2_3"/>
  <p:tag name="KSO_WM_UNIT_INDEX" val="1_2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7"/>
  <p:tag name="KSO_WM_UNIT_INDEX" val="1_2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8"/>
  <p:tag name="KSO_WM_UNIT_INDEX" val="1_2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10"/>
  <p:tag name="KSO_WM_UNIT_INDEX" val="1_2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9"/>
  <p:tag name="KSO_WM_UNIT_INDEX" val="1_2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f*1_3_1"/>
  <p:tag name="KSO_WM_UNIT_INDEX" val="1_3_1"/>
  <p:tag name="KSO_WM_UNIT_LAYERLEVEL" val="1_1_1"/>
  <p:tag name="KSO_WM_UNIT_NOCLEAR" val="0"/>
  <p:tag name="KSO_WM_UNIT_PRESET_TEXT" val="单击此处输入你的正文，文字是您思想的提炼，为最终演示发布的良好效果，请尽量言简意赅的阐述观点；根据需要可酌情增减文字，以便观者可以准确理解您所传达的信息。单击此处输入你的正文，文字就是您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14"/>
</p:tagLst>
</file>

<file path=ppt/tags/tag18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6"/>
  <p:tag name="KSO_WM_UNIT_INDEX" val="1_3_6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  <p:tag name="KSO_WM_UNIT_VALUE" val="2"/>
</p:tagLst>
</file>

<file path=ppt/tags/tag18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2"/>
  <p:tag name="KSO_WM_UNIT_INDEX" val="1_3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3"/>
  <p:tag name="KSO_WM_UNIT_INDEX" val="1_3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1"/>
  <p:tag name="KSO_WM_UNIT_INDEX" val="1_3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5"/>
  <p:tag name="KSO_WM_UNIT_INDEX" val="1_3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6"/>
  <p:tag name="KSO_WM_UNIT_INDEX" val="1_3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3_14"/>
  <p:tag name="KSO_WM_UNIT_INDEX" val="1_3_1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18"/>
  <p:tag name="KSO_WM_UNIT_INDEX" val="1_3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17"/>
  <p:tag name="KSO_WM_UNIT_INDEX" val="1_3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3_19"/>
  <p:tag name="KSO_WM_UNIT_INDEX" val="1_3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3_2"/>
  <p:tag name="KSO_WM_UNIT_INDEX" val="1_3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4"/>
  <p:tag name="KSO_WM_UNIT_INDEX" val="1_3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9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3_5"/>
  <p:tag name="KSO_WM_UNIT_INDEX" val="1_3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3_3"/>
  <p:tag name="KSO_WM_UNIT_INDEX" val="1_3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7"/>
  <p:tag name="KSO_WM_UNIT_INDEX" val="1_3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8"/>
  <p:tag name="KSO_WM_UNIT_INDEX" val="1_3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10"/>
  <p:tag name="KSO_WM_UNIT_INDEX" val="1_3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9"/>
  <p:tag name="KSO_WM_UNIT_INDEX" val="1_3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f*1_4_1"/>
  <p:tag name="KSO_WM_UNIT_INDEX" val="1_4_1"/>
  <p:tag name="KSO_WM_UNIT_LAYERLEVEL" val="1_1_1"/>
  <p:tag name="KSO_WM_UNIT_NOCLEAR" val="0"/>
  <p:tag name="KSO_WM_UNIT_PRESET_TEXT" val="单击此处输入你的正文，文字是您思想的提炼，为最终演示发布的良好效果，请尽量言简意赅的阐述观点；根据需要可酌情增减文字，以便观者可以准确理解您所传达的信息。单击此处输入你的正文，文字就是您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14"/>
</p:tagLst>
</file>

<file path=ppt/tags/tag20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6"/>
  <p:tag name="KSO_WM_UNIT_INDEX" val="1_4_6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  <p:tag name="KSO_WM_UNIT_VALUE" val="2"/>
</p:tagLst>
</file>

<file path=ppt/tags/tag20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2"/>
  <p:tag name="KSO_WM_UNIT_INDEX" val="1_4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3"/>
  <p:tag name="KSO_WM_UNIT_INDEX" val="1_4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1"/>
  <p:tag name="KSO_WM_UNIT_INDEX" val="1_4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5"/>
  <p:tag name="KSO_WM_UNIT_INDEX" val="1_4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6"/>
  <p:tag name="KSO_WM_UNIT_INDEX" val="1_4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4_14"/>
  <p:tag name="KSO_WM_UNIT_INDEX" val="1_4_1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18"/>
  <p:tag name="KSO_WM_UNIT_INDEX" val="1_4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17"/>
  <p:tag name="KSO_WM_UNIT_INDEX" val="1_4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4_19"/>
  <p:tag name="KSO_WM_UNIT_INDEX" val="1_4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4_2"/>
  <p:tag name="KSO_WM_UNIT_INDEX" val="1_4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1"/>
  <p:tag name="KSO_WM_UNIT_INDEX" val="1_4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4"/>
  <p:tag name="KSO_WM_UNIT_INDEX" val="1_4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1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4_5"/>
  <p:tag name="KSO_WM_UNIT_INDEX" val="1_4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4_3"/>
  <p:tag name="KSO_WM_UNIT_INDEX" val="1_4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7"/>
  <p:tag name="KSO_WM_UNIT_INDEX" val="1_4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8"/>
  <p:tag name="KSO_WM_UNIT_INDEX" val="1_4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10"/>
  <p:tag name="KSO_WM_UNIT_INDEX" val="1_4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9"/>
  <p:tag name="KSO_WM_UNIT_INDEX" val="1_4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7&quot;,&quot;maxSize&quot;:{&quot;size1&quot;:20},&quot;minSize&quot;:{&quot;size1&quot;:13.5},&quot;normalSize&quot;:{&quot;size1&quot;:13.5},&quot;subLayout&quot;:[{&quot;id&quot;:&quot;2023-10-26T13:47:07&quot;,&quot;margin&quot;:{&quot;bottom&quot;:0.025999998673796654,&quot;left&quot;:1.2699999809265137,&quot;right&quot;:1.2699999809265137,&quot;top&quot;:0.4230000376701355},&quot;type&quot;:0},{&quot;id&quot;:&quot;2023-10-26T13:47:07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2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2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33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34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35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36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37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3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2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4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4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4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0.xml><?xml version="1.0" encoding="utf-8"?>
<p:tagLst xmlns:p="http://schemas.openxmlformats.org/presentationml/2006/main">
  <p:tag name="KSO_WM_UNIT_LINE_FILL_TYPE" val="2"/>
  <p:tag name="KSO_WM_UNIT_LINE_FORE_SCHEMECOLOR_INDEX" val="11"/>
  <p:tag name="KSO_WM_UNIT_LINE_FORE_SCHEMECOLOR_INDEX_BRIGHTNESS" val="0"/>
</p:tagLst>
</file>

<file path=ppt/tags/tag251.xml><?xml version="1.0" encoding="utf-8"?>
<p:tagLst xmlns:p="http://schemas.openxmlformats.org/presentationml/2006/main">
  <p:tag name="KSO_WM_UNIT_LINE_FILL_TYPE" val="2"/>
  <p:tag name="KSO_WM_UNIT_LINE_FORE_SCHEMECOLOR_INDEX" val="11"/>
  <p:tag name="KSO_WM_UNIT_LINE_FORE_SCHEMECOLOR_INDEX_BRIGHTNESS" val="0"/>
</p:tagLst>
</file>

<file path=ppt/tags/tag252.xml><?xml version="1.0" encoding="utf-8"?>
<p:tagLst xmlns:p="http://schemas.openxmlformats.org/presentationml/2006/main">
  <p:tag name="KSO_WM_UNIT_LINE_FILL_TYPE" val="2"/>
  <p:tag name="KSO_WM_UNIT_LINE_FORE_SCHEMECOLOR_INDEX" val="11"/>
  <p:tag name="KSO_WM_UNIT_LINE_FORE_SCHEMECOLOR_INDEX_BRIGHTNESS" val="0"/>
</p:tagLst>
</file>

<file path=ppt/tags/tag253.xml><?xml version="1.0" encoding="utf-8"?>
<p:tagLst xmlns:p="http://schemas.openxmlformats.org/presentationml/2006/main">
  <p:tag name="KSO_WM_UNIT_LINE_FILL_TYPE" val="2"/>
  <p:tag name="KSO_WM_UNIT_LINE_FORE_SCHEMECOLOR_INDEX" val="11"/>
  <p:tag name="KSO_WM_UNIT_LINE_FORE_SCHEMECOLOR_INDEX_BRIGHTNESS" val="0"/>
</p:tagLst>
</file>

<file path=ppt/tags/tag254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55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56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57.xml><?xml version="1.0" encoding="utf-8"?>
<p:tagLst xmlns:p="http://schemas.openxmlformats.org/presentationml/2006/main">
  <p:tag name="KSO_WM_UNIT_LINE_FILL_TYPE" val="2"/>
  <p:tag name="KSO_WM_UNIT_LINE_FORE_SCHEMECOLOR_INDEX" val="5"/>
  <p:tag name="KSO_WM_UNIT_LINE_FORE_SCHEMECOLOR_INDEX_BRIGHTNESS" val="0"/>
</p:tagLst>
</file>

<file path=ppt/tags/tag25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0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7&quot;,&quot;maxSize&quot;:{&quot;size1&quot;:20},&quot;minSize&quot;:{&quot;size1&quot;:13.5},&quot;normalSize&quot;:{&quot;size1&quot;:13.5},&quot;subLayout&quot;:[{&quot;id&quot;:&quot;2023-10-26T13:47:07&quot;,&quot;margin&quot;:{&quot;bottom&quot;:0.025999998673796654,&quot;left&quot;:1.2699999809265137,&quot;right&quot;:1.2699999809265137,&quot;top&quot;:0.4230000376701355},&quot;type&quot;:0},{&quot;id&quot;:&quot;2023-10-26T13:47:07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61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57"/>
</p:tagLst>
</file>

<file path=ppt/tags/tag262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268_6*l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2"/>
</p:tagLst>
</file>

<file path=ppt/tags/tag263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6"/>
</p:tagLst>
</file>

<file path=ppt/tags/tag264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2"/>
</p:tagLst>
</file>

<file path=ppt/tags/tag265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57"/>
</p:tagLst>
</file>

<file path=ppt/tags/tag266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268_6*l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2"/>
</p:tagLst>
</file>

<file path=ppt/tags/tag267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6"/>
</p:tagLst>
</file>

<file path=ppt/tags/tag268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2"/>
</p:tagLst>
</file>

<file path=ppt/tags/tag269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57"/>
</p:tagLst>
</file>

<file path=ppt/tags/tag270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268_6*l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2"/>
</p:tagLst>
</file>

<file path=ppt/tags/tag271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6"/>
</p:tagLst>
</file>

<file path=ppt/tags/tag272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2"/>
</p:tagLst>
</file>

<file path=ppt/tags/tag273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57"/>
</p:tagLst>
</file>

<file path=ppt/tags/tag274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268_6*l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2"/>
</p:tagLst>
</file>

<file path=ppt/tags/tag275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6"/>
</p:tagLst>
</file>

<file path=ppt/tags/tag276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2"/>
</p:tagLst>
</file>

<file path=ppt/tags/tag277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57"/>
</p:tagLst>
</file>

<file path=ppt/tags/tag278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268_6*l_h_i*1_5_3"/>
  <p:tag name="KSO_WM_UNIT_INDEX" val="1_5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2"/>
</p:tagLst>
</file>

<file path=ppt/tags/tag279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f*1_5_1"/>
  <p:tag name="KSO_WM_UNIT_INDEX" val="1_5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6"/>
</p:tagLst>
</file>

<file path=ppt/tags/tag280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2"/>
</p:tagLst>
</file>

<file path=ppt/tags/tag281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57"/>
</p:tagLst>
</file>

<file path=ppt/tags/tag282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268_6*l_h_i*1_6_3"/>
  <p:tag name="KSO_WM_UNIT_INDEX" val="1_6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2"/>
</p:tagLst>
</file>

<file path=ppt/tags/tag283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f*1_6_1"/>
  <p:tag name="KSO_WM_UNIT_INDEX" val="1_6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6"/>
</p:tagLst>
</file>

<file path=ppt/tags/tag284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2"/>
</p:tagLst>
</file>

<file path=ppt/tags/tag285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57"/>
</p:tagLst>
</file>

<file path=ppt/tags/tag286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268_6*l_h_i*1_7_3"/>
  <p:tag name="KSO_WM_UNIT_INDEX" val="1_7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2"/>
</p:tagLst>
</file>

<file path=ppt/tags/tag287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f*1_7_1"/>
  <p:tag name="KSO_WM_UNIT_INDEX" val="1_7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6"/>
</p:tagLst>
</file>

<file path=ppt/tags/tag288.xml><?xml version="1.0" encoding="utf-8"?>
<p:tagLst xmlns:p="http://schemas.openxmlformats.org/presentationml/2006/main">
  <p:tag name="KSO_WM_ASSEMBLE_CHIP_INDEX" val="10ed21bf4a6849e083717a2d02835940"/>
  <p:tag name="KSO_WM_BEAUTIFY_FLAG" val="#wm#"/>
  <p:tag name="KSO_WM_CHIP_GROUPID" val="60b9e32c65103b6cf1b28612"/>
  <p:tag name="KSO_WM_CHIP_XID" val="60b9e32c65103b6cf1b28613"/>
  <p:tag name="KSO_WM_DIAGRAM_GROUP_CODE" val="l1-1"/>
  <p:tag name="KSO_WM_TAG_VERSION" val="1.0"/>
  <p:tag name="KSO_WM_TEMPLATE_CATEGORY" val="diagram"/>
  <p:tag name="KSO_WM_TEMPLATE_INDEX" val="20219268"/>
  <p:tag name="KSO_WM_UNIT_COMPATIBLE" val="0"/>
  <p:tag name="KSO_WM_UNIT_DIAGRAM_ISNUMVISUAL" val="0"/>
  <p:tag name="KSO_WM_UNIT_DIAGRAM_ISREFERUNIT" val="0"/>
  <p:tag name="KSO_WM_UNIT_HIGHLIGHT" val="0"/>
  <p:tag name="KSO_WM_UNIT_ID" val="diagram20219268_6*l_h_i*1_7_2"/>
  <p:tag name="KSO_WM_UNIT_INDEX" val="1_7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2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7&quot;,&quot;maxSize&quot;:{&quot;size1&quot;:20},&quot;minSize&quot;:{&quot;size1&quot;:13.5},&quot;normalSize&quot;:{&quot;size1&quot;:13.5},&quot;subLayout&quot;:[{&quot;id&quot;:&quot;2023-10-26T13:47:07&quot;,&quot;margin&quot;:{&quot;bottom&quot;:0.025999998673796654,&quot;left&quot;:1.2699999809265137,&quot;right&quot;:1.2699999809265137,&quot;top&quot;:0.4230000376701355},&quot;type&quot;:0},{&quot;id&quot;:&quot;2023-10-26T13:47:07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i*1_1"/>
  <p:tag name="KSO_WM_UNIT_INDEX" val="1_1"/>
  <p:tag name="KSO_WM_UNIT_LAYERLEVEL" val="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i*1_2"/>
  <p:tag name="KSO_WM_UNIT_INDEX" val="1_2"/>
  <p:tag name="KSO_WM_UNIT_LAYERLEVEL" val="1_1"/>
  <p:tag name="KSO_WM_UNIT_LINE_FILL_TYPE" val="2"/>
  <p:tag name="KSO_WM_UNIT_LINE_FORE_SCHEMECOLOR_INDEX" val="5"/>
  <p:tag name="KSO_WM_UNIT_LINE_FORE_SCHEMECOLOR_INDEX_BRIGHTNESS" val="-0.5"/>
  <p:tag name="KSO_WM_UNIT_TYPE" val="l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405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405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405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405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405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405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i*1_3"/>
  <p:tag name="KSO_WM_UNIT_INDEX" val="1_3"/>
  <p:tag name="KSO_WM_UNIT_LAYERLEVEL" val="1_1"/>
  <p:tag name="KSO_WM_UNIT_LINE_FILL_TYPE" val="2"/>
  <p:tag name="KSO_WM_UNIT_LINE_FORE_SCHEMECOLOR_INDEX" val="5"/>
  <p:tag name="KSO_WM_UNIT_LINE_FORE_SCHEMECOLOR_INDEX_BRIGHTNESS" val="-0.5"/>
  <p:tag name="KSO_WM_UNIT_TYPE" val="l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5*l_i*1_4"/>
  <p:tag name="KSO_WM_UNIT_INDEX" val="1_4"/>
  <p:tag name="KSO_WM_UNIT_LAYERLEVEL" val="1_1"/>
  <p:tag name="KSO_WM_UNIT_LINE_FILL_TYPE" val="2"/>
  <p:tag name="KSO_WM_UNIT_LINE_FORE_SCHEMECOLOR_INDEX" val="5"/>
  <p:tag name="KSO_WM_UNIT_LINE_FORE_SCHEMECOLOR_INDEX_BRIGHTNESS" val="-0.5"/>
  <p:tag name="KSO_WM_UNIT_TYPE" val="l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7&quot;,&quot;maxSize&quot;:{&quot;size1&quot;:20},&quot;minSize&quot;:{&quot;size1&quot;:13.5},&quot;normalSize&quot;:{&quot;size1&quot;:13.5},&quot;subLayout&quot;:[{&quot;id&quot;:&quot;2023-10-26T13:47:07&quot;,&quot;margin&quot;:{&quot;bottom&quot;:0.025999998673796654,&quot;left&quot;:1.2699999809265137,&quot;right&quot;:1.2699999809265137,&quot;top&quot;:0.4230000376701355},&quot;type&quot;:0},{&quot;id&quot;:&quot;2023-10-26T13:47:07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0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50_4*m_h_i*1_5_1"/>
  <p:tag name="KSO_WM_UNIT_INDEX" val="1_5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35"/>
  <p:tag name="KSO_WM_UNIT_FILL_TYPE" val="1"/>
  <p:tag name="KSO_WM_UNIT_HIGHLIGHT" val="0"/>
  <p:tag name="KSO_WM_UNIT_ID" val="diagram20210750_4*m_h_z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z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50_4*m_h_i*1_4_1"/>
  <p:tag name="KSO_WM_UNIT_INDEX" val="1_4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35"/>
  <p:tag name="KSO_WM_UNIT_FILL_TYPE" val="1"/>
  <p:tag name="KSO_WM_UNIT_HIGHLIGHT" val="0"/>
  <p:tag name="KSO_WM_UNIT_ID" val="diagram20210750_4*m_h_z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z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50_4*m_h_i*1_3_1"/>
  <p:tag name="KSO_WM_UNIT_INDEX" val="1_3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35"/>
  <p:tag name="KSO_WM_UNIT_FILL_TYPE" val="1"/>
  <p:tag name="KSO_WM_UNIT_HIGHLIGHT" val="0"/>
  <p:tag name="KSO_WM_UNIT_ID" val="diagram20210750_4*m_h_z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z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50_4*m_h_i*1_2_1"/>
  <p:tag name="KSO_WM_UNIT_INDEX" val="1_2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35"/>
  <p:tag name="KSO_WM_UNIT_FILL_TYPE" val="1"/>
  <p:tag name="KSO_WM_UNIT_HIGHLIGHT" val="0"/>
  <p:tag name="KSO_WM_UNIT_ID" val="diagram20210750_4*m_h_z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z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50_4*m_h_i*1_1_1"/>
  <p:tag name="KSO_WM_UNIT_INDEX" val="1_1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HIGHLIGHT" val="0"/>
  <p:tag name="KSO_WM_UNIT_ID" val="diagram20210750_4*m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70"/>
</p:tagLst>
</file>

<file path=ppt/tags/tag31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HIGHLIGHT" val="0"/>
  <p:tag name="KSO_WM_UNIT_ID" val="diagram20210750_4*m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70"/>
</p:tagLst>
</file>

<file path=ppt/tags/tag31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HIGHLIGHT" val="0"/>
  <p:tag name="KSO_WM_UNIT_ID" val="diagram20210750_4*m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70"/>
</p:tagLst>
</file>

<file path=ppt/tags/tag31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HIGHLIGHT" val="0"/>
  <p:tag name="KSO_WM_UNIT_ID" val="diagram20210750_4*m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70"/>
</p:tagLst>
</file>

<file path=ppt/tags/tag31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HIGHLIGHT" val="0"/>
  <p:tag name="KSO_WM_UNIT_ID" val="diagram20210750_4*m_h_f*1_5_1"/>
  <p:tag name="KSO_WM_UNIT_INDEX" val="1_5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70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7&quot;,&quot;maxSize&quot;:{&quot;size1&quot;:20},&quot;minSize&quot;:{&quot;size1&quot;:13.5},&quot;normalSize&quot;:{&quot;size1&quot;:13.5},&quot;subLayout&quot;:[{&quot;id&quot;:&quot;2023-10-26T13:47:07&quot;,&quot;margin&quot;:{&quot;bottom&quot;:0.025999998673796654,&quot;left&quot;:1.2699999809265137,&quot;right&quot;:1.2699999809265137,&quot;top&quot;:0.4230000376701355},&quot;type&quot;:0},{&quot;id&quot;:&quot;2023-10-26T13:47:07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24.xml><?xml version="1.0" encoding="utf-8"?>
<p:tagLst xmlns:p="http://schemas.openxmlformats.org/presentationml/2006/main">
  <p:tag name="KSO_WM_ASSEMBLE_CHIP_INDEX" val="53f115901fe44f3787d5c3752471e8b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644054ed1e2fb8092e"/>
  <p:tag name="KSO_WM_TEMPLATE_ASSEMBLE_XID" val="60656f644054ed1e2fb8092e"/>
  <p:tag name="KSO_WM_TEMPLATE_CATEGORY" val="diagram"/>
  <p:tag name="KSO_WM_TEMPLATE_INDEX" val="20212843"/>
  <p:tag name="KSO_WM_UNIT_BLOCK" val="0"/>
  <p:tag name="KSO_WM_UNIT_COMPATIBLE" val="0"/>
  <p:tag name="KSO_WM_UNIT_DEC_AREA_ID" val="8cb1ccbfd41a4f08aa021a2337e676d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84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76"/>
</p:tagLst>
</file>

<file path=ppt/tags/tag325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8&quot;,&quot;maxSize&quot;:{&quot;size1&quot;:20},&quot;minSize&quot;:{&quot;size1&quot;:13.5},&quot;normalSize&quot;:{&quot;size1&quot;:13.5},&quot;subLayout&quot;:[{&quot;id&quot;:&quot;2023-10-26T13:47:08&quot;,&quot;margin&quot;:{&quot;bottom&quot;:0.025999998673796654,&quot;left&quot;:1.2699999809265137,&quot;right&quot;:1.2699999809265137,&quot;top&quot;:0.4230000376701355},&quot;type&quot;:0},{&quot;id&quot;:&quot;2023-10-26T13:47:08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TEMPLATE_ASSEMBLE_GROUPID" val="60656f9b4054ed1e2fb80d60"/>
  <p:tag name="KSO_WM_TEMPLATE_ASSEMBLE_XID" val="60656f9b4054ed1e2fb80d60"/>
  <p:tag name="KSO_WM_TEMPLATE_CATEGORY" val="diagram"/>
  <p:tag name="KSO_WM_TEMPLATE_INDEX" val="20214761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4761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75"/>
</p:tagLst>
</file>

<file path=ppt/tags/tag329.xml><?xml version="1.0" encoding="utf-8"?>
<p:tagLst xmlns:p="http://schemas.openxmlformats.org/presentationml/2006/main">
  <p:tag name="KSO_WM_BEAUTIFY_FLAG" val="#wm#"/>
  <p:tag name="KSO_WM_CHIP_GROUPID" val="5ef21358a491bb0086638bf8"/>
  <p:tag name="KSO_WM_CHIP_XID" val="5ef21358a491bb0086638bf9"/>
  <p:tag name="KSO_WM_TAG_VERSION" val="1.0"/>
  <p:tag name="KSO_WM_TEMPLATE_ASSEMBLE_GROUPID" val="60656f9b4054ed1e2fb80d60"/>
  <p:tag name="KSO_WM_TEMPLATE_ASSEMBLE_XID" val="60656f9b4054ed1e2fb80d60"/>
  <p:tag name="KSO_WM_TEMPLATE_CATEGORY" val="diagram"/>
  <p:tag name="KSO_WM_TEMPLATE_INDEX" val="20214761"/>
  <p:tag name="KSO_WM_UNIT_BLOCK" val="0"/>
  <p:tag name="KSO_WM_UNIT_COMPATIBLE" val="0"/>
  <p:tag name="KSO_WM_UNIT_DEC_AREA_ID" val="0517c0a8d4e643faac4c14e8bfee663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4761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52"/>
</p:tagLst>
</file>

<file path=ppt/tags/tag330.xml><?xml version="1.0" encoding="utf-8"?>
<p:tagLst xmlns:p="http://schemas.openxmlformats.org/presentationml/2006/main">
  <p:tag name="KSO_WM_BEAUTIFY_FLAG" val="#wm#"/>
  <p:tag name="KSO_WM_CHIP_GROUPID" val="5ef21358a491bb0086638bf8"/>
  <p:tag name="KSO_WM_CHIP_XID" val="5ef21358a491bb0086638bf9"/>
  <p:tag name="KSO_WM_TAG_VERSION" val="1.0"/>
  <p:tag name="KSO_WM_TEMPLATE_ASSEMBLE_GROUPID" val="60656f9b4054ed1e2fb80d60"/>
  <p:tag name="KSO_WM_TEMPLATE_ASSEMBLE_XID" val="60656f9b4054ed1e2fb80d60"/>
  <p:tag name="KSO_WM_TEMPLATE_CATEGORY" val="diagram"/>
  <p:tag name="KSO_WM_TEMPLATE_INDEX" val="20214761"/>
  <p:tag name="KSO_WM_UNIT_BLOCK" val="0"/>
  <p:tag name="KSO_WM_UNIT_COMPATIBLE" val="0"/>
  <p:tag name="KSO_WM_UNIT_DEC_AREA_ID" val="758ca4e4af8c46b28d1a14bc3761a7a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4761_1*i*3"/>
  <p:tag name="KSO_WM_UNIT_INDEX" val="3"/>
  <p:tag name="KSO_WM_UNIT_LAYERLEVEL" val="1"/>
  <p:tag name="KSO_WM_UNIT_LINE_FILL_TYPE" val="2"/>
  <p:tag name="KSO_WM_UNIT_LINE_FORE_SCHEMECOLOR_INDEX" val="1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630"/>
</p:tagLst>
</file>

<file path=ppt/tags/tag331.xml><?xml version="1.0" encoding="utf-8"?>
<p:tagLst xmlns:p="http://schemas.openxmlformats.org/presentationml/2006/main">
  <p:tag name="KSO_WM_BEAUTIFY_FLAG" val="#wm#"/>
  <p:tag name="KSO_WM_CHIP_GROUPID" val="5ef21358a491bb0086638bf8"/>
  <p:tag name="KSO_WM_CHIP_XID" val="5ef21358a491bb0086638bf9"/>
  <p:tag name="KSO_WM_TAG_VERSION" val="1.0"/>
  <p:tag name="KSO_WM_TEMPLATE_ASSEMBLE_GROUPID" val="60656f9b4054ed1e2fb80d60"/>
  <p:tag name="KSO_WM_TEMPLATE_ASSEMBLE_XID" val="60656f9b4054ed1e2fb80d60"/>
  <p:tag name="KSO_WM_TEMPLATE_CATEGORY" val="diagram"/>
  <p:tag name="KSO_WM_TEMPLATE_INDEX" val="20214761"/>
  <p:tag name="KSO_WM_UNIT_BLOCK" val="0"/>
  <p:tag name="KSO_WM_UNIT_COMPATIBLE" val="0"/>
  <p:tag name="KSO_WM_UNIT_DEC_AREA_ID" val="660ef649c3cd4167ac48b71d6d399a1a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4761_1*i*4"/>
  <p:tag name="KSO_WM_UNIT_INDEX" val="4"/>
  <p:tag name="KSO_WM_UNIT_LAYERLEVEL" val="1"/>
  <p:tag name="KSO_WM_UNIT_SM_LIMIT_TYPE" val="1"/>
  <p:tag name="KSO_WM_UNIT_TYPE" val="i"/>
  <p:tag name="KSO_WM_UNIT_VALUE" val="3"/>
</p:tagLst>
</file>

<file path=ppt/tags/tag332.xml><?xml version="1.0" encoding="utf-8"?>
<p:tagLst xmlns:p="http://schemas.openxmlformats.org/presentationml/2006/main">
  <p:tag name="KSO_WM_BEAUTIFY_FLAG" val="#wm#"/>
  <p:tag name="KSO_WM_CHIP_GROUPID" val="5ef21358a491bb0086638bf8"/>
  <p:tag name="KSO_WM_CHIP_XID" val="5ef21358a491bb0086638bf9"/>
  <p:tag name="KSO_WM_TAG_VERSION" val="1.0"/>
  <p:tag name="KSO_WM_TEMPLATE_ASSEMBLE_GROUPID" val="60656f9b4054ed1e2fb80d60"/>
  <p:tag name="KSO_WM_TEMPLATE_ASSEMBLE_XID" val="60656f9b4054ed1e2fb80d60"/>
  <p:tag name="KSO_WM_TEMPLATE_CATEGORY" val="diagram"/>
  <p:tag name="KSO_WM_TEMPLATE_INDEX" val="20214761"/>
  <p:tag name="KSO_WM_UNIT_BLOCK" val="0"/>
  <p:tag name="KSO_WM_UNIT_COMPATIBLE" val="0"/>
  <p:tag name="KSO_WM_UNIT_DEC_AREA_ID" val="600c20734b6f4271bb27757094427133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4761_1*i*5"/>
  <p:tag name="KSO_WM_UNIT_INDEX" val="5"/>
  <p:tag name="KSO_WM_UNIT_LAYERLEVEL" val="1"/>
  <p:tag name="KSO_WM_UNIT_SM_LIMIT_TYPE" val="1"/>
  <p:tag name="KSO_WM_UNIT_TYPE" val="i"/>
  <p:tag name="KSO_WM_UNIT_VALUE" val="3"/>
</p:tagLst>
</file>

<file path=ppt/tags/tag333.xml><?xml version="1.0" encoding="utf-8"?>
<p:tagLst xmlns:p="http://schemas.openxmlformats.org/presentationml/2006/main">
  <p:tag name="KSO_WM_ASSEMBLE_CHIP_INDEX" val="86cbe3168ac74dc7b8da74b67e9d19a9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9b4054ed1e2fb80d60"/>
  <p:tag name="KSO_WM_TEMPLATE_ASSEMBLE_XID" val="60656f9b4054ed1e2fb80d60"/>
  <p:tag name="KSO_WM_TEMPLATE_CATEGORY" val="diagram"/>
  <p:tag name="KSO_WM_TEMPLATE_INDEX" val="20214761"/>
  <p:tag name="KSO_WM_UNIT_BLOCK" val="0"/>
  <p:tag name="KSO_WM_UNIT_COMPATIBLE" val="0"/>
  <p:tag name="KSO_WM_UNIT_DEC_AREA_ID" val="87d97327c687409080e0556a28d1b0f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761_1*f*1"/>
  <p:tag name="KSO_WM_UNIT_INDEX" val="1"/>
  <p:tag name="KSO_WM_UNIT_LAYERLEVEL" val="1"/>
  <p:tag name="KSO_WM_UNIT_NOCLEAR" val="0"/>
  <p:tag name="KSO_WM_UNIT_PRESET_TEXT" val="单击此处添加正文，文字是您思想的提炼，请尽量言简意赅的阐述观点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44"/>
</p:tagLst>
</file>

<file path=ppt/tags/tag334.xml><?xml version="1.0" encoding="utf-8"?>
<p:tagLst xmlns:p="http://schemas.openxmlformats.org/presentationml/2006/main">
  <p:tag name="KSO_WM_ASSEMBLE_CHIP_INDEX" val="dbfad280050b409fa68c617be04401a9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9b4054ed1e2fb80d60"/>
  <p:tag name="KSO_WM_TEMPLATE_ASSEMBLE_XID" val="60656f9b4054ed1e2fb80d60"/>
  <p:tag name="KSO_WM_TEMPLATE_CATEGORY" val="diagram"/>
  <p:tag name="KSO_WM_TEMPLATE_INDEX" val="20214761"/>
  <p:tag name="KSO_WM_UNIT_COMPATIBLE" val="0"/>
  <p:tag name="KSO_WM_UNIT_DEC_AREA_ID" val="360a25706430455bad0b121d4ed09fc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4761_1*d*1"/>
  <p:tag name="KSO_WM_UNIT_INDEX" val="1"/>
  <p:tag name="KSO_WM_UNIT_LAYERLEVEL" val="1"/>
  <p:tag name="KSO_WM_UNIT_SM_LIMIT_TYPE" val="2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YPE" val="d"/>
  <p:tag name="KSO_WM_UNIT_VALUE" val="1184*2030"/>
</p:tagLst>
</file>

<file path=ppt/tags/tag335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47:08&quot;,&quot;maxSize&quot;:{&quot;size1&quot;:20},&quot;minSize&quot;:{&quot;size1&quot;:13.5},&quot;normalSize&quot;:{&quot;size1&quot;:13.5},&quot;subLayout&quot;:[{&quot;id&quot;:&quot;2023-10-26T13:47:08&quot;,&quot;margin&quot;:{&quot;bottom&quot;:0.025999998673796654,&quot;left&quot;:1.2699999809265137,&quot;right&quot;:1.2699999809265137,&quot;top&quot;:0.4230000376701355},&quot;type&quot;:0},{&quot;id&quot;:&quot;2023-10-26T13:47:08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自定义设计方案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Times New Roman</vt:lpstr>
      <vt:lpstr>宋体</vt:lpstr>
      <vt:lpstr>Segoe UI</vt:lpstr>
      <vt:lpstr>幼圆</vt:lpstr>
      <vt:lpstr>Monotype Sorts</vt:lpstr>
      <vt:lpstr>FrutigerNext LT Regular</vt:lpstr>
      <vt:lpstr>Office Theme</vt:lpstr>
      <vt:lpstr>PowerPoint Presentation</vt:lpstr>
      <vt:lpstr>学习内容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2024-09-19T23:02:26.408</cp:lastPrinted>
  <dcterms:created xsi:type="dcterms:W3CDTF">2024-09-19T15:02:26Z</dcterms:created>
  <dcterms:modified xsi:type="dcterms:W3CDTF">2024-09-19T15:02:29Z</dcterms:modified>
</cp:coreProperties>
</file>