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5A3A6CA-6CD2-43B2-811C-559A13704A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6B321D-F7A4-481C-B4E1-D7C00E907A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2D78DBA-A177-46F2-89E7-47A8DF758A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1EA39C0-2236-471F-9298-78250566E6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FF69CBA-DB5F-421C-AD04-78AB622FE5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760F81D-B503-41ED-99B2-C1CBE65AF1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B3DF2C-FBBA-49E6-BF64-BB8BB020FE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E9277E-BD4E-4BA6-AC5C-AB8E856818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83E5C4-7E6E-44DA-8D00-3C6B26D547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F99113-90F1-48B0-8CFC-1591C32EC0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045C30-99F8-422B-A0C3-81C604EDBC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705514002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《矿用机车及车辆》PPT课件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矿用机车概述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矿用机车的工作原理与性能参数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矿用车辆的类型与用途</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矿用机车及车辆的安全使用与环保要求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矿用机车及车辆的发展前景与展望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矿用机车概述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500" r="24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矿用机车是专门用于矿山运输的铁路机车，根据用途和特点可分为多种类型。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矿用机车是专门为矿山运输设计的铁路机车，与普通机车相比，它们具有更强的牵引力、更大的载重和更好的耐久性。根据用途和特点，矿用机车可分为多种类型，如电动轮矿用机车、柴油机矿用机车和多节连挂矿用机车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矿用机车的定义与分类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矿用机车自19世纪末诞生以来，经历了多个阶段的发展和改进。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矿用机车的历史可以追溯到19世纪末，当时出现了第一辆专门为矿山运输设计的铁路机车。随着科技的不断进步和工业的发展，矿用机车也不断地进行改进和升级，如采用更先进的发动机、减轻自重、提高牵引力等。目前，矿用机车正朝着更加高效、环保和智能化的方向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矿用机车的历史与发展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矿用机车的现状与趋势</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目前，矿用机车在国内外矿山运输中仍占据重要地位，未来将朝着更高效、环保和智能化的方向发展。</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尽管近年来出现了许多新型的运输工具和技术，但矿用机车在国内外矿山运输中仍占据重要地位。目前，矿用机车正不断进行技术升级和创新，以提高运输效率和降低能耗。未来，随着环保意识的提高和技术的不断发展，矿用机车将更加注重环保和智能化的发展，如采用新能源发动机、智能化控制等。</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矿用机车的工作原理与性能参数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a:off x="1585540" y="4130989"/>
            <a:ext cx="9388340" cy="0"/>
          </a:xfrm>
          <a:prstGeom prst="line">
            <a:avLst/>
          </a:prstGeom>
          <a:ln w="28575">
            <a:solidFill>
              <a:schemeClr val="dk1">
                <a:lumMod val="75000"/>
                <a:lumOff val="25000"/>
              </a:schemeClr>
            </a:solidFill>
            <a:prstDash val="dash"/>
          </a:ln>
        </p:spPr>
        <p:style>
          <a:lnRef idx="0">
            <a:schemeClr val="dk1"/>
          </a:lnRef>
          <a:fillRef idx="1">
            <a:schemeClr val="dk1"/>
          </a:fillRef>
          <a:effectRef idx="0">
            <a:schemeClr val="dk1"/>
          </a:effectRef>
          <a:fontRef idx="minor">
            <a:schemeClr val="lt1"/>
          </a:fontRef>
        </p:style>
      </p:cxnSp>
      <p:grpSp>
        <p:nvGrpSpPr>
          <p:cNvPr id="3" name="Group 3"/>
          <p:cNvGrpSpPr/>
          <p:nvPr/>
        </p:nvGrpSpPr>
        <p:grpSpPr>
          <a:xfrm>
            <a:off x="994886" y="3540384"/>
            <a:ext cx="1181195" cy="1181195"/>
            <a:chOff x="994886" y="3540384"/>
            <a:chExt cx="1181195" cy="1181195"/>
          </a:xfrm>
        </p:grpSpPr>
        <p:sp>
          <p:nvSpPr>
            <p:cNvPr id="4" name="AutoShape 4"/>
            <p:cNvSpPr/>
            <p:nvPr/>
          </p:nvSpPr>
          <p:spPr>
            <a:xfrm>
              <a:off x="994886" y="3540384"/>
              <a:ext cx="1181195" cy="118119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320641" y="3876712"/>
            <a:ext cx="529780" cy="508540"/>
            <a:chOff x="1320641" y="3876712"/>
            <a:chExt cx="529780" cy="508540"/>
          </a:xfrm>
        </p:grpSpPr>
        <p:sp>
          <p:nvSpPr>
            <p:cNvPr id="6" name="Freeform 6"/>
            <p:cNvSpPr/>
            <p:nvPr/>
          </p:nvSpPr>
          <p:spPr>
            <a:xfrm>
              <a:off x="1674876" y="4088643"/>
              <a:ext cx="18193" cy="19050"/>
            </a:xfrm>
            <a:custGeom>
              <a:rect l="l" t="t" r="r" b="b"/>
              <a:pathLst>
                <a:path w="11" h="19050">
                  <a:moveTo>
                    <a:pt x="11" y="0"/>
                  </a:moveTo>
                  <a:cubicBezTo>
                    <a:pt x="8" y="0"/>
                    <a:pt x="4" y="0"/>
                    <a:pt x="0" y="0"/>
                  </a:cubicBezTo>
                  <a:cubicBezTo>
                    <a:pt x="3" y="0"/>
                    <a:pt x="7" y="0"/>
                    <a:pt x="1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320641" y="3876712"/>
              <a:ext cx="529780" cy="508540"/>
            </a:xfrm>
            <a:custGeom>
              <a:rect l="l" t="t"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506450" y="3540384"/>
            <a:ext cx="1179100" cy="1181195"/>
            <a:chOff x="5506450" y="3540384"/>
            <a:chExt cx="1179100" cy="1181195"/>
          </a:xfrm>
        </p:grpSpPr>
        <p:sp>
          <p:nvSpPr>
            <p:cNvPr id="9" name="AutoShape 9"/>
            <p:cNvSpPr/>
            <p:nvPr/>
          </p:nvSpPr>
          <p:spPr>
            <a:xfrm>
              <a:off x="5506450" y="3540384"/>
              <a:ext cx="1179100" cy="11811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5935409" y="3917288"/>
            <a:ext cx="321183" cy="427387"/>
            <a:chOff x="5935409" y="3917288"/>
            <a:chExt cx="321183" cy="427387"/>
          </a:xfrm>
        </p:grpSpPr>
        <p:sp>
          <p:nvSpPr>
            <p:cNvPr id="11" name="Freeform 11"/>
            <p:cNvSpPr/>
            <p:nvPr/>
          </p:nvSpPr>
          <p:spPr>
            <a:xfrm>
              <a:off x="5935409" y="4109884"/>
              <a:ext cx="150114" cy="234791"/>
            </a:xfrm>
            <a:custGeom>
              <a:rect l="l" t="t" r="r" b="b"/>
              <a:pathLst>
                <a:path w="57" h="89">
                  <a:moveTo>
                    <a:pt x="0" y="9"/>
                  </a:moveTo>
                  <a:lnTo>
                    <a:pt x="0" y="9"/>
                  </a:lnTo>
                  <a:lnTo>
                    <a:pt x="0" y="73"/>
                  </a:lnTo>
                  <a:lnTo>
                    <a:pt x="57" y="89"/>
                  </a:lnTo>
                  <a:lnTo>
                    <a:pt x="57" y="25"/>
                  </a:lnTo>
                  <a:lnTo>
                    <a:pt x="16" y="14"/>
                  </a:lnTo>
                  <a:lnTo>
                    <a:pt x="41" y="7"/>
                  </a:lnTo>
                  <a:lnTo>
                    <a:pt x="36" y="0"/>
                  </a:lnTo>
                  <a:lnTo>
                    <a:pt x="0" y="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109145" y="4109884"/>
              <a:ext cx="147447" cy="234791"/>
            </a:xfrm>
            <a:custGeom>
              <a:rect l="l" t="t" r="r" b="b"/>
              <a:pathLst>
                <a:path w="56" h="89">
                  <a:moveTo>
                    <a:pt x="21" y="0"/>
                  </a:moveTo>
                  <a:lnTo>
                    <a:pt x="15" y="7"/>
                  </a:lnTo>
                  <a:lnTo>
                    <a:pt x="40" y="14"/>
                  </a:lnTo>
                  <a:lnTo>
                    <a:pt x="40" y="14"/>
                  </a:lnTo>
                  <a:lnTo>
                    <a:pt x="0" y="25"/>
                  </a:lnTo>
                  <a:lnTo>
                    <a:pt x="0" y="89"/>
                  </a:lnTo>
                  <a:lnTo>
                    <a:pt x="56" y="73"/>
                  </a:lnTo>
                  <a:lnTo>
                    <a:pt x="56" y="9"/>
                  </a:lnTo>
                  <a:lnTo>
                    <a:pt x="21" y="0"/>
                  </a:lnTo>
                  <a:close/>
                  <a:moveTo>
                    <a:pt x="41" y="39"/>
                  </a:moveTo>
                  <a:lnTo>
                    <a:pt x="17" y="46"/>
                  </a:lnTo>
                  <a:lnTo>
                    <a:pt x="17" y="34"/>
                  </a:lnTo>
                  <a:lnTo>
                    <a:pt x="41" y="28"/>
                  </a:lnTo>
                  <a:lnTo>
                    <a:pt x="41" y="3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995892" y="3917288"/>
              <a:ext cx="202787" cy="229457"/>
            </a:xfrm>
            <a:custGeom>
              <a:rect l="l" t="t" r="r" b="b"/>
              <a:pathLst>
                <a:path w="77" h="87">
                  <a:moveTo>
                    <a:pt x="38" y="87"/>
                  </a:moveTo>
                  <a:lnTo>
                    <a:pt x="77" y="42"/>
                  </a:lnTo>
                  <a:lnTo>
                    <a:pt x="48" y="42"/>
                  </a:lnTo>
                  <a:lnTo>
                    <a:pt x="48" y="0"/>
                  </a:lnTo>
                  <a:lnTo>
                    <a:pt x="29" y="0"/>
                  </a:lnTo>
                  <a:lnTo>
                    <a:pt x="29" y="42"/>
                  </a:lnTo>
                  <a:lnTo>
                    <a:pt x="0" y="42"/>
                  </a:lnTo>
                  <a:lnTo>
                    <a:pt x="38" y="8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78243" y="3540384"/>
            <a:ext cx="1179100" cy="1181195"/>
            <a:chOff x="9978243" y="3540384"/>
            <a:chExt cx="1179100" cy="1181195"/>
          </a:xfrm>
        </p:grpSpPr>
        <p:sp>
          <p:nvSpPr>
            <p:cNvPr id="15" name="AutoShape 15"/>
            <p:cNvSpPr/>
            <p:nvPr/>
          </p:nvSpPr>
          <p:spPr>
            <a:xfrm>
              <a:off x="9978243" y="3540384"/>
              <a:ext cx="1179100" cy="1181195"/>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10351433" y="3876712"/>
            <a:ext cx="424244" cy="464725"/>
            <a:chOff x="10351433" y="3876712"/>
            <a:chExt cx="424244" cy="464725"/>
          </a:xfrm>
        </p:grpSpPr>
        <p:sp>
          <p:nvSpPr>
            <p:cNvPr id="17" name="Freeform 17"/>
            <p:cNvSpPr/>
            <p:nvPr/>
          </p:nvSpPr>
          <p:spPr>
            <a:xfrm>
              <a:off x="10351433" y="3876712"/>
              <a:ext cx="424244" cy="325850"/>
            </a:xfrm>
            <a:custGeom>
              <a:rect l="l" t="t"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0390962" y="4228089"/>
              <a:ext cx="56579" cy="113347"/>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10490022" y="4174273"/>
              <a:ext cx="59436" cy="16716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0594607" y="4117599"/>
              <a:ext cx="59436" cy="223838"/>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0693667" y="4063687"/>
              <a:ext cx="62198" cy="277654"/>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2" name="Picture 22"/>
          <p:cNvPicPr>
            <a:picLocks noChangeAspect="1"/>
          </p:cNvPicPr>
          <p:nvPr/>
        </p:nvPicPr>
        <p:blipFill>
          <a:blip r:embed="rId2"/>
          <a:srcRect l="220" r="220"/>
          <a:stretch>
            <a:fillRect/>
          </a:stretch>
        </p:blipFill>
        <p:spPr>
          <a:xfrm>
            <a:off x="387332" y="1711400"/>
            <a:ext cx="2396303" cy="1604591"/>
          </a:xfrm>
          <a:prstGeom prst="rect">
            <a:avLst/>
          </a:prstGeom>
        </p:spPr>
      </p:pic>
      <p:pic>
        <p:nvPicPr>
          <p:cNvPr id="23" name="Picture 23"/>
          <p:cNvPicPr>
            <a:picLocks noChangeAspect="1"/>
          </p:cNvPicPr>
          <p:nvPr/>
        </p:nvPicPr>
        <p:blipFill>
          <a:blip r:embed="rId3"/>
          <a:srcRect t="707" b="707"/>
          <a:stretch>
            <a:fillRect/>
          </a:stretch>
        </p:blipFill>
        <p:spPr>
          <a:xfrm>
            <a:off x="4897849" y="4920583"/>
            <a:ext cx="2396303" cy="1574955"/>
          </a:xfrm>
          <a:prstGeom prst="rect">
            <a:avLst/>
          </a:prstGeom>
        </p:spPr>
      </p:pic>
      <p:pic>
        <p:nvPicPr>
          <p:cNvPr id="24" name="Picture 24"/>
          <p:cNvPicPr>
            <a:picLocks noChangeAspect="1"/>
          </p:cNvPicPr>
          <p:nvPr/>
        </p:nvPicPr>
        <p:blipFill>
          <a:blip r:embed="rId4"/>
          <a:srcRect l="220" r="220"/>
          <a:stretch>
            <a:fillRect/>
          </a:stretch>
        </p:blipFill>
        <p:spPr>
          <a:xfrm>
            <a:off x="9369642" y="1711400"/>
            <a:ext cx="2396303" cy="1604591"/>
          </a:xfrm>
          <a:prstGeom prst="rect">
            <a:avLst/>
          </a:prstGeom>
        </p:spPr>
      </p:pic>
      <p:sp>
        <p:nvSpPr>
          <p:cNvPr id="25" name="TextBox 25"/>
          <p:cNvSpPr txBox="1"/>
          <p:nvPr/>
        </p:nvSpPr>
        <p:spPr>
          <a:xfrm>
            <a:off x="381368" y="5057263"/>
            <a:ext cx="4114800" cy="14382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1350">
                <a:solidFill>
                  <a:schemeClr val="dk1">
                    <a:alpha val="100000"/>
                  </a:schemeClr>
                </a:solidFill>
                <a:latin typeface="Microsoft Yahei"/>
                <a:ea typeface="Microsoft Yahei"/>
                <a:cs typeface="Microsoft Yahei"/>
              </a:rPr>
              <a:t>单击此处添加正文，文字是您思想的提一一二三四五六七八九一二三四五六七八九一二三四五六七八九文，单击此处添加正文，文字是您思想的提炼，为了最终呈现发布的良好效果单击此4*25}</a:t>
            </a:r>
          </a:p>
        </p:txBody>
      </p:sp>
      <p:sp>
        <p:nvSpPr>
          <p:cNvPr id="26" name="TextBox 26"/>
          <p:cNvSpPr txBox="1"/>
          <p:nvPr/>
        </p:nvSpPr>
        <p:spPr>
          <a:xfrm>
            <a:off x="7752954" y="5104888"/>
            <a:ext cx="4114800" cy="13906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矿用机车的特殊工作原理在于其适应矿井内复杂环境和特殊运输需求的设计，例如适应低气压、高温、潮湿、坡度大等环境因素，以及大载重、长距离、连续运输等运输需求。</a:t>
            </a:r>
          </a:p>
        </p:txBody>
      </p:sp>
      <p:sp>
        <p:nvSpPr>
          <p:cNvPr id="27" name="TextBox 27"/>
          <p:cNvSpPr txBox="1"/>
          <p:nvPr/>
        </p:nvSpPr>
        <p:spPr>
          <a:xfrm>
            <a:off x="4036093" y="1905000"/>
            <a:ext cx="4119815" cy="14763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电机车的主要工作原理是通过直流电机或交流电机作为牵引电机，将电能转换为机械能，驱动轮对转动，从而牵引车辆前进。而柴油机车则是通过柴油机燃烧柴油产生动力，驱动轮对转动，从而牵引车辆前进。</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矿用机车的工作原理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5496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矿用机车的性能参数主要包括牵引力、速度、载重、制动距离等。</a:t>
            </a:r>
          </a:p>
        </p:txBody>
      </p:sp>
      <p:sp>
        <p:nvSpPr>
          <p:cNvPr id="3" name="TextBox 3"/>
          <p:cNvSpPr txBox="1"/>
          <p:nvPr/>
        </p:nvSpPr>
        <p:spPr>
          <a:xfrm>
            <a:off x="275037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牵引力是机车最重要的性能参数之一，它决定了机车能够牵引的重量和速度。矿用机车的牵引力通常较大，能够适应矿井内的复杂环境和特殊运输需求。</a:t>
            </a:r>
          </a:p>
        </p:txBody>
      </p:sp>
      <p:sp>
        <p:nvSpPr>
          <p:cNvPr id="4" name="TextBox 4"/>
          <p:cNvSpPr txBox="1"/>
          <p:nvPr/>
        </p:nvSpPr>
        <p:spPr>
          <a:xfrm>
            <a:off x="5083168"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速度也是重要的性能参数之一，它决定了机车的行驶速度。由于矿井内的特殊环境和运输需求，矿用机车的速度通常较低，一般在20-30公里/小时左右。</a:t>
            </a:r>
          </a:p>
        </p:txBody>
      </p:sp>
      <p:sp>
        <p:nvSpPr>
          <p:cNvPr id="5" name="TextBox 5"/>
          <p:cNvSpPr txBox="1"/>
          <p:nvPr/>
        </p:nvSpPr>
        <p:spPr>
          <a:xfrm>
            <a:off x="7321376"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载重是衡量机车运输能力的重要参数，它决定了机车能够牵引的货物重量。矿用机车的载重通常较大，能够适应大载重的运输需求。</a:t>
            </a:r>
          </a:p>
        </p:txBody>
      </p:sp>
      <p:sp>
        <p:nvSpPr>
          <p:cNvPr id="6" name="TextBox 6"/>
          <p:cNvSpPr txBox="1"/>
          <p:nvPr/>
        </p:nvSpPr>
        <p:spPr>
          <a:xfrm>
            <a:off x="9595840"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制动距离是衡量机车制动性能的重要参数，它决定了机车在紧急情况下制动的能力。矿用机车的制动距离通常较短，能够保证运输安全。</a:t>
            </a:r>
          </a:p>
        </p:txBody>
      </p:sp>
      <p:sp>
        <p:nvSpPr>
          <p:cNvPr id="7" name="AutoShape 7"/>
          <p:cNvSpPr/>
          <p:nvPr/>
        </p:nvSpPr>
        <p:spPr>
          <a:xfrm>
            <a:off x="57863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83104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01</a:t>
            </a:r>
          </a:p>
        </p:txBody>
      </p:sp>
      <p:sp>
        <p:nvSpPr>
          <p:cNvPr id="9" name="AutoShape 9"/>
          <p:cNvSpPr/>
          <p:nvPr/>
        </p:nvSpPr>
        <p:spPr>
          <a:xfrm>
            <a:off x="2918687"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3171093"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02</a:t>
            </a:r>
          </a:p>
        </p:txBody>
      </p:sp>
      <p:sp>
        <p:nvSpPr>
          <p:cNvPr id="11" name="AutoShape 11"/>
          <p:cNvSpPr/>
          <p:nvPr/>
        </p:nvSpPr>
        <p:spPr>
          <a:xfrm>
            <a:off x="5251482"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503888"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03</a:t>
            </a:r>
          </a:p>
        </p:txBody>
      </p:sp>
      <p:sp>
        <p:nvSpPr>
          <p:cNvPr id="13" name="AutoShape 13"/>
          <p:cNvSpPr/>
          <p:nvPr/>
        </p:nvSpPr>
        <p:spPr>
          <a:xfrm>
            <a:off x="7489690"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7742096"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04</a:t>
            </a:r>
          </a:p>
        </p:txBody>
      </p:sp>
      <p:sp>
        <p:nvSpPr>
          <p:cNvPr id="15" name="AutoShape 15"/>
          <p:cNvSpPr/>
          <p:nvPr/>
        </p:nvSpPr>
        <p:spPr>
          <a:xfrm>
            <a:off x="976415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001656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05</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矿用机车的性能参数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0" y="1185774"/>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矿用机车的维护与保养对于保证机车的正常运转和延长使用寿命具有重要意义。</a:t>
            </a:r>
          </a:p>
        </p:txBody>
      </p:sp>
      <p:sp>
        <p:nvSpPr>
          <p:cNvPr id="4" name="AutoShape 4"/>
          <p:cNvSpPr/>
          <p:nvPr/>
        </p:nvSpPr>
        <p:spPr>
          <a:xfrm>
            <a:off x="3079664" y="2918085"/>
            <a:ext cx="9112336" cy="1732311"/>
          </a:xfrm>
          <a:prstGeom prst="rect">
            <a:avLst/>
          </a:prstGeom>
          <a:solidFill>
            <a:schemeClr val="accent2">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0" y="4650396"/>
            <a:ext cx="9112336" cy="173231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维护保养的内容包括日常检查、定期保养和维修等。日常检查包括检查机车的各项仪表、制动系统、照明设备等是否正常；定期保养包括更换机油、清洗空气滤清器等；维修则是在出现故障时对机车进行全面的检查和修复。</a:t>
            </a:r>
          </a:p>
        </p:txBody>
      </p:sp>
      <p:sp>
        <p:nvSpPr>
          <p:cNvPr id="7" name="TextBox 7"/>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通过合理的维护与保养，可以有效地减少机车故障的发生，提高机车的运行效率和安全性，从而保证矿井的正常生产和运输。</a:t>
            </a:r>
          </a:p>
        </p:txBody>
      </p:sp>
      <p:pic>
        <p:nvPicPr>
          <p:cNvPr id="8" name="Picture 8"/>
          <p:cNvPicPr>
            <a:picLocks noChangeAspect="1"/>
          </p:cNvPicPr>
          <p:nvPr/>
        </p:nvPicPr>
        <p:blipFill>
          <a:blip r:embed="rId2"/>
          <a:srcRect t="7813" b="7813"/>
          <a:stretch>
            <a:fillRect/>
          </a:stretch>
        </p:blipFill>
        <p:spPr>
          <a:xfrm>
            <a:off x="9112336" y="1185774"/>
            <a:ext cx="3079664" cy="1732311"/>
          </a:xfrm>
          <a:prstGeom prst="rect">
            <a:avLst/>
          </a:prstGeom>
        </p:spPr>
      </p:pic>
      <p:pic>
        <p:nvPicPr>
          <p:cNvPr id="9" name="Picture 9"/>
          <p:cNvPicPr>
            <a:picLocks noChangeAspect="1"/>
          </p:cNvPicPr>
          <p:nvPr/>
        </p:nvPicPr>
        <p:blipFill>
          <a:blip r:embed="rId3"/>
          <a:srcRect t="7813" b="7813"/>
          <a:stretch>
            <a:fillRect/>
          </a:stretch>
        </p:blipFill>
        <p:spPr>
          <a:xfrm>
            <a:off x="0" y="2918085"/>
            <a:ext cx="3079664" cy="1732311"/>
          </a:xfrm>
          <a:prstGeom prst="rect">
            <a:avLst/>
          </a:prstGeom>
        </p:spPr>
      </p:pic>
      <p:pic>
        <p:nvPicPr>
          <p:cNvPr id="10" name="Picture 10"/>
          <p:cNvPicPr>
            <a:picLocks noChangeAspect="1"/>
          </p:cNvPicPr>
          <p:nvPr/>
        </p:nvPicPr>
        <p:blipFill>
          <a:blip r:embed="rId4"/>
          <a:srcRect t="7813" b="7813"/>
          <a:stretch>
            <a:fillRect/>
          </a:stretch>
        </p:blipFill>
        <p:spPr>
          <a:xfrm>
            <a:off x="9112336" y="4650396"/>
            <a:ext cx="3079664" cy="1732311"/>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矿用机车的维护与保养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矿用车辆的类型与用途</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https://d.book118.com/567055140023006026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2024-08-31T01:28:01.244</cp:lastPrinted>
  <dcterms:created xsi:type="dcterms:W3CDTF">2024-08-30T17:28:01Z</dcterms:created>
  <dcterms:modified xsi:type="dcterms:W3CDTF">2024-08-30T17:28:03Z</dcterms:modified>
</cp:coreProperties>
</file>