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0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FBC6E1-4E3F-4B9D-9445-2A184448DC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7E7E01-5B4B-4AB6-8A41-32DBB71C1F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6C4B69-2723-4650-8FA1-89E6960971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92F5A0-20AC-4D1A-9E9A-2243EA3F06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1A3BC69-4B98-4A82-B451-7972758EF1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D3CD495-0084-4589-A256-990DBBF026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2B313CE-28D9-4F75-B734-1C82FDB057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F8081E-4FD2-4751-AA34-E630172532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BBC7A8-D03A-4085-A494-0EFD9C48B9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4AD365-EF4C-430F-9C58-B972F859B7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1038BA-B3A0-4DAA-ACBD-63109D215A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可编辑ppt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可编辑ppt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可编辑ppt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2019/8/7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可编辑ppt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2019/8/7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可编辑ppt</a:t>
            </a: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2019/8/7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可编辑ppt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2019/8/7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可编辑ppt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2019/8/7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可编辑ppt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可编辑ppt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2019/8/7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可编辑ppt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2F288E0-7875-42C4-84C8-98DBBD3BF4D2}" type="datetimeFigureOut">
              <a:rPr lang="zh-CN" altLang="en-US" smtClean="0"/>
              <a:t>2019/8/7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可编辑ppt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transition/>
  <p:timing/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Relationship Id="rId3" Type="http://schemas.openxmlformats.org/officeDocument/2006/relationships/image" Target="../media/image6.png" /><Relationship Id="rId4" Type="http://schemas.openxmlformats.org/officeDocument/2006/relationships/audio" Target="NULL" /><Relationship Id="rId5" Type="http://schemas.microsoft.com/office/2007/relationships/media" Target="file:///G:\&#36187;&#35838;\&#30427;&#40857;&#20799;&#27468;-&#22812;&#38632;&#23492;&#21271;%20&#26446;&#21830;&#38544;.mp3" TargetMode="Externa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6.png" /><Relationship Id="rId4" Type="http://schemas.openxmlformats.org/officeDocument/2006/relationships/audio" Target="NULL" /><Relationship Id="rId5" Type="http://schemas.microsoft.com/office/2007/relationships/media" Target="file:///G:\&#36187;&#35838;\&#23569;&#20799;&#30410;&#26234;-&#26446;&#21830;&#38544;-&#22812;&#38632;&#23492;&#21271;.mp3" TargetMode="Externa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9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67065200162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 descr="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795" y="-56515"/>
            <a:ext cx="12213590" cy="6971665"/>
          </a:xfrm>
          <a:prstGeom prst="rect">
            <a:avLst/>
          </a:prstGeom>
        </p:spPr>
      </p:pic>
      <p:sp>
        <p:nvSpPr>
          <p:cNvPr id="4" name="标题 1"/>
          <p:cNvSpPr>
            <a:spLocks noGrp="1"/>
          </p:cNvSpPr>
          <p:nvPr/>
        </p:nvSpPr>
        <p:spPr>
          <a:xfrm>
            <a:off x="1661160" y="2265680"/>
            <a:ext cx="9144000" cy="168656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800">
                <a:latin typeface="微软雅黑" panose="020b0503020204020204" charset="-122"/>
                <a:ea typeface="仿宋"/>
              </a:rPr>
              <a:t>夜雨寄北</a:t>
            </a:r>
            <a:br>
              <a:rPr lang="zh-CN" altLang="en-US">
                <a:latin typeface="微软雅黑" panose="020b0503020204020204" charset="-122"/>
                <a:ea typeface="仿宋"/>
              </a:rPr>
            </a:br>
            <a:br>
              <a:rPr lang="zh-CN" altLang="en-US">
                <a:ea typeface="仿宋"/>
              </a:rPr>
            </a:br>
            <a:r>
              <a:rPr lang="zh-CN" altLang="en-US" sz="3200">
                <a:ea typeface="仿宋"/>
              </a:rPr>
              <a:t>李商隐</a:t>
            </a:r>
            <a:endParaRPr lang="zh-CN" altLang="en-US" sz="4800">
              <a:ea typeface="仿宋"/>
            </a:endParaRPr>
          </a:p>
        </p:txBody>
      </p:sp>
      <p:pic>
        <p:nvPicPr>
          <p:cNvPr id="6" name="图片 5" descr="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40" y="-13335"/>
            <a:ext cx="12223115" cy="688403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46075" y="2814955"/>
            <a:ext cx="9232598" cy="1189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>
                <a:latin typeface="微软雅黑" panose="020b0503020204020204" charset="-122"/>
                <a:ea typeface="仿宋"/>
              </a:rPr>
              <a:t>“</a:t>
            </a:r>
            <a:r>
              <a:rPr lang="zh-CN" altLang="en-US" sz="3600">
                <a:latin typeface="微软雅黑" panose="020b0503020204020204" charset="-122"/>
                <a:ea typeface="仿宋"/>
              </a:rPr>
              <a:t>春蚕到死丝方尽，蜡炬成灰泪始干</a:t>
            </a:r>
            <a:r>
              <a:rPr lang="en-US" altLang="zh-CN" sz="3600">
                <a:latin typeface="微软雅黑" panose="020b0503020204020204" charset="-122"/>
                <a:ea typeface="仿宋"/>
              </a:rPr>
              <a:t>”</a:t>
            </a:r>
            <a:r>
              <a:rPr lang="zh-CN" altLang="en-US" sz="3600">
                <a:latin typeface="微软雅黑" panose="020b0503020204020204" charset="-122"/>
                <a:ea typeface="仿宋"/>
              </a:rPr>
              <a:t>出自哪位诗人的作品？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97230" y="1340485"/>
            <a:ext cx="4410036" cy="701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00">
                <a:latin typeface="微软雅黑" panose="020b0503020204020204" charset="-122"/>
                <a:ea typeface="仿宋"/>
              </a:rPr>
              <a:t>忆一忆：</a:t>
            </a: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ea typeface="仿宋"/>
              </a:rPr>
              <a:t>1</a:t>
            </a:fld>
            <a:endParaRPr lang="zh-CN" altLang="en-US">
              <a:ea typeface="仿宋"/>
            </a:endParaRPr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可编辑ppt</a:t>
            </a:r>
          </a:p>
        </p:txBody>
      </p:sp>
    </p:spTree>
  </p:cSld>
  <p:clrMapOvr>
    <a:masterClrMapping/>
  </p:clrMapOvr>
  <p:transition>
    <p:dissolve/>
  </p:transition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 descr="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795" y="-56515"/>
            <a:ext cx="12213590" cy="6971665"/>
          </a:xfrm>
          <a:prstGeom prst="rect">
            <a:avLst/>
          </a:prstGeom>
        </p:spPr>
      </p:pic>
      <p:sp>
        <p:nvSpPr>
          <p:cNvPr id="4" name="标题 1"/>
          <p:cNvSpPr>
            <a:spLocks noGrp="1"/>
          </p:cNvSpPr>
          <p:nvPr/>
        </p:nvSpPr>
        <p:spPr>
          <a:xfrm>
            <a:off x="1661160" y="2265680"/>
            <a:ext cx="9144000" cy="168656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800">
                <a:latin typeface="微软雅黑" panose="020b0503020204020204" charset="-122"/>
                <a:ea typeface="仿宋"/>
              </a:rPr>
              <a:t>夜雨寄北</a:t>
            </a:r>
            <a:br>
              <a:rPr lang="zh-CN" altLang="en-US">
                <a:latin typeface="微软雅黑" panose="020b0503020204020204" charset="-122"/>
                <a:ea typeface="仿宋"/>
              </a:rPr>
            </a:br>
            <a:br>
              <a:rPr lang="zh-CN" altLang="en-US">
                <a:ea typeface="仿宋"/>
              </a:rPr>
            </a:br>
            <a:r>
              <a:rPr lang="zh-CN" altLang="en-US" sz="3200">
                <a:ea typeface="仿宋"/>
              </a:rPr>
              <a:t>李商隐</a:t>
            </a:r>
            <a:endParaRPr lang="zh-CN" altLang="en-US" sz="4800">
              <a:ea typeface="仿宋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ea typeface="仿宋"/>
              </a:rPr>
              <a:t>2</a:t>
            </a:fld>
            <a:endParaRPr lang="zh-CN" altLang="en-US">
              <a:ea typeface="仿宋"/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可编辑ppt</a:t>
            </a:r>
          </a:p>
        </p:txBody>
      </p:sp>
    </p:spTree>
  </p:cSld>
  <p:clrMapOvr>
    <a:masterClrMapping/>
  </p:clrMapOvr>
  <p:transition>
    <p:wipe dir="d"/>
  </p:transition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 descr="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3025" y="-1905"/>
            <a:ext cx="12271375" cy="6892925"/>
          </a:xfrm>
          <a:prstGeom prst="rect">
            <a:avLst/>
          </a:prstGeom>
        </p:spPr>
      </p:pic>
      <p:pic>
        <p:nvPicPr>
          <p:cNvPr id="9222" name="图片 9221" descr="SB00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9220" y="1492885"/>
            <a:ext cx="4039870" cy="53987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218" name="文本框 9217"/>
          <p:cNvSpPr txBox="1"/>
          <p:nvPr/>
        </p:nvSpPr>
        <p:spPr>
          <a:xfrm flipH="1">
            <a:off x="3922539" y="1493520"/>
            <a:ext cx="8119601" cy="906161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3200" b="1">
                <a:latin typeface="Times New Roman" pitchFamily="18" charset="0"/>
                <a:ea typeface="仿宋"/>
              </a:rPr>
              <a:t>        </a:t>
            </a:r>
            <a:r>
              <a:rPr lang="zh-CN" altLang="en-US" sz="3200" b="1">
                <a:solidFill>
                  <a:srgbClr val="FD0B05"/>
                </a:solidFill>
                <a:latin typeface="Times New Roman" pitchFamily="18" charset="0"/>
                <a:ea typeface="仿宋"/>
              </a:rPr>
              <a:t>本文选自《玉谿生诗集笺注》。李商隐（813~858），字义山，号玉谿生、樊南生</a:t>
            </a:r>
            <a:r>
              <a:rPr lang="zh-CN" altLang="en-US" sz="3200" b="1">
                <a:latin typeface="Times New Roman" pitchFamily="18" charset="0"/>
                <a:ea typeface="仿宋"/>
              </a:rPr>
              <a:t>，怀州河内（现河南省沁阳县）人，</a:t>
            </a:r>
            <a:r>
              <a:rPr lang="zh-CN" altLang="en-US" sz="3200" b="1">
                <a:solidFill>
                  <a:srgbClr val="FD0B05"/>
                </a:solidFill>
                <a:latin typeface="Times New Roman" pitchFamily="18" charset="0"/>
                <a:ea typeface="仿宋"/>
              </a:rPr>
              <a:t>唐代诗人</a:t>
            </a:r>
            <a:r>
              <a:rPr lang="zh-CN" altLang="en-US" sz="3200" b="1">
                <a:latin typeface="Times New Roman" pitchFamily="18" charset="0"/>
                <a:ea typeface="仿宋"/>
              </a:rPr>
              <a:t>。仕途上被人排挤，潦倒终生。</a:t>
            </a:r>
            <a:r>
              <a:rPr lang="zh-CN" altLang="en-US" sz="3200" b="1">
                <a:latin typeface="Times New Roman" pitchFamily="18" charset="0"/>
                <a:ea typeface="仿宋"/>
                <a:sym typeface="+mn-ea"/>
              </a:rPr>
              <a:t>擅长律诗，绝句。所作诗歌典雅华丽，形象鲜明，具有独特的艺术风格。尤其是他的爱情诗，最为人传诵。主要名篇有：</a:t>
            </a:r>
            <a:r>
              <a:rPr lang="zh-CN" altLang="en-US" sz="3200" b="1">
                <a:solidFill>
                  <a:srgbClr val="FD0B05"/>
                </a:solidFill>
                <a:latin typeface="Times New Roman" pitchFamily="18" charset="0"/>
                <a:ea typeface="仿宋"/>
                <a:sym typeface="+mn-ea"/>
              </a:rPr>
              <a:t>《登乐游原》、《无题》、《夜雨寄北》</a:t>
            </a:r>
            <a:r>
              <a:rPr lang="zh-CN" altLang="en-US" sz="3200" b="1">
                <a:latin typeface="Times New Roman" pitchFamily="18" charset="0"/>
                <a:ea typeface="仿宋"/>
                <a:sym typeface="+mn-ea"/>
              </a:rPr>
              <a:t>等。</a:t>
            </a:r>
            <a:r>
              <a:rPr lang="zh-CN" altLang="en-US" sz="3200" b="1">
                <a:latin typeface="Times New Roman" pitchFamily="18" charset="0"/>
                <a:ea typeface="仿宋"/>
              </a:rPr>
              <a:t>与杜牧合称为 </a:t>
            </a:r>
            <a:r>
              <a:rPr lang="zh-CN" altLang="en-US" sz="3200" b="1">
                <a:solidFill>
                  <a:srgbClr val="FD0B05"/>
                </a:solidFill>
                <a:latin typeface="Times New Roman" pitchFamily="18" charset="0"/>
                <a:ea typeface="仿宋"/>
              </a:rPr>
              <a:t>“小李杜”</a:t>
            </a:r>
            <a:r>
              <a:rPr lang="zh-CN" altLang="en-US" sz="3200" b="1">
                <a:latin typeface="Times New Roman" pitchFamily="18" charset="0"/>
                <a:ea typeface="仿宋"/>
              </a:rPr>
              <a:t>。</a:t>
            </a:r>
            <a:endParaRPr lang="zh-CN" altLang="en-US" sz="3200" b="1">
              <a:solidFill>
                <a:schemeClr val="bg2"/>
              </a:solidFill>
              <a:latin typeface="Times New Roman" pitchFamily="18" charset="0"/>
              <a:ea typeface="仿宋"/>
            </a:endParaRPr>
          </a:p>
          <a:p>
            <a:pPr lvl="0"/>
            <a:endParaRPr lang="zh-CN" altLang="en-US" sz="3600">
              <a:solidFill>
                <a:srgbClr val="4E059F"/>
              </a:solidFill>
              <a:latin typeface="Times New Roman" pitchFamily="18" charset="0"/>
              <a:ea typeface="仿宋"/>
            </a:endParaRPr>
          </a:p>
          <a:p>
            <a:pPr lvl="0"/>
            <a:endParaRPr lang="zh-CN" altLang="en-US" sz="2400">
              <a:latin typeface="Times New Roman" pitchFamily="18" charset="0"/>
              <a:ea typeface="仿宋"/>
            </a:endParaRPr>
          </a:p>
          <a:p>
            <a:pPr lvl="0"/>
            <a:endParaRPr lang="zh-CN" altLang="en-US" sz="2400">
              <a:latin typeface="Times New Roman" pitchFamily="18" charset="0"/>
              <a:ea typeface="仿宋"/>
            </a:endParaRPr>
          </a:p>
          <a:p>
            <a:pPr lvl="0"/>
            <a:endParaRPr lang="zh-CN" altLang="en-US" sz="2400">
              <a:latin typeface="Times New Roman" pitchFamily="18" charset="0"/>
              <a:ea typeface="仿宋"/>
            </a:endParaRPr>
          </a:p>
          <a:p>
            <a:pPr lvl="0"/>
            <a:endParaRPr lang="zh-CN" altLang="en-US" sz="2400">
              <a:latin typeface="Times New Roman" pitchFamily="18" charset="0"/>
              <a:ea typeface="仿宋"/>
            </a:endParaRPr>
          </a:p>
          <a:p>
            <a:pPr lvl="0"/>
            <a:endParaRPr lang="zh-CN" altLang="en-US" sz="2400">
              <a:latin typeface="Times New Roman" pitchFamily="18" charset="0"/>
              <a:ea typeface="仿宋"/>
            </a:endParaRPr>
          </a:p>
          <a:p>
            <a:pPr lvl="0"/>
            <a:endParaRPr lang="zh-CN" altLang="en-US" sz="2400">
              <a:latin typeface="Times New Roman" pitchFamily="18" charset="0"/>
              <a:ea typeface="仿宋"/>
            </a:endParaRPr>
          </a:p>
          <a:p>
            <a:pPr lvl="0"/>
            <a:endParaRPr lang="zh-CN" altLang="en-US" sz="2400">
              <a:latin typeface="Times New Roman" pitchFamily="18" charset="0"/>
              <a:ea typeface="仿宋"/>
            </a:endParaRPr>
          </a:p>
          <a:p>
            <a:pPr lvl="0"/>
            <a:endParaRPr lang="zh-CN" altLang="en-US" sz="2400">
              <a:latin typeface="Times New Roman" pitchFamily="18" charset="0"/>
              <a:ea typeface="仿宋"/>
            </a:endParaRPr>
          </a:p>
          <a:p>
            <a:pPr lvl="0"/>
            <a:endParaRPr lang="zh-CN" altLang="en-US" sz="2400">
              <a:latin typeface="Times New Roman" pitchFamily="18" charset="0"/>
              <a:ea typeface="仿宋"/>
            </a:endParaRPr>
          </a:p>
          <a:p>
            <a:pPr lvl="0"/>
            <a:endParaRPr lang="zh-CN" altLang="en-US" sz="2400">
              <a:latin typeface="Times New Roman" pitchFamily="18" charset="0"/>
              <a:ea typeface="仿宋"/>
            </a:endParaRPr>
          </a:p>
          <a:p>
            <a:pPr lvl="0"/>
            <a:endParaRPr lang="zh-CN" altLang="en-US" sz="2400">
              <a:latin typeface="Times New Roman" pitchFamily="18" charset="0"/>
              <a:ea typeface="仿宋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54356" y="419242"/>
            <a:ext cx="2941719" cy="91531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5400" b="1" cap="all" spc="0" smtClean="0">
                <a:solidFill>
                  <a:schemeClr val="accent1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ea typeface="仿宋"/>
              </a:rPr>
              <a:t>作者简介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ea typeface="仿宋"/>
              </a:rPr>
              <a:t>3</a:t>
            </a:fld>
            <a:endParaRPr lang="zh-CN" altLang="en-US">
              <a:ea typeface="仿宋"/>
            </a:endParaRPr>
          </a:p>
        </p:txBody>
      </p:sp>
      <p:sp>
        <p:nvSpPr>
          <p:cNvPr id="922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可编辑ppt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500">
        <p:split orient="vert"/>
      </p:transition>
    </mc:Choice>
    <mc:Fallback>
      <p:transition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dur="2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1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5" presetClass="entr" presetSubtype="0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7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 descr="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3025" y="-1905"/>
            <a:ext cx="12271375" cy="68929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3205" y="285115"/>
            <a:ext cx="3261443" cy="915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400" b="1" cap="all" smtClean="0">
                <a:solidFill>
                  <a:schemeClr val="accent1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ea typeface="仿宋"/>
              </a:rPr>
              <a:t>写作背景：</a:t>
            </a:r>
            <a:endParaRPr lang="zh-CN" altLang="en-US" sz="3600">
              <a:latin typeface="微软雅黑" panose="020b0503020204020204" charset="-122"/>
              <a:ea typeface="仿宋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39495" y="1199515"/>
            <a:ext cx="9677543" cy="5034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>
                <a:latin typeface="微软雅黑" panose="020b0503020204020204" charset="-122"/>
                <a:ea typeface="仿宋"/>
              </a:rPr>
              <a:t>       </a:t>
            </a:r>
            <a:r>
              <a:rPr lang="zh-CN" altLang="en-US" sz="3600">
                <a:latin typeface="微软雅黑" panose="020b0503020204020204" charset="-122"/>
                <a:ea typeface="仿宋"/>
              </a:rPr>
              <a:t>这是李商隐脍炙人口的抒情短章，是诗人写给远在北方的友人的。当时诗人被秋雨阻隔，滞留巴蜀地区，友人从家中寄来书信，询问归期。但秋雨连绵，交通中断，无法确定，所以回答说：君问归期未有期。这一句有问有答，跌宕有致，流露出诗人留滞异乡、归期未卜的羁旅之愁。诗人与友人情深，时刻盼望能速归故里，与友人共坐西窗之下，剪去烛花，深夜畅谈。而此时，只能苦苦思念。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ea typeface="仿宋"/>
              </a:rPr>
              <a:t>4</a:t>
            </a:fld>
            <a:endParaRPr lang="zh-CN" altLang="en-US">
              <a:ea typeface="仿宋"/>
            </a:endParaRPr>
          </a:p>
        </p:txBody>
      </p:sp>
      <p:sp>
        <p:nvSpPr>
          <p:cNvPr id="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可编辑ppt</a:t>
            </a:r>
          </a:p>
        </p:txBody>
      </p:sp>
    </p:spTree>
  </p:cSld>
  <p:clrMapOvr>
    <a:masterClrMapping/>
  </p:clrMapOvr>
  <p:transition>
    <p:wipe dir="r"/>
  </p:transition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" y="-15875"/>
            <a:ext cx="12176760" cy="688975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22300" y="758825"/>
            <a:ext cx="5313909" cy="640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>
                <a:latin typeface="微软雅黑" panose="020b0503020204020204" charset="-122"/>
                <a:ea typeface="仿宋"/>
              </a:rPr>
              <a:t>文体常识：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26060" y="2252980"/>
            <a:ext cx="5710545" cy="302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>
                <a:latin typeface="微软雅黑" panose="020b0503020204020204" charset="-122"/>
                <a:ea typeface="仿宋"/>
              </a:rPr>
              <a:t>“</a:t>
            </a:r>
            <a:r>
              <a:rPr lang="zh-CN" altLang="en-US" sz="3200">
                <a:latin typeface="微软雅黑" panose="020b0503020204020204" charset="-122"/>
                <a:ea typeface="仿宋"/>
              </a:rPr>
              <a:t>绝句</a:t>
            </a:r>
            <a:r>
              <a:rPr lang="en-US" altLang="zh-CN" sz="3200">
                <a:latin typeface="微软雅黑" panose="020b0503020204020204" charset="-122"/>
                <a:ea typeface="仿宋"/>
              </a:rPr>
              <a:t>”</a:t>
            </a:r>
            <a:r>
              <a:rPr lang="zh-CN" altLang="en-US" sz="3200">
                <a:latin typeface="微软雅黑" panose="020b0503020204020204" charset="-122"/>
                <a:ea typeface="仿宋"/>
              </a:rPr>
              <a:t>是从</a:t>
            </a:r>
            <a:r>
              <a:rPr lang="en-US" altLang="zh-CN" sz="3200">
                <a:latin typeface="微软雅黑" panose="020b0503020204020204" charset="-122"/>
                <a:ea typeface="仿宋"/>
              </a:rPr>
              <a:t>”</a:t>
            </a:r>
            <a:r>
              <a:rPr lang="zh-CN" altLang="en-US" sz="3200">
                <a:latin typeface="微软雅黑" panose="020b0503020204020204" charset="-122"/>
                <a:ea typeface="仿宋"/>
              </a:rPr>
              <a:t>五言短古，七言短歌</a:t>
            </a:r>
            <a:r>
              <a:rPr lang="en-US" altLang="zh-CN" sz="3200">
                <a:latin typeface="微软雅黑" panose="020b0503020204020204" charset="-122"/>
                <a:ea typeface="仿宋"/>
              </a:rPr>
              <a:t>“</a:t>
            </a:r>
            <a:r>
              <a:rPr lang="zh-CN" altLang="en-US" sz="3200">
                <a:latin typeface="微软雅黑" panose="020b0503020204020204" charset="-122"/>
                <a:ea typeface="仿宋"/>
              </a:rPr>
              <a:t>变化而来，唐人赋予它以声律，使它定型，就成绝句。绝句每首四句，通常有五言、七言两种，简称五绝、七绝，也偶有六绝。</a:t>
            </a:r>
            <a:endParaRPr lang="en-US" altLang="zh-CN" sz="3200">
              <a:latin typeface="微软雅黑" panose="020b0503020204020204" charset="-122"/>
              <a:ea typeface="仿宋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ea typeface="仿宋"/>
              </a:rPr>
              <a:t>5</a:t>
            </a:fld>
            <a:endParaRPr lang="zh-CN" altLang="en-US">
              <a:ea typeface="仿宋"/>
            </a:endParaRPr>
          </a:p>
        </p:txBody>
      </p:sp>
      <p:sp>
        <p:nvSpPr>
          <p:cNvPr id="7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可编辑ppt</a:t>
            </a:r>
          </a:p>
        </p:txBody>
      </p:sp>
    </p:spTree>
  </p:cSld>
  <p:clrMapOvr>
    <a:masterClrMapping/>
  </p:clrMapOvr>
  <p:transition>
    <p:diamond/>
  </p:transition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>
              <a:ea typeface="仿宋"/>
            </a:endParaRPr>
          </a:p>
        </p:txBody>
      </p:sp>
      <p:pic>
        <p:nvPicPr>
          <p:cNvPr id="4" name="内容占位符 3" descr="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175" y="-26035"/>
            <a:ext cx="12198350" cy="69094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441700" y="1842135"/>
            <a:ext cx="5313909" cy="1556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9600">
                <a:latin typeface="微软雅黑" panose="020b0503020204020204" charset="-122"/>
                <a:ea typeface="仿宋"/>
              </a:rPr>
              <a:t>“</a:t>
            </a:r>
            <a:r>
              <a:rPr lang="zh-CN" altLang="en-US" sz="9600">
                <a:latin typeface="微软雅黑" panose="020b0503020204020204" charset="-122"/>
                <a:ea typeface="仿宋"/>
              </a:rPr>
              <a:t>悦</a:t>
            </a:r>
            <a:r>
              <a:rPr lang="en-US" altLang="zh-CN" sz="9600">
                <a:latin typeface="微软雅黑" panose="020b0503020204020204" charset="-122"/>
                <a:ea typeface="仿宋"/>
              </a:rPr>
              <a:t>”</a:t>
            </a:r>
            <a:r>
              <a:rPr lang="zh-CN" altLang="en-US" sz="9600">
                <a:latin typeface="微软雅黑" panose="020b0503020204020204" charset="-122"/>
                <a:ea typeface="仿宋"/>
              </a:rPr>
              <a:t>听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007735" y="4053205"/>
            <a:ext cx="6355079" cy="640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>
                <a:latin typeface="微软雅黑" panose="020b0503020204020204" charset="-122"/>
                <a:ea typeface="仿宋"/>
              </a:rPr>
              <a:t>看清字形，感知诗意</a:t>
            </a:r>
            <a:endParaRPr lang="en-US" altLang="zh-CN" sz="3600">
              <a:latin typeface="微软雅黑" panose="020b0503020204020204" charset="-122"/>
              <a:ea typeface="仿宋"/>
            </a:endParaRPr>
          </a:p>
        </p:txBody>
      </p:sp>
      <p:pic>
        <p:nvPicPr>
          <p:cNvPr id="3" name="盛龙儿歌-夜雨寄北 李商隐">
            <a:hlinkClick action="ppaction://media"/>
          </p:cNvPr>
          <p:cNvPicPr>
            <a:picLocks noRot="1"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xmlns="" r:link="rId5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9441815" y="1466850"/>
            <a:ext cx="619125" cy="619125"/>
          </a:xfrm>
          <a:prstGeom prst="rect">
            <a:avLst/>
          </a:prstGeom>
        </p:spPr>
      </p:pic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ea typeface="仿宋"/>
              </a:rPr>
              <a:t>6</a:t>
            </a:fld>
            <a:endParaRPr lang="zh-CN" altLang="en-US">
              <a:ea typeface="仿宋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可编辑ppt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500">
        <p:zoom dir="in"/>
      </p:transition>
    </mc:Choice>
    <mc:Fallback>
      <p:transition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 descr="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3206" y="0"/>
            <a:ext cx="12193270" cy="720217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57643" y="2103727"/>
            <a:ext cx="8253095" cy="1325880"/>
          </a:xfrm>
        </p:spPr>
        <p:txBody>
          <a:bodyPr>
            <a:normAutofit fontScale="90000"/>
          </a:bodyPr>
          <a:lstStyle/>
          <a:p>
            <a:r>
              <a:rPr lang="en-US" altLang="zh-CN" sz="9600">
                <a:latin typeface="微软雅黑" panose="020b0503020204020204" charset="-122"/>
                <a:ea typeface="仿宋"/>
              </a:rPr>
              <a:t>  </a:t>
            </a:r>
            <a:r>
              <a:rPr lang="zh-CN" altLang="en-US" sz="9600">
                <a:latin typeface="微软雅黑" panose="020b0503020204020204" charset="-122"/>
                <a:ea typeface="仿宋"/>
              </a:rPr>
              <a:t>涨 </a:t>
            </a:r>
            <a:r>
              <a:rPr lang="zh-CN" altLang="en-US">
                <a:ea typeface="仿宋"/>
              </a:rPr>
              <a:t>                           </a:t>
            </a:r>
            <a:r>
              <a:rPr lang="zh-CN" altLang="en-US" sz="9600">
                <a:latin typeface="微软雅黑" panose="020b0503020204020204" charset="-122"/>
                <a:ea typeface="仿宋"/>
              </a:rPr>
              <a:t>剪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794121" y="975361"/>
            <a:ext cx="4579115" cy="1098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6600">
                <a:latin typeface="微软雅黑" panose="020b0503020204020204" charset="-122"/>
                <a:ea typeface="仿宋"/>
              </a:rPr>
              <a:t>zhǎng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662489" y="948065"/>
            <a:ext cx="2297185" cy="1098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6600">
                <a:latin typeface="微软雅黑" panose="020b0503020204020204" charset="-122"/>
                <a:ea typeface="仿宋"/>
              </a:rPr>
              <a:t>jiǎn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962275" y="4026535"/>
            <a:ext cx="8612854" cy="4485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>
                <a:solidFill>
                  <a:srgbClr val="0000FF"/>
                </a:solidFill>
                <a:latin typeface="微软雅黑" panose="020b0503020204020204" charset="-122"/>
                <a:ea typeface="仿宋"/>
              </a:rPr>
              <a:t>君：你，指作者的友人或妻子王氏。</a:t>
            </a:r>
          </a:p>
          <a:p>
            <a:endParaRPr lang="zh-CN" altLang="en-US" sz="3200">
              <a:solidFill>
                <a:srgbClr val="0000FF"/>
              </a:solidFill>
              <a:latin typeface="微软雅黑" panose="020b0503020204020204" charset="-122"/>
              <a:ea typeface="仿宋"/>
            </a:endParaRPr>
          </a:p>
          <a:p>
            <a:r>
              <a:rPr lang="zh-CN" altLang="en-US" sz="3200">
                <a:solidFill>
                  <a:srgbClr val="0000FF"/>
                </a:solidFill>
                <a:latin typeface="微软雅黑" panose="020b0503020204020204" charset="-122"/>
                <a:ea typeface="仿宋"/>
                <a:sym typeface="+mn-ea"/>
              </a:rPr>
              <a:t>何当：什么时候。剪烛：形容深夜秉烛长谈。</a:t>
            </a:r>
          </a:p>
          <a:p>
            <a:endParaRPr lang="zh-CN" altLang="en-US" sz="3200">
              <a:solidFill>
                <a:srgbClr val="0000FF"/>
              </a:solidFill>
              <a:latin typeface="微软雅黑" panose="020b0503020204020204" charset="-122"/>
              <a:ea typeface="仿宋"/>
              <a:sym typeface="+mn-ea"/>
            </a:endParaRPr>
          </a:p>
          <a:p>
            <a:r>
              <a:rPr lang="zh-CN" altLang="en-US" sz="3200">
                <a:solidFill>
                  <a:srgbClr val="0000FF"/>
                </a:solidFill>
                <a:latin typeface="微软雅黑" panose="020b0503020204020204" charset="-122"/>
                <a:ea typeface="仿宋"/>
                <a:sym typeface="+mn-ea"/>
              </a:rPr>
              <a:t>却：再，还。    话：叙说</a:t>
            </a:r>
            <a:endParaRPr lang="en-US" altLang="zh-CN" sz="3200">
              <a:solidFill>
                <a:srgbClr val="0000FF"/>
              </a:solidFill>
              <a:latin typeface="微软雅黑" panose="020b0503020204020204" charset="-122"/>
              <a:ea typeface="仿宋"/>
              <a:sym typeface="+mn-ea"/>
            </a:endParaRPr>
          </a:p>
          <a:p>
            <a:endParaRPr lang="zh-CN" altLang="en-US" sz="3200">
              <a:solidFill>
                <a:srgbClr val="0000FF"/>
              </a:solidFill>
              <a:latin typeface="微软雅黑" panose="020b0503020204020204" charset="-122"/>
              <a:ea typeface="仿宋"/>
              <a:sym typeface="+mn-ea"/>
            </a:endParaRPr>
          </a:p>
          <a:p>
            <a:endParaRPr lang="zh-CN" altLang="en-US" sz="3200">
              <a:solidFill>
                <a:srgbClr val="0000FF"/>
              </a:solidFill>
              <a:latin typeface="微软雅黑" panose="020b0503020204020204" charset="-122"/>
              <a:ea typeface="仿宋"/>
              <a:sym typeface="+mn-ea"/>
            </a:endParaRPr>
          </a:p>
          <a:p>
            <a:endParaRPr lang="zh-CN" altLang="en-US" sz="3200">
              <a:solidFill>
                <a:srgbClr val="0000FF"/>
              </a:solidFill>
              <a:ea typeface="仿宋"/>
            </a:endParaRPr>
          </a:p>
          <a:p>
            <a:endParaRPr lang="zh-CN" altLang="en-US" sz="3200">
              <a:solidFill>
                <a:srgbClr val="0000FF"/>
              </a:solidFill>
              <a:ea typeface="仿宋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74320" y="296545"/>
            <a:ext cx="4393509" cy="640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微软雅黑" panose="020b0503020204020204" charset="-122"/>
                <a:ea typeface="仿宋"/>
              </a:rPr>
              <a:t>看清字形，读准字音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65760" y="3347720"/>
            <a:ext cx="4578479" cy="640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微软雅黑" panose="020b0503020204020204" charset="-122"/>
                <a:ea typeface="仿宋"/>
              </a:rPr>
              <a:t>用足课文注释</a:t>
            </a: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ea typeface="仿宋"/>
              </a:rPr>
              <a:t>7</a:t>
            </a:fld>
            <a:endParaRPr lang="zh-CN" altLang="en-US">
              <a:ea typeface="仿宋"/>
            </a:endParaRPr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可编辑ppt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dur="5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dur="5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dur="5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  <p:bldP spid="6" grpId="2"/>
      <p:bldP spid="8" grpId="6"/>
      <p:bldP spid="12" grpId="7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" y="-20955"/>
            <a:ext cx="12187555" cy="6900545"/>
          </a:xfrm>
          <a:prstGeom prst="rect">
            <a:avLst/>
          </a:prstGeom>
        </p:spPr>
      </p:pic>
      <p:pic>
        <p:nvPicPr>
          <p:cNvPr id="4" name="少儿益智-李商隐-夜雨寄北">
            <a:hlinkClick action="ppaction://media"/>
          </p:cNvPr>
          <p:cNvPicPr>
            <a:picLocks noRot="1"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xmlns="" r:link="rId5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0971530" y="1511300"/>
            <a:ext cx="619125" cy="61912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56630" y="1991360"/>
            <a:ext cx="5144195" cy="1556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9600">
                <a:latin typeface="微软雅黑" panose="020b0503020204020204" charset="-122"/>
                <a:ea typeface="仿宋"/>
              </a:rPr>
              <a:t>“</a:t>
            </a:r>
            <a:r>
              <a:rPr lang="zh-CN" altLang="en-US" sz="9600">
                <a:latin typeface="微软雅黑" panose="020b0503020204020204" charset="-122"/>
                <a:ea typeface="仿宋"/>
              </a:rPr>
              <a:t>悦</a:t>
            </a:r>
            <a:r>
              <a:rPr lang="en-US" altLang="zh-CN" sz="9600">
                <a:latin typeface="微软雅黑" panose="020b0503020204020204" charset="-122"/>
                <a:ea typeface="仿宋"/>
              </a:rPr>
              <a:t>”</a:t>
            </a:r>
            <a:r>
              <a:rPr lang="zh-CN" altLang="en-US" sz="9600">
                <a:latin typeface="微软雅黑" panose="020b0503020204020204" charset="-122"/>
                <a:ea typeface="仿宋"/>
              </a:rPr>
              <a:t>读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924166" y="4483735"/>
            <a:ext cx="4455166" cy="640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>
                <a:latin typeface="微软雅黑" panose="020b0503020204020204" charset="-122"/>
                <a:ea typeface="仿宋"/>
              </a:rPr>
              <a:t>掌握节奏，注意划分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ea typeface="仿宋"/>
              </a:rPr>
              <a:t>8</a:t>
            </a:fld>
            <a:endParaRPr lang="zh-CN" altLang="en-US">
              <a:ea typeface="仿宋"/>
            </a:endParaRPr>
          </a:p>
        </p:txBody>
      </p:sp>
      <p:sp>
        <p:nvSpPr>
          <p:cNvPr id="7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可编辑ppt</a:t>
            </a: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" y="-20955"/>
            <a:ext cx="12187555" cy="6900545"/>
          </a:xfrm>
          <a:prstGeom prst="rect">
            <a:avLst/>
          </a:prstGeom>
        </p:spPr>
      </p:pic>
      <p:sp>
        <p:nvSpPr>
          <p:cNvPr id="40963" name="文本框 40962"/>
          <p:cNvSpPr txBox="1"/>
          <p:nvPr/>
        </p:nvSpPr>
        <p:spPr>
          <a:xfrm>
            <a:off x="7268210" y="3661093"/>
            <a:ext cx="2135734" cy="6407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ct val="50000"/>
              </a:spcBef>
            </a:pPr>
            <a:r>
              <a:rPr lang="zh-CN" altLang="zh-CN" sz="3600" b="1">
                <a:solidFill>
                  <a:srgbClr val="109426"/>
                </a:solidFill>
                <a:latin typeface="华文隶书" pitchFamily="2" charset="-122"/>
                <a:ea typeface="仿宋"/>
              </a:rPr>
              <a:t>李商隐</a:t>
            </a:r>
            <a:endParaRPr lang="en-US" altLang="zh-CN" sz="4800" b="1">
              <a:solidFill>
                <a:srgbClr val="109426"/>
              </a:solidFill>
              <a:latin typeface="华文隶书" pitchFamily="2" charset="-122"/>
              <a:ea typeface="仿宋"/>
            </a:endParaRPr>
          </a:p>
        </p:txBody>
      </p:sp>
      <p:sp>
        <p:nvSpPr>
          <p:cNvPr id="40964" name="矩形 40963"/>
          <p:cNvSpPr/>
          <p:nvPr/>
        </p:nvSpPr>
        <p:spPr>
          <a:xfrm>
            <a:off x="6780530" y="2468880"/>
            <a:ext cx="2623901" cy="82378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zh-CN" sz="4800">
                <a:solidFill>
                  <a:schemeClr val="accent2"/>
                </a:solidFill>
                <a:latin typeface="华文隶书" pitchFamily="2" charset="-122"/>
                <a:ea typeface="仿宋"/>
              </a:rPr>
              <a:t>夜雨寄北</a:t>
            </a:r>
          </a:p>
        </p:txBody>
      </p:sp>
      <p:sp>
        <p:nvSpPr>
          <p:cNvPr id="40965" name="文本框 40964"/>
          <p:cNvSpPr txBox="1"/>
          <p:nvPr/>
        </p:nvSpPr>
        <p:spPr>
          <a:xfrm>
            <a:off x="4267200" y="4670743"/>
            <a:ext cx="7912384" cy="57969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ct val="50000"/>
              </a:spcBef>
            </a:pPr>
            <a:r>
              <a:rPr lang="zh-CN" altLang="en-US" sz="3200" b="1">
                <a:solidFill>
                  <a:srgbClr val="4E059F"/>
                </a:solidFill>
                <a:latin typeface="华文隶书" pitchFamily="2" charset="-122"/>
                <a:ea typeface="仿宋"/>
              </a:rPr>
              <a:t>君问</a:t>
            </a:r>
            <a:r>
              <a:rPr lang="en-US" altLang="zh-CN" sz="3200" b="1">
                <a:solidFill>
                  <a:srgbClr val="FD0B05"/>
                </a:solidFill>
                <a:latin typeface="华文隶书" pitchFamily="2" charset="-122"/>
                <a:ea typeface="仿宋"/>
              </a:rPr>
              <a:t>/ </a:t>
            </a:r>
            <a:r>
              <a:rPr lang="zh-CN" altLang="en-US" sz="3200" b="1">
                <a:solidFill>
                  <a:srgbClr val="4E059F"/>
                </a:solidFill>
                <a:latin typeface="华文隶书" pitchFamily="2" charset="-122"/>
                <a:ea typeface="仿宋"/>
              </a:rPr>
              <a:t>归期</a:t>
            </a:r>
            <a:r>
              <a:rPr lang="en-US" altLang="zh-CN" sz="3200" b="1">
                <a:solidFill>
                  <a:srgbClr val="FD0B05"/>
                </a:solidFill>
                <a:latin typeface="华文隶书" pitchFamily="2" charset="-122"/>
                <a:ea typeface="仿宋"/>
              </a:rPr>
              <a:t>/ </a:t>
            </a:r>
            <a:r>
              <a:rPr lang="zh-CN" altLang="en-US" sz="3200" b="1">
                <a:solidFill>
                  <a:srgbClr val="4E059F"/>
                </a:solidFill>
                <a:latin typeface="华文隶书" pitchFamily="2" charset="-122"/>
                <a:ea typeface="仿宋"/>
              </a:rPr>
              <a:t>未有期，巴山</a:t>
            </a:r>
            <a:r>
              <a:rPr lang="en-US" altLang="zh-CN" sz="3200" b="1">
                <a:solidFill>
                  <a:srgbClr val="FD0B05"/>
                </a:solidFill>
                <a:latin typeface="华文隶书" pitchFamily="2" charset="-122"/>
                <a:ea typeface="仿宋"/>
              </a:rPr>
              <a:t>/ </a:t>
            </a:r>
            <a:r>
              <a:rPr lang="zh-CN" altLang="en-US" sz="3200" b="1">
                <a:solidFill>
                  <a:srgbClr val="4E059F"/>
                </a:solidFill>
                <a:latin typeface="华文隶书" pitchFamily="2" charset="-122"/>
                <a:ea typeface="仿宋"/>
              </a:rPr>
              <a:t>夜雨</a:t>
            </a:r>
            <a:r>
              <a:rPr lang="en-US" altLang="zh-CN" sz="3200" b="1">
                <a:solidFill>
                  <a:srgbClr val="FD0B05"/>
                </a:solidFill>
                <a:latin typeface="华文隶书" pitchFamily="2" charset="-122"/>
                <a:ea typeface="仿宋"/>
              </a:rPr>
              <a:t>/ </a:t>
            </a:r>
            <a:r>
              <a:rPr lang="zh-CN" altLang="en-US" sz="3200" b="1">
                <a:solidFill>
                  <a:srgbClr val="4E059F"/>
                </a:solidFill>
                <a:latin typeface="华文隶书" pitchFamily="2" charset="-122"/>
                <a:ea typeface="仿宋"/>
              </a:rPr>
              <a:t>涨秋池。</a:t>
            </a:r>
          </a:p>
        </p:txBody>
      </p:sp>
      <p:sp>
        <p:nvSpPr>
          <p:cNvPr id="40966" name="文本框 40965"/>
          <p:cNvSpPr txBox="1"/>
          <p:nvPr/>
        </p:nvSpPr>
        <p:spPr>
          <a:xfrm>
            <a:off x="4266883" y="5402263"/>
            <a:ext cx="7912384" cy="57969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ct val="50000"/>
              </a:spcBef>
            </a:pPr>
            <a:r>
              <a:rPr lang="zh-CN" altLang="en-US" sz="3200" b="1">
                <a:solidFill>
                  <a:srgbClr val="4E059F"/>
                </a:solidFill>
                <a:latin typeface="华文隶书" pitchFamily="2" charset="-122"/>
                <a:ea typeface="仿宋"/>
              </a:rPr>
              <a:t>何当</a:t>
            </a:r>
            <a:r>
              <a:rPr lang="en-US" altLang="zh-CN" sz="3200" b="1">
                <a:solidFill>
                  <a:srgbClr val="FD0B05"/>
                </a:solidFill>
                <a:latin typeface="华文隶书" pitchFamily="2" charset="-122"/>
                <a:ea typeface="仿宋"/>
              </a:rPr>
              <a:t>/ </a:t>
            </a:r>
            <a:r>
              <a:rPr lang="zh-CN" altLang="en-US" sz="3200" b="1">
                <a:solidFill>
                  <a:srgbClr val="4E059F"/>
                </a:solidFill>
                <a:latin typeface="华文隶书" pitchFamily="2" charset="-122"/>
                <a:ea typeface="仿宋"/>
              </a:rPr>
              <a:t>共剪</a:t>
            </a:r>
            <a:r>
              <a:rPr lang="en-US" altLang="zh-CN" sz="3200" b="1">
                <a:solidFill>
                  <a:srgbClr val="FD0B05"/>
                </a:solidFill>
                <a:latin typeface="华文隶书" pitchFamily="2" charset="-122"/>
                <a:ea typeface="仿宋"/>
              </a:rPr>
              <a:t>/ </a:t>
            </a:r>
            <a:r>
              <a:rPr lang="zh-CN" altLang="en-US" sz="3200" b="1">
                <a:solidFill>
                  <a:srgbClr val="4E059F"/>
                </a:solidFill>
                <a:latin typeface="华文隶书" pitchFamily="2" charset="-122"/>
                <a:ea typeface="仿宋"/>
              </a:rPr>
              <a:t>西窗烛，却话</a:t>
            </a:r>
            <a:r>
              <a:rPr lang="en-US" altLang="zh-CN" sz="3200" b="1">
                <a:solidFill>
                  <a:srgbClr val="FD0B05"/>
                </a:solidFill>
                <a:latin typeface="华文隶书" pitchFamily="2" charset="-122"/>
                <a:ea typeface="仿宋"/>
              </a:rPr>
              <a:t>/ </a:t>
            </a:r>
            <a:r>
              <a:rPr lang="zh-CN" altLang="en-US" sz="3200" b="1">
                <a:solidFill>
                  <a:srgbClr val="4E059F"/>
                </a:solidFill>
                <a:latin typeface="华文隶书" pitchFamily="2" charset="-122"/>
                <a:ea typeface="仿宋"/>
              </a:rPr>
              <a:t>巴山</a:t>
            </a:r>
            <a:r>
              <a:rPr lang="en-US" altLang="zh-CN" sz="3200" b="1">
                <a:solidFill>
                  <a:srgbClr val="FD0B05"/>
                </a:solidFill>
                <a:latin typeface="华文隶书" pitchFamily="2" charset="-122"/>
                <a:ea typeface="仿宋"/>
              </a:rPr>
              <a:t>/ </a:t>
            </a:r>
            <a:r>
              <a:rPr lang="zh-CN" altLang="en-US" sz="3200" b="1">
                <a:solidFill>
                  <a:srgbClr val="4E059F"/>
                </a:solidFill>
                <a:latin typeface="华文隶书" pitchFamily="2" charset="-122"/>
                <a:ea typeface="仿宋"/>
              </a:rPr>
              <a:t>夜雨时。</a:t>
            </a:r>
            <a:endParaRPr lang="zh-CN" altLang="en-US" sz="2000" b="1">
              <a:solidFill>
                <a:srgbClr val="4E059F"/>
              </a:solidFill>
              <a:latin typeface="华文隶书" pitchFamily="2" charset="-122"/>
              <a:ea typeface="仿宋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ea typeface="仿宋"/>
              </a:rPr>
              <a:t>9</a:t>
            </a:fld>
            <a:endParaRPr lang="zh-CN" altLang="en-US">
              <a:ea typeface="仿宋"/>
            </a:endParaRPr>
          </a:p>
        </p:txBody>
      </p:sp>
      <p:sp>
        <p:nvSpPr>
          <p:cNvPr id="40967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可编辑ppt</a:t>
            </a: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/>
      <p:bldP spid="40964" grpId="3"/>
      <p:bldP spid="40965" grpId="4"/>
      <p:bldP spid="40966" grpId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 descr="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750" y="-33655"/>
            <a:ext cx="12255500" cy="692467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88640" y="1463040"/>
            <a:ext cx="5420695" cy="1556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9600">
                <a:latin typeface="微软雅黑" panose="020b0503020204020204" charset="-122"/>
                <a:ea typeface="仿宋"/>
              </a:rPr>
              <a:t>“</a:t>
            </a:r>
            <a:r>
              <a:rPr lang="zh-CN" altLang="en-US" sz="9600">
                <a:latin typeface="微软雅黑" panose="020b0503020204020204" charset="-122"/>
                <a:ea typeface="仿宋"/>
              </a:rPr>
              <a:t>悦</a:t>
            </a:r>
            <a:r>
              <a:rPr lang="en-US" altLang="zh-CN" sz="9600">
                <a:latin typeface="微软雅黑" panose="020b0503020204020204" charset="-122"/>
                <a:ea typeface="仿宋"/>
              </a:rPr>
              <a:t>”</a:t>
            </a:r>
            <a:r>
              <a:rPr lang="zh-CN" altLang="en-US" sz="9600">
                <a:latin typeface="微软雅黑" panose="020b0503020204020204" charset="-122"/>
                <a:ea typeface="仿宋"/>
              </a:rPr>
              <a:t>品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760210" y="3573780"/>
            <a:ext cx="5221741" cy="640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>
                <a:latin typeface="微软雅黑" panose="020b0503020204020204" charset="-122"/>
                <a:ea typeface="仿宋"/>
              </a:rPr>
              <a:t>理解大意，描绘景象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ea typeface="仿宋"/>
              </a:rPr>
              <a:t>10</a:t>
            </a:fld>
            <a:endParaRPr lang="zh-CN" altLang="en-US">
              <a:ea typeface="仿宋"/>
            </a:endParaRPr>
          </a:p>
        </p:txBody>
      </p:sp>
      <p:sp>
        <p:nvSpPr>
          <p:cNvPr id="7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可编辑ppt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 descr="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750" y="-33655"/>
            <a:ext cx="12255500" cy="692467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21715" y="1447800"/>
            <a:ext cx="9742805" cy="3962400"/>
          </a:xfrm>
        </p:spPr>
        <p:txBody>
          <a:bodyPr>
            <a:normAutofit/>
          </a:bodyPr>
          <a:lstStyle/>
          <a:p>
            <a:r>
              <a:rPr lang="en-US" altLang="zh-CN" sz="3200" b="1">
                <a:latin typeface="Times New Roman" pitchFamily="18" charset="0"/>
                <a:ea typeface="仿宋"/>
                <a:cs typeface="+mn-cs"/>
              </a:rPr>
              <a:t>    </a:t>
            </a:r>
            <a:r>
              <a:rPr lang="zh-CN" altLang="en-US" sz="3200" b="1">
                <a:latin typeface="Times New Roman" pitchFamily="18" charset="0"/>
                <a:ea typeface="仿宋"/>
                <a:cs typeface="+mn-cs"/>
              </a:rPr>
              <a:t>“夜雨”指在秋天的夜晚下雨，表示时间。“寄北”即寄北方的友人，交代写作对象。“北”是指长安，因在蜀地之北故称。有人认为这首诗是写给北方妻子的，结合诗歌内容来看，也是行得通的。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34645" y="1050925"/>
            <a:ext cx="3574811" cy="640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微软雅黑" panose="020b0503020204020204" charset="-122"/>
                <a:ea typeface="仿宋"/>
              </a:rPr>
              <a:t>  </a:t>
            </a:r>
            <a:r>
              <a:rPr lang="zh-CN" altLang="en-US" sz="3600"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微软雅黑" panose="020b0503020204020204" charset="-122"/>
                <a:ea typeface="仿宋"/>
              </a:rPr>
              <a:t>品读标题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802130" y="4339590"/>
            <a:ext cx="6421821" cy="579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>
                <a:latin typeface="Times New Roman" pitchFamily="18" charset="0"/>
                <a:ea typeface="仿宋"/>
                <a:sym typeface="+mn-ea"/>
              </a:rPr>
              <a:t>文题蕴含着离愁别绪的绵绵意境。</a:t>
            </a:r>
            <a:endParaRPr lang="zh-CN" altLang="en-US" sz="3200" b="1">
              <a:latin typeface="Times New Roman" pitchFamily="18" charset="0"/>
              <a:ea typeface="仿宋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ea typeface="仿宋"/>
              </a:rPr>
              <a:t>11</a:t>
            </a:fld>
            <a:endParaRPr lang="zh-CN" altLang="en-US">
              <a:ea typeface="仿宋"/>
            </a:endParaRPr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可编辑ppt</a:t>
            </a: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4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 descr="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750" y="-33655"/>
            <a:ext cx="12255500" cy="6924675"/>
          </a:xfrm>
          <a:prstGeom prst="rect">
            <a:avLst/>
          </a:prstGeom>
        </p:spPr>
      </p:pic>
      <p:sp>
        <p:nvSpPr>
          <p:cNvPr id="47106" name="文本框 47105"/>
          <p:cNvSpPr txBox="1"/>
          <p:nvPr/>
        </p:nvSpPr>
        <p:spPr>
          <a:xfrm>
            <a:off x="3970020" y="1280160"/>
            <a:ext cx="3844320" cy="64072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3600">
                <a:latin typeface="微软雅黑" panose="020b0503020204020204" charset="-122"/>
                <a:ea typeface="仿宋"/>
                <a:cs typeface="+mj-cs"/>
              </a:rPr>
              <a:t>君问归期未有期，</a:t>
            </a:r>
            <a:endParaRPr lang="zh-CN" altLang="en-US" sz="3600">
              <a:solidFill>
                <a:srgbClr val="6600FF"/>
              </a:solidFill>
              <a:latin typeface="微软雅黑" panose="020b0503020204020204" charset="-122"/>
              <a:ea typeface="仿宋"/>
            </a:endParaRPr>
          </a:p>
        </p:txBody>
      </p:sp>
      <p:sp>
        <p:nvSpPr>
          <p:cNvPr id="5123" name="Text Box 3"/>
          <p:cNvSpPr txBox="1"/>
          <p:nvPr/>
        </p:nvSpPr>
        <p:spPr>
          <a:xfrm>
            <a:off x="1748028" y="2189163"/>
            <a:ext cx="9153144" cy="57969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hangingPunct="1">
              <a:spcBef>
                <a:spcPct val="50000"/>
              </a:spcBef>
            </a:pPr>
            <a:r>
              <a:rPr lang="zh-CN" altLang="en-US" sz="3200" b="1">
                <a:solidFill>
                  <a:srgbClr val="FF0000"/>
                </a:solidFill>
                <a:latin typeface="Times New Roman" pitchFamily="18" charset="0"/>
                <a:ea typeface="仿宋"/>
              </a:rPr>
              <a:t>你问我回家的日期，我却还没有回家的日期。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57200" y="335280"/>
            <a:ext cx="2929006" cy="640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微软雅黑" panose="020b0503020204020204" charset="-122"/>
                <a:ea typeface="仿宋"/>
              </a:rPr>
              <a:t>诗句赏析</a:t>
            </a:r>
          </a:p>
        </p:txBody>
      </p:sp>
      <p:sp>
        <p:nvSpPr>
          <p:cNvPr id="48130" name="文本框 48129"/>
          <p:cNvSpPr txBox="1"/>
          <p:nvPr/>
        </p:nvSpPr>
        <p:spPr>
          <a:xfrm>
            <a:off x="3970020" y="3621088"/>
            <a:ext cx="3386663" cy="64072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3600">
                <a:latin typeface="微软雅黑" panose="020b0503020204020204" charset="-122"/>
                <a:ea typeface="仿宋"/>
                <a:cs typeface="+mj-cs"/>
              </a:rPr>
              <a:t>巴山夜雨涨秋池。</a:t>
            </a:r>
            <a:endParaRPr lang="zh-CN" altLang="en-US" sz="4800">
              <a:solidFill>
                <a:srgbClr val="6600FF"/>
              </a:solidFill>
              <a:latin typeface="Times New Roman" pitchFamily="18" charset="0"/>
              <a:ea typeface="仿宋"/>
            </a:endParaRPr>
          </a:p>
        </p:txBody>
      </p:sp>
      <p:sp>
        <p:nvSpPr>
          <p:cNvPr id="5132" name="Text Box 12"/>
          <p:cNvSpPr txBox="1"/>
          <p:nvPr/>
        </p:nvSpPr>
        <p:spPr>
          <a:xfrm>
            <a:off x="1748028" y="4421188"/>
            <a:ext cx="9153144" cy="57969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hangingPunct="1">
              <a:spcBef>
                <a:spcPct val="50000"/>
              </a:spcBef>
            </a:pPr>
            <a:r>
              <a:rPr lang="zh-CN" altLang="en-US" sz="3200" b="1">
                <a:solidFill>
                  <a:srgbClr val="FF0000"/>
                </a:solidFill>
                <a:latin typeface="Times New Roman" pitchFamily="18" charset="0"/>
                <a:ea typeface="仿宋"/>
              </a:rPr>
              <a:t>在这秋夜的巴山，大雨骤至，池中涨满了水。</a:t>
            </a: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ea typeface="仿宋"/>
              </a:rPr>
              <a:t>12</a:t>
            </a:fld>
            <a:endParaRPr lang="zh-CN" altLang="en-US">
              <a:ea typeface="仿宋"/>
            </a:endParaRPr>
          </a:p>
        </p:txBody>
      </p:sp>
      <p:sp>
        <p:nvSpPr>
          <p:cNvPr id="48131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可编辑ppt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dur="20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0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4" presetClass="entr" presetSubtype="0" dur="200" fill="hold" grpId="6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37" presetID="9" presetClass="entr" presetSubtype="0" dur="500" fill="hold" grpId="8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30" presetClass="entr" presetSubtype="0" dur="100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800" decel="1000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/>
      <p:bldP spid="5123" grpId="6"/>
      <p:bldP spid="4" grpId="7"/>
      <p:bldP spid="48130" grpId="8"/>
      <p:bldP spid="5132" grpId="9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https://d.book118.com/567065200162006026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2">
      <vt:lpstr>Arial</vt:lpstr>
      <vt:lpstr>Calibri</vt:lpstr>
      <vt:lpstr>Calibri Light</vt:lpstr>
      <vt:lpstr>宋体</vt:lpstr>
      <vt:lpstr>微软雅黑</vt:lpstr>
      <vt:lpstr>仿宋</vt:lpstr>
      <vt:lpstr>Times New Roman</vt:lpstr>
      <vt:lpstr>华文隶书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涨                            剪</vt:lpstr>
      <vt:lpstr>PowerPoint Presentation</vt:lpstr>
      <vt:lpstr>PowerPoint Presentation</vt:lpstr>
      <vt:lpstr>PowerPoint Presentation</vt:lpstr>
      <vt:lpstr>    “夜雨”指在秋天的夜晚下雨，表示时间。“寄北”即寄北方的友人，交代写作对象。“北”是指长安，因在蜀地之北故称。有人认为这首诗是写给北方妻子的，结合诗歌内容来看，也是行得通的。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2024-09-01T07:03:34.393</cp:lastPrinted>
  <dcterms:created xsi:type="dcterms:W3CDTF">2024-08-31T23:03:34Z</dcterms:created>
  <dcterms:modified xsi:type="dcterms:W3CDTF">2024-08-31T23:03:36Z</dcterms:modified>
</cp:coreProperties>
</file>