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C2CA8-DDC7-4DBA-B62A-4FE84363B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457E0-0EC8-4D9D-B14C-E18058C0C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243DF-F374-432A-A0A5-15023D9AB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467CF-2B7F-4BFD-A3CD-6D7202F24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AA4D90-D158-440E-A50B-B88DF5C08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439B64-8B53-41B9-9404-F141E6CAC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B7F08F-03D1-4DA8-B76B-E4F63F560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2D142-1702-4345-879C-7CD35723A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9994A-2979-4CD2-89AF-997BBAC6F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E2C34-969F-4862-B2D4-092A8503F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BBC04-EABE-48BE-9C86-3D5236D5D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041021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中国工商银行年终总结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业务经营情况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风险管理情况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人力资源情况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科技创新情况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社会责任与可持续发展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未来展望与战略规划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分析当前面临的形势和挑战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结合国内外经济金融形势，分析中国工商银行当前所处的市场环境和竞争态势，提出需要关注和应对的风险和挑战。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明确未来一年的发展目标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根据宏观经济金融形势和自身发展战略，制定中国工商银行未来一年的发展目标、业务重点和主要措施。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回顾过去一年的工作成果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通过对全年工作进行全面梳理，展示中国工商银行在各项业务、产品创新、客户服务等方面的成绩和亮点。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58" r="29458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包括存款、贷款、中间业务等各项业务的规模、结构、质量和效益等方面的变化情况。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业务经营情况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分析信用风险、市场风险、操作风险等各类风险的管理情况，评估风险水平及应对措施的有效性。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风险管理情况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总结在产品创新、流程优化、科技应用等方面的改革成果，展示中国工商银行在提升服务质量和效率方面的努力。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改革创新情况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阐述中国工商银行在支持实体经济、普惠金融、绿色金融等方面的实践和成果，展现银行的社会责任担当。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社会责任履行情况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业务经营情况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676" b="166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477" b="9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685" b="56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存款业务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存款总额稳步增长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本行存款总额达到XX万亿元，较上年增长XX%，其中个人存款增长尤为显著。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存款结构持续优化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通过加大对优质客户、高净值客户的营销力度，本行活期存款占比逐年提升，定期存款占比逐年下降，存款结构更加合理。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存款成本有效控制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通过精细化管理、优化利率定价机制等措施，本行存款成本得到有效控制，为贷款业务提供了稳定的低成本资金来源。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本行贷款投放主要集中在国家重点支持领域和优质客户，如基础设施建设、制造业、小微企业等。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500" r="5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贷款投放重点突出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通过加强风险管理、完善信贷审批流程等措施，本行不良贷款率逐年下降，贷款质量稳步提升。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贷款质量稳步提升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167" b="10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随着贷款规模的扩大和贷款结构的优化，本行贷款利息收入保持稳步增长，为全行盈利做出了重要贡献。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贷款收益保持增长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贷款业务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792" b="1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本行中间业务收入实现快速增长，主要得益于支付结算、代理销售、资产托管等业务的快速发展。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中间业务收入快速增长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本行积极推进中间业务产品创新，推出了多款市场反响良好的理财产品、保险产品等，满足了客户多元化的投资需求。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产品创新不断涌现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通过加强员工培训、优化服务流程等措施，本行中间业务服务质量不断提升，客户满意度逐年提高。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服务质量持续提升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中间业务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中国工商银行在信贷资产质量方面持续保持稳健，不良贷款率保持在较低水平，拨备覆盖率稳步提升，风险抵御能力进一步增强。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信贷资产质量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银行加强了对客户信用状况的监测和评估，运用先进的风险计量模型，实现了对信用风险的精准识别和量化评估。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信用风险识别与评估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根据宏观经济形势和行业风险变化，银行适时调整信贷政策，优化信贷结构，降低高风险行业授信占比，加大对优质客户和项目的支持力度。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信贷政策调整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市场风险管理工具应用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银行积极运用金融衍生工具等市场风险管理手段，对冲和转移市场风险，保障资产安全。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市场风险监测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中国工商银行建立了完善的市场风险监测体系，实时监测各类市场风险指标，确保风险在可控范围内。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投资组合管理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银行通过多元化投资组合策略，分散投资风险，降低单一资产对整体投资组合的影响，提高风险调整后收益。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中国工商银行建立了完善的操作风险管理框架，包括风险识别、评估、监测、控制和报告等环节。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操作风险管理框架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银行持续优化业务流程，减少操作环节和人为干预，降低操作风险发生的可能性。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业务流程优化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银行加强内部控制和合规管理，定期开展内部审计和合规检查，确保各项业务严格遵守法律法规和内部规章制度。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内部控制与合规管理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截至年末，中国工商银行资产总额达到XX万亿元，较上年末增长XX%，保持稳健增长。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资产总额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691" r="869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负债总额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资本充足率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负债总额达到XX万亿元，较上年末增长XX%，负债结构持续优化。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资本充足率达到XX%，核心一级资本充足率达到XX%，均满足监管要求，具备较强的风险抵御能力。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资产负债表分析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实现营业收入XX亿元，较上年增长XX%，主要得益于生息资产规模的增长和净利息收益率的提升。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实现净利润XX亿元，较上年增长XX%，盈利能力保持稳定。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净利润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成本收入比为XX%，较上年下降XX个百分点，成本控制效果显著。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成本收入比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利润表分析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投资活动现金流量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投资活动产生的现金流量净额为XX亿元，较上年下降XX%，主要因为加大了对优质资产的投资力度。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经营活动现金流量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经营活动产生的现金流量净额为XX亿元，较上年增长XX%，反映出银行主营业务具备较强的造血能力。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筹资活动现金流量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筹资活动产生的现金流量净额为XX亿元，较上年增长XX%，得益于存款等负债的稳定增长。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现金流量表分析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https://d.book118.com/567104102121006031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2024-09-03T23:51:53.407</cp:lastPrinted>
  <dcterms:created xsi:type="dcterms:W3CDTF">2024-09-03T15:51:53Z</dcterms:created>
  <dcterms:modified xsi:type="dcterms:W3CDTF">2024-09-03T15:51:55Z</dcterms:modified>
</cp:coreProperties>
</file>