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2F980B-8A99-4AE2-AAFA-87348AB212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BF8A63-F230-4CDA-809F-B042A67791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819149-B93F-4DB3-8396-86DA5C19B2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901A62-F5E0-4D18-A97A-27EF933906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91FFCEC-7C4F-4F29-8CF0-B09AF65D94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8FF3D93-7750-4FE9-8F4E-E01D8491B2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70C13ED-FDF2-4A09-8142-272AA92F93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4E4568-D21F-4B6C-9AD4-7B2E36AAD8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17809D-9C60-44F7-8EF1-854A0EFD91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0D0400-C341-4E90-B3BE-C567ADD14A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5C7BBF-46F5-40F5-9376-491D3DC0C6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7130111065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职中数学期中试卷分析报告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试卷概述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成绩分析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答题情况分析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改进建议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试卷概述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试卷内容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知识点覆盖情况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试卷对数学基础知识、函数、几何等主要知识点进行了全面覆盖，确保了知识点的完整性。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题目类型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试卷包含选择题、填空题、解答题等多种题型，满足了不同题型的训练需求。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试卷总题量为25题，考试时间为120分钟。每道题目分值合理，时间分配得当，能够保证学生在规定时间内完成。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题量与时间分配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试卷排版整洁，字体清晰，无错别字和印刷错误，有利于学生阅读和答题。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排版与印刷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试卷结构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难度分布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试卷难度适中，其中基础题目占比较大，有助于考查学生对基础知识的掌握情况；同时也有一定比例的提高题目，能够检验学生的数学应用能力和思维拓展能力。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题目设计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试卷中的题目设计精巧，既注重考查学生的基础知识，又强调数学思维的运用，能够全面评价学生的数学能力。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试卷难度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成绩分析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总体成绩分布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整体情况描述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总体成绩分布呈现出正态分布的特点，大部分学生的成绩集中在中等水平，高分和低分均占少数。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成绩在60分以下的学生约占25%，成绩在60-80分之间的学生约占50%，80分以上的学生约占25%。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93359" y="4795838"/>
            <a:ext cx="2808699" cy="80712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69880" y="4882041"/>
            <a:ext cx="3047547" cy="7209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31768" y="1914123"/>
            <a:ext cx="2900943" cy="722206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93359" y="1914123"/>
            <a:ext cx="2808699" cy="722206"/>
          </a:xfrm>
          <a:prstGeom prst="rect">
            <a:avLst/>
          </a:prstGeom>
        </p:spPr>
      </p:pic>
      <p:sp>
        <p:nvSpPr>
          <p:cNvPr id="6" name="Freeform 6"/>
          <p:cNvSpPr/>
          <p:nvPr/>
        </p:nvSpPr>
        <p:spPr>
          <a:xfrm>
            <a:off x="2431768" y="1914123"/>
            <a:ext cx="2938300" cy="67043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noFill/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flipH="1">
            <a:off x="6763758" y="1914123"/>
            <a:ext cx="2938300" cy="67043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noFill/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flipV="1">
            <a:off x="2431768" y="4933967"/>
            <a:ext cx="2938300" cy="66899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noFill/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flipH="1" flipV="1">
            <a:off x="6763758" y="4933967"/>
            <a:ext cx="2938300" cy="66899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noFill/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00" y="3302475"/>
            <a:ext cx="12192000" cy="1043060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1924526" y="2519839"/>
            <a:ext cx="1044607" cy="1047369"/>
            <a:chOff x="1924526" y="2519839"/>
            <a:chExt cx="1044607" cy="1047369"/>
          </a:xfrm>
        </p:grpSpPr>
        <p:sp>
          <p:nvSpPr>
            <p:cNvPr id="12" name="AutoShape 12"/>
            <p:cNvSpPr/>
            <p:nvPr/>
          </p:nvSpPr>
          <p:spPr>
            <a:xfrm>
              <a:off x="1924526" y="2519839"/>
              <a:ext cx="1044607" cy="10473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65985" y="2636329"/>
              <a:ext cx="577596" cy="786956"/>
            </a:xfrm>
            <a:custGeom>
              <a:rect l="l" t="t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1947577" y="3946970"/>
            <a:ext cx="1044607" cy="1047369"/>
            <a:chOff x="1947577" y="3946970"/>
            <a:chExt cx="1044607" cy="1047369"/>
          </a:xfrm>
        </p:grpSpPr>
        <p:sp>
          <p:nvSpPr>
            <p:cNvPr id="15" name="AutoShape 15"/>
            <p:cNvSpPr/>
            <p:nvPr/>
          </p:nvSpPr>
          <p:spPr>
            <a:xfrm>
              <a:off x="1947577" y="3946970"/>
              <a:ext cx="1044607" cy="1047369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191798" y="4100989"/>
              <a:ext cx="510064" cy="694849"/>
            </a:xfrm>
            <a:custGeom>
              <a:rect l="l" t="t" r="r" b="b"/>
              <a:pathLst>
                <a:path w="625" h="852">
                  <a:moveTo>
                    <a:pt x="48" y="224"/>
                  </a:moveTo>
                  <a:cubicBezTo>
                    <a:pt x="48" y="200"/>
                    <a:pt x="59" y="188"/>
                    <a:pt x="82" y="188"/>
                  </a:cubicBezTo>
                  <a:lnTo>
                    <a:pt x="82" y="138"/>
                  </a:lnTo>
                  <a:cubicBezTo>
                    <a:pt x="39" y="139"/>
                    <a:pt x="0" y="167"/>
                    <a:pt x="0" y="209"/>
                  </a:cubicBezTo>
                  <a:lnTo>
                    <a:pt x="0" y="783"/>
                  </a:lnTo>
                  <a:cubicBezTo>
                    <a:pt x="0" y="818"/>
                    <a:pt x="34" y="852"/>
                    <a:pt x="69" y="852"/>
                  </a:cubicBezTo>
                  <a:lnTo>
                    <a:pt x="556" y="852"/>
                  </a:lnTo>
                  <a:cubicBezTo>
                    <a:pt x="591" y="852"/>
                    <a:pt x="625" y="818"/>
                    <a:pt x="625" y="783"/>
                  </a:cubicBezTo>
                  <a:lnTo>
                    <a:pt x="625" y="209"/>
                  </a:lnTo>
                  <a:cubicBezTo>
                    <a:pt x="625" y="167"/>
                    <a:pt x="586" y="139"/>
                    <a:pt x="543" y="138"/>
                  </a:cubicBezTo>
                  <a:lnTo>
                    <a:pt x="543" y="188"/>
                  </a:lnTo>
                  <a:cubicBezTo>
                    <a:pt x="566" y="188"/>
                    <a:pt x="577" y="200"/>
                    <a:pt x="577" y="224"/>
                  </a:cubicBezTo>
                  <a:lnTo>
                    <a:pt x="577" y="768"/>
                  </a:lnTo>
                  <a:cubicBezTo>
                    <a:pt x="577" y="785"/>
                    <a:pt x="570" y="803"/>
                    <a:pt x="554" y="803"/>
                  </a:cubicBezTo>
                  <a:lnTo>
                    <a:pt x="71" y="803"/>
                  </a:lnTo>
                  <a:cubicBezTo>
                    <a:pt x="53" y="803"/>
                    <a:pt x="48" y="783"/>
                    <a:pt x="48" y="764"/>
                  </a:cubicBezTo>
                  <a:lnTo>
                    <a:pt x="48" y="224"/>
                  </a:lnTo>
                  <a:close/>
                  <a:moveTo>
                    <a:pt x="270" y="91"/>
                  </a:moveTo>
                  <a:cubicBezTo>
                    <a:pt x="270" y="71"/>
                    <a:pt x="289" y="52"/>
                    <a:pt x="309" y="52"/>
                  </a:cubicBezTo>
                  <a:lnTo>
                    <a:pt x="316" y="52"/>
                  </a:lnTo>
                  <a:cubicBezTo>
                    <a:pt x="336" y="52"/>
                    <a:pt x="355" y="71"/>
                    <a:pt x="355" y="91"/>
                  </a:cubicBezTo>
                  <a:lnTo>
                    <a:pt x="355" y="95"/>
                  </a:lnTo>
                  <a:cubicBezTo>
                    <a:pt x="355" y="117"/>
                    <a:pt x="336" y="136"/>
                    <a:pt x="314" y="136"/>
                  </a:cubicBezTo>
                  <a:lnTo>
                    <a:pt x="311" y="136"/>
                  </a:lnTo>
                  <a:cubicBezTo>
                    <a:pt x="289" y="136"/>
                    <a:pt x="270" y="117"/>
                    <a:pt x="270" y="95"/>
                  </a:cubicBezTo>
                  <a:lnTo>
                    <a:pt x="270" y="91"/>
                  </a:lnTo>
                  <a:close/>
                  <a:moveTo>
                    <a:pt x="218" y="93"/>
                  </a:moveTo>
                  <a:lnTo>
                    <a:pt x="149" y="93"/>
                  </a:lnTo>
                  <a:cubicBezTo>
                    <a:pt x="126" y="93"/>
                    <a:pt x="115" y="104"/>
                    <a:pt x="115" y="127"/>
                  </a:cubicBezTo>
                  <a:lnTo>
                    <a:pt x="115" y="216"/>
                  </a:lnTo>
                  <a:cubicBezTo>
                    <a:pt x="115" y="231"/>
                    <a:pt x="124" y="246"/>
                    <a:pt x="138" y="246"/>
                  </a:cubicBezTo>
                  <a:lnTo>
                    <a:pt x="487" y="246"/>
                  </a:lnTo>
                  <a:cubicBezTo>
                    <a:pt x="501" y="246"/>
                    <a:pt x="510" y="231"/>
                    <a:pt x="510" y="216"/>
                  </a:cubicBezTo>
                  <a:lnTo>
                    <a:pt x="510" y="127"/>
                  </a:lnTo>
                  <a:cubicBezTo>
                    <a:pt x="510" y="104"/>
                    <a:pt x="499" y="93"/>
                    <a:pt x="476" y="93"/>
                  </a:cubicBezTo>
                  <a:lnTo>
                    <a:pt x="407" y="93"/>
                  </a:lnTo>
                  <a:cubicBezTo>
                    <a:pt x="407" y="45"/>
                    <a:pt x="366" y="0"/>
                    <a:pt x="320" y="0"/>
                  </a:cubicBezTo>
                  <a:lnTo>
                    <a:pt x="305" y="0"/>
                  </a:lnTo>
                  <a:cubicBezTo>
                    <a:pt x="259" y="0"/>
                    <a:pt x="218" y="45"/>
                    <a:pt x="218" y="93"/>
                  </a:cubicBezTo>
                  <a:close/>
                  <a:moveTo>
                    <a:pt x="132" y="654"/>
                  </a:moveTo>
                  <a:cubicBezTo>
                    <a:pt x="132" y="649"/>
                    <a:pt x="133" y="647"/>
                    <a:pt x="138" y="647"/>
                  </a:cubicBezTo>
                  <a:lnTo>
                    <a:pt x="221" y="647"/>
                  </a:lnTo>
                  <a:lnTo>
                    <a:pt x="221" y="654"/>
                  </a:lnTo>
                  <a:cubicBezTo>
                    <a:pt x="221" y="661"/>
                    <a:pt x="186" y="680"/>
                    <a:pt x="180" y="684"/>
                  </a:cubicBezTo>
                  <a:cubicBezTo>
                    <a:pt x="174" y="679"/>
                    <a:pt x="161" y="667"/>
                    <a:pt x="151" y="667"/>
                  </a:cubicBezTo>
                  <a:lnTo>
                    <a:pt x="149" y="667"/>
                  </a:lnTo>
                  <a:cubicBezTo>
                    <a:pt x="144" y="667"/>
                    <a:pt x="136" y="675"/>
                    <a:pt x="136" y="680"/>
                  </a:cubicBezTo>
                  <a:lnTo>
                    <a:pt x="136" y="682"/>
                  </a:lnTo>
                  <a:cubicBezTo>
                    <a:pt x="136" y="688"/>
                    <a:pt x="167" y="721"/>
                    <a:pt x="173" y="721"/>
                  </a:cubicBezTo>
                  <a:lnTo>
                    <a:pt x="175" y="721"/>
                  </a:lnTo>
                  <a:cubicBezTo>
                    <a:pt x="180" y="721"/>
                    <a:pt x="214" y="693"/>
                    <a:pt x="221" y="688"/>
                  </a:cubicBezTo>
                  <a:cubicBezTo>
                    <a:pt x="221" y="700"/>
                    <a:pt x="225" y="738"/>
                    <a:pt x="214" y="738"/>
                  </a:cubicBezTo>
                  <a:lnTo>
                    <a:pt x="138" y="738"/>
                  </a:lnTo>
                  <a:cubicBezTo>
                    <a:pt x="133" y="738"/>
                    <a:pt x="132" y="737"/>
                    <a:pt x="132" y="732"/>
                  </a:cubicBezTo>
                  <a:lnTo>
                    <a:pt x="132" y="654"/>
                  </a:lnTo>
                  <a:close/>
                  <a:moveTo>
                    <a:pt x="214" y="760"/>
                  </a:moveTo>
                  <a:cubicBezTo>
                    <a:pt x="255" y="760"/>
                    <a:pt x="240" y="715"/>
                    <a:pt x="242" y="678"/>
                  </a:cubicBezTo>
                  <a:cubicBezTo>
                    <a:pt x="243" y="658"/>
                    <a:pt x="292" y="642"/>
                    <a:pt x="296" y="624"/>
                  </a:cubicBezTo>
                  <a:lnTo>
                    <a:pt x="290" y="624"/>
                  </a:lnTo>
                  <a:cubicBezTo>
                    <a:pt x="275" y="624"/>
                    <a:pt x="253" y="637"/>
                    <a:pt x="242" y="643"/>
                  </a:cubicBezTo>
                  <a:cubicBezTo>
                    <a:pt x="237" y="635"/>
                    <a:pt x="232" y="626"/>
                    <a:pt x="218" y="626"/>
                  </a:cubicBezTo>
                  <a:lnTo>
                    <a:pt x="134" y="626"/>
                  </a:lnTo>
                  <a:cubicBezTo>
                    <a:pt x="122" y="626"/>
                    <a:pt x="110" y="637"/>
                    <a:pt x="110" y="650"/>
                  </a:cubicBezTo>
                  <a:lnTo>
                    <a:pt x="110" y="736"/>
                  </a:lnTo>
                  <a:cubicBezTo>
                    <a:pt x="110" y="750"/>
                    <a:pt x="123" y="760"/>
                    <a:pt x="138" y="760"/>
                  </a:cubicBezTo>
                  <a:lnTo>
                    <a:pt x="214" y="760"/>
                  </a:lnTo>
                  <a:close/>
                  <a:moveTo>
                    <a:pt x="132" y="341"/>
                  </a:moveTo>
                  <a:cubicBezTo>
                    <a:pt x="132" y="336"/>
                    <a:pt x="133" y="335"/>
                    <a:pt x="138" y="335"/>
                  </a:cubicBezTo>
                  <a:lnTo>
                    <a:pt x="214" y="335"/>
                  </a:lnTo>
                  <a:cubicBezTo>
                    <a:pt x="219" y="335"/>
                    <a:pt x="221" y="336"/>
                    <a:pt x="221" y="341"/>
                  </a:cubicBezTo>
                  <a:cubicBezTo>
                    <a:pt x="221" y="346"/>
                    <a:pt x="184" y="371"/>
                    <a:pt x="180" y="371"/>
                  </a:cubicBezTo>
                  <a:cubicBezTo>
                    <a:pt x="175" y="371"/>
                    <a:pt x="164" y="354"/>
                    <a:pt x="151" y="354"/>
                  </a:cubicBezTo>
                  <a:cubicBezTo>
                    <a:pt x="145" y="354"/>
                    <a:pt x="136" y="361"/>
                    <a:pt x="136" y="367"/>
                  </a:cubicBezTo>
                  <a:lnTo>
                    <a:pt x="136" y="369"/>
                  </a:lnTo>
                  <a:cubicBezTo>
                    <a:pt x="136" y="378"/>
                    <a:pt x="166" y="406"/>
                    <a:pt x="173" y="410"/>
                  </a:cubicBezTo>
                  <a:lnTo>
                    <a:pt x="221" y="376"/>
                  </a:lnTo>
                  <a:lnTo>
                    <a:pt x="221" y="425"/>
                  </a:lnTo>
                  <a:lnTo>
                    <a:pt x="132" y="425"/>
                  </a:lnTo>
                  <a:lnTo>
                    <a:pt x="132" y="341"/>
                  </a:lnTo>
                  <a:close/>
                  <a:moveTo>
                    <a:pt x="240" y="330"/>
                  </a:moveTo>
                  <a:cubicBezTo>
                    <a:pt x="237" y="319"/>
                    <a:pt x="228" y="313"/>
                    <a:pt x="214" y="313"/>
                  </a:cubicBezTo>
                  <a:lnTo>
                    <a:pt x="138" y="313"/>
                  </a:lnTo>
                  <a:cubicBezTo>
                    <a:pt x="123" y="313"/>
                    <a:pt x="110" y="322"/>
                    <a:pt x="110" y="337"/>
                  </a:cubicBezTo>
                  <a:lnTo>
                    <a:pt x="110" y="423"/>
                  </a:lnTo>
                  <a:cubicBezTo>
                    <a:pt x="110" y="436"/>
                    <a:pt x="122" y="447"/>
                    <a:pt x="134" y="447"/>
                  </a:cubicBezTo>
                  <a:lnTo>
                    <a:pt x="218" y="447"/>
                  </a:lnTo>
                  <a:cubicBezTo>
                    <a:pt x="252" y="447"/>
                    <a:pt x="242" y="393"/>
                    <a:pt x="241" y="359"/>
                  </a:cubicBezTo>
                  <a:lnTo>
                    <a:pt x="296" y="313"/>
                  </a:lnTo>
                  <a:cubicBezTo>
                    <a:pt x="296" y="313"/>
                    <a:pt x="292" y="311"/>
                    <a:pt x="292" y="311"/>
                  </a:cubicBezTo>
                  <a:cubicBezTo>
                    <a:pt x="271" y="311"/>
                    <a:pt x="253" y="329"/>
                    <a:pt x="240" y="330"/>
                  </a:cubicBezTo>
                  <a:close/>
                  <a:moveTo>
                    <a:pt x="132" y="492"/>
                  </a:moveTo>
                  <a:lnTo>
                    <a:pt x="221" y="492"/>
                  </a:lnTo>
                  <a:lnTo>
                    <a:pt x="221" y="503"/>
                  </a:lnTo>
                  <a:lnTo>
                    <a:pt x="180" y="529"/>
                  </a:lnTo>
                  <a:lnTo>
                    <a:pt x="152" y="508"/>
                  </a:lnTo>
                  <a:cubicBezTo>
                    <a:pt x="145" y="513"/>
                    <a:pt x="136" y="515"/>
                    <a:pt x="136" y="524"/>
                  </a:cubicBezTo>
                  <a:cubicBezTo>
                    <a:pt x="136" y="531"/>
                    <a:pt x="167" y="565"/>
                    <a:pt x="173" y="565"/>
                  </a:cubicBezTo>
                  <a:cubicBezTo>
                    <a:pt x="183" y="565"/>
                    <a:pt x="209" y="536"/>
                    <a:pt x="221" y="533"/>
                  </a:cubicBezTo>
                  <a:lnTo>
                    <a:pt x="221" y="581"/>
                  </a:lnTo>
                  <a:lnTo>
                    <a:pt x="132" y="581"/>
                  </a:lnTo>
                  <a:lnTo>
                    <a:pt x="132" y="492"/>
                  </a:lnTo>
                  <a:close/>
                  <a:moveTo>
                    <a:pt x="242" y="487"/>
                  </a:moveTo>
                  <a:cubicBezTo>
                    <a:pt x="238" y="480"/>
                    <a:pt x="233" y="470"/>
                    <a:pt x="221" y="470"/>
                  </a:cubicBezTo>
                  <a:lnTo>
                    <a:pt x="132" y="470"/>
                  </a:lnTo>
                  <a:cubicBezTo>
                    <a:pt x="121" y="470"/>
                    <a:pt x="110" y="481"/>
                    <a:pt x="110" y="492"/>
                  </a:cubicBezTo>
                  <a:lnTo>
                    <a:pt x="110" y="581"/>
                  </a:lnTo>
                  <a:cubicBezTo>
                    <a:pt x="110" y="591"/>
                    <a:pt x="121" y="602"/>
                    <a:pt x="132" y="602"/>
                  </a:cubicBezTo>
                  <a:lnTo>
                    <a:pt x="221" y="602"/>
                  </a:lnTo>
                  <a:cubicBezTo>
                    <a:pt x="252" y="602"/>
                    <a:pt x="242" y="547"/>
                    <a:pt x="242" y="515"/>
                  </a:cubicBezTo>
                  <a:lnTo>
                    <a:pt x="296" y="469"/>
                  </a:lnTo>
                  <a:lnTo>
                    <a:pt x="289" y="465"/>
                  </a:lnTo>
                  <a:lnTo>
                    <a:pt x="242" y="487"/>
                  </a:lnTo>
                  <a:close/>
                  <a:moveTo>
                    <a:pt x="320" y="716"/>
                  </a:moveTo>
                  <a:cubicBezTo>
                    <a:pt x="320" y="721"/>
                    <a:pt x="322" y="723"/>
                    <a:pt x="327" y="723"/>
                  </a:cubicBezTo>
                  <a:lnTo>
                    <a:pt x="495" y="723"/>
                  </a:lnTo>
                  <a:cubicBezTo>
                    <a:pt x="500" y="723"/>
                    <a:pt x="502" y="721"/>
                    <a:pt x="502" y="716"/>
                  </a:cubicBezTo>
                  <a:lnTo>
                    <a:pt x="502" y="669"/>
                  </a:lnTo>
                  <a:cubicBezTo>
                    <a:pt x="502" y="664"/>
                    <a:pt x="500" y="663"/>
                    <a:pt x="495" y="663"/>
                  </a:cubicBezTo>
                  <a:lnTo>
                    <a:pt x="320" y="663"/>
                  </a:lnTo>
                  <a:lnTo>
                    <a:pt x="320" y="716"/>
                  </a:lnTo>
                  <a:close/>
                  <a:moveTo>
                    <a:pt x="320" y="565"/>
                  </a:moveTo>
                  <a:lnTo>
                    <a:pt x="502" y="565"/>
                  </a:lnTo>
                  <a:lnTo>
                    <a:pt x="502" y="507"/>
                  </a:lnTo>
                  <a:lnTo>
                    <a:pt x="320" y="507"/>
                  </a:lnTo>
                  <a:lnTo>
                    <a:pt x="320" y="565"/>
                  </a:lnTo>
                  <a:close/>
                  <a:moveTo>
                    <a:pt x="320" y="410"/>
                  </a:moveTo>
                  <a:lnTo>
                    <a:pt x="452" y="410"/>
                  </a:lnTo>
                  <a:lnTo>
                    <a:pt x="452" y="352"/>
                  </a:lnTo>
                  <a:lnTo>
                    <a:pt x="320" y="352"/>
                  </a:lnTo>
                  <a:lnTo>
                    <a:pt x="320" y="41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9137428" y="2548604"/>
            <a:ext cx="1046035" cy="1047369"/>
            <a:chOff x="9137428" y="2548604"/>
            <a:chExt cx="1046035" cy="1047369"/>
          </a:xfrm>
        </p:grpSpPr>
        <p:sp>
          <p:nvSpPr>
            <p:cNvPr id="18" name="AutoShape 18"/>
            <p:cNvSpPr/>
            <p:nvPr/>
          </p:nvSpPr>
          <p:spPr>
            <a:xfrm>
              <a:off x="9137428" y="2548604"/>
              <a:ext cx="1046035" cy="10473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9374505" y="2745677"/>
              <a:ext cx="645128" cy="635889"/>
            </a:xfrm>
            <a:custGeom>
              <a:rect l="l" t="t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9180481" y="3974306"/>
            <a:ext cx="1044607" cy="1047369"/>
            <a:chOff x="9180481" y="3974306"/>
            <a:chExt cx="1044607" cy="1047369"/>
          </a:xfrm>
        </p:grpSpPr>
        <p:sp>
          <p:nvSpPr>
            <p:cNvPr id="21" name="AutoShape 21"/>
            <p:cNvSpPr/>
            <p:nvPr/>
          </p:nvSpPr>
          <p:spPr>
            <a:xfrm>
              <a:off x="9180481" y="3974306"/>
              <a:ext cx="1044607" cy="1047369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9423273" y="4204526"/>
              <a:ext cx="596265" cy="591312"/>
            </a:xfrm>
            <a:custGeom>
              <a:rect l="l" t="t" r="r" b="b"/>
              <a:pathLst>
                <a:path w="732" h="724">
                  <a:moveTo>
                    <a:pt x="623" y="586"/>
                  </a:moveTo>
                  <a:cubicBezTo>
                    <a:pt x="644" y="586"/>
                    <a:pt x="661" y="603"/>
                    <a:pt x="661" y="624"/>
                  </a:cubicBezTo>
                  <a:cubicBezTo>
                    <a:pt x="661" y="645"/>
                    <a:pt x="644" y="662"/>
                    <a:pt x="623" y="662"/>
                  </a:cubicBezTo>
                  <a:cubicBezTo>
                    <a:pt x="602" y="662"/>
                    <a:pt x="585" y="645"/>
                    <a:pt x="585" y="624"/>
                  </a:cubicBezTo>
                  <a:cubicBezTo>
                    <a:pt x="585" y="603"/>
                    <a:pt x="602" y="586"/>
                    <a:pt x="623" y="586"/>
                  </a:cubicBezTo>
                  <a:close/>
                  <a:moveTo>
                    <a:pt x="479" y="421"/>
                  </a:moveTo>
                  <a:lnTo>
                    <a:pt x="489" y="441"/>
                  </a:lnTo>
                  <a:lnTo>
                    <a:pt x="468" y="461"/>
                  </a:lnTo>
                  <a:lnTo>
                    <a:pt x="449" y="480"/>
                  </a:lnTo>
                  <a:cubicBezTo>
                    <a:pt x="438" y="491"/>
                    <a:pt x="425" y="500"/>
                    <a:pt x="410" y="505"/>
                  </a:cubicBezTo>
                  <a:lnTo>
                    <a:pt x="539" y="633"/>
                  </a:lnTo>
                  <a:lnTo>
                    <a:pt x="600" y="715"/>
                  </a:lnTo>
                  <a:lnTo>
                    <a:pt x="632" y="724"/>
                  </a:lnTo>
                  <a:lnTo>
                    <a:pt x="722" y="633"/>
                  </a:lnTo>
                  <a:lnTo>
                    <a:pt x="713" y="600"/>
                  </a:lnTo>
                  <a:lnTo>
                    <a:pt x="632" y="540"/>
                  </a:lnTo>
                  <a:lnTo>
                    <a:pt x="511" y="419"/>
                  </a:lnTo>
                  <a:lnTo>
                    <a:pt x="499" y="431"/>
                  </a:lnTo>
                  <a:lnTo>
                    <a:pt x="479" y="421"/>
                  </a:lnTo>
                  <a:close/>
                  <a:moveTo>
                    <a:pt x="264" y="257"/>
                  </a:moveTo>
                  <a:lnTo>
                    <a:pt x="285" y="237"/>
                  </a:lnTo>
                  <a:lnTo>
                    <a:pt x="304" y="246"/>
                  </a:lnTo>
                  <a:lnTo>
                    <a:pt x="294" y="227"/>
                  </a:lnTo>
                  <a:lnTo>
                    <a:pt x="315" y="207"/>
                  </a:lnTo>
                  <a:lnTo>
                    <a:pt x="317" y="205"/>
                  </a:lnTo>
                  <a:cubicBezTo>
                    <a:pt x="322" y="193"/>
                    <a:pt x="325" y="181"/>
                    <a:pt x="325" y="170"/>
                  </a:cubicBezTo>
                  <a:cubicBezTo>
                    <a:pt x="325" y="84"/>
                    <a:pt x="242" y="0"/>
                    <a:pt x="156" y="1"/>
                  </a:cubicBezTo>
                  <a:cubicBezTo>
                    <a:pt x="156" y="1"/>
                    <a:pt x="146" y="11"/>
                    <a:pt x="141" y="16"/>
                  </a:cubicBezTo>
                  <a:cubicBezTo>
                    <a:pt x="210" y="85"/>
                    <a:pt x="204" y="74"/>
                    <a:pt x="204" y="116"/>
                  </a:cubicBezTo>
                  <a:cubicBezTo>
                    <a:pt x="204" y="151"/>
                    <a:pt x="149" y="205"/>
                    <a:pt x="116" y="205"/>
                  </a:cubicBezTo>
                  <a:cubicBezTo>
                    <a:pt x="72" y="205"/>
                    <a:pt x="86" y="212"/>
                    <a:pt x="16" y="142"/>
                  </a:cubicBezTo>
                  <a:cubicBezTo>
                    <a:pt x="10" y="147"/>
                    <a:pt x="1" y="157"/>
                    <a:pt x="1" y="157"/>
                  </a:cubicBezTo>
                  <a:cubicBezTo>
                    <a:pt x="2" y="243"/>
                    <a:pt x="83" y="325"/>
                    <a:pt x="169" y="325"/>
                  </a:cubicBezTo>
                  <a:cubicBezTo>
                    <a:pt x="185" y="325"/>
                    <a:pt x="201" y="320"/>
                    <a:pt x="218" y="312"/>
                  </a:cubicBezTo>
                  <a:lnTo>
                    <a:pt x="221" y="315"/>
                  </a:lnTo>
                  <a:cubicBezTo>
                    <a:pt x="226" y="301"/>
                    <a:pt x="234" y="288"/>
                    <a:pt x="246" y="276"/>
                  </a:cubicBezTo>
                  <a:lnTo>
                    <a:pt x="264" y="257"/>
                  </a:lnTo>
                  <a:close/>
                  <a:moveTo>
                    <a:pt x="705" y="71"/>
                  </a:moveTo>
                  <a:lnTo>
                    <a:pt x="655" y="20"/>
                  </a:lnTo>
                  <a:cubicBezTo>
                    <a:pt x="642" y="7"/>
                    <a:pt x="624" y="0"/>
                    <a:pt x="607" y="0"/>
                  </a:cubicBezTo>
                  <a:cubicBezTo>
                    <a:pt x="589" y="0"/>
                    <a:pt x="572" y="7"/>
                    <a:pt x="558" y="20"/>
                  </a:cubicBezTo>
                  <a:lnTo>
                    <a:pt x="344" y="235"/>
                  </a:lnTo>
                  <a:cubicBezTo>
                    <a:pt x="350" y="248"/>
                    <a:pt x="345" y="267"/>
                    <a:pt x="335" y="277"/>
                  </a:cubicBezTo>
                  <a:cubicBezTo>
                    <a:pt x="328" y="284"/>
                    <a:pt x="317" y="289"/>
                    <a:pt x="306" y="289"/>
                  </a:cubicBezTo>
                  <a:cubicBezTo>
                    <a:pt x="302" y="289"/>
                    <a:pt x="297" y="288"/>
                    <a:pt x="293" y="286"/>
                  </a:cubicBezTo>
                  <a:lnTo>
                    <a:pt x="274" y="305"/>
                  </a:lnTo>
                  <a:cubicBezTo>
                    <a:pt x="247" y="331"/>
                    <a:pt x="247" y="375"/>
                    <a:pt x="274" y="401"/>
                  </a:cubicBezTo>
                  <a:lnTo>
                    <a:pt x="278" y="405"/>
                  </a:lnTo>
                  <a:lnTo>
                    <a:pt x="110" y="572"/>
                  </a:lnTo>
                  <a:lnTo>
                    <a:pt x="65" y="589"/>
                  </a:lnTo>
                  <a:lnTo>
                    <a:pt x="0" y="682"/>
                  </a:lnTo>
                  <a:lnTo>
                    <a:pt x="42" y="724"/>
                  </a:lnTo>
                  <a:lnTo>
                    <a:pt x="135" y="659"/>
                  </a:lnTo>
                  <a:lnTo>
                    <a:pt x="152" y="614"/>
                  </a:lnTo>
                  <a:lnTo>
                    <a:pt x="319" y="447"/>
                  </a:lnTo>
                  <a:lnTo>
                    <a:pt x="324" y="451"/>
                  </a:lnTo>
                  <a:cubicBezTo>
                    <a:pt x="338" y="465"/>
                    <a:pt x="355" y="471"/>
                    <a:pt x="373" y="471"/>
                  </a:cubicBezTo>
                  <a:cubicBezTo>
                    <a:pt x="390" y="471"/>
                    <a:pt x="408" y="465"/>
                    <a:pt x="421" y="451"/>
                  </a:cubicBezTo>
                  <a:lnTo>
                    <a:pt x="440" y="433"/>
                  </a:lnTo>
                  <a:cubicBezTo>
                    <a:pt x="434" y="420"/>
                    <a:pt x="438" y="401"/>
                    <a:pt x="449" y="391"/>
                  </a:cubicBezTo>
                  <a:cubicBezTo>
                    <a:pt x="456" y="384"/>
                    <a:pt x="467" y="379"/>
                    <a:pt x="477" y="379"/>
                  </a:cubicBezTo>
                  <a:cubicBezTo>
                    <a:pt x="482" y="379"/>
                    <a:pt x="487" y="380"/>
                    <a:pt x="490" y="382"/>
                  </a:cubicBezTo>
                  <a:lnTo>
                    <a:pt x="705" y="167"/>
                  </a:lnTo>
                  <a:cubicBezTo>
                    <a:pt x="732" y="140"/>
                    <a:pt x="732" y="97"/>
                    <a:pt x="705" y="71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3" name="AutoShape 23"/>
          <p:cNvSpPr/>
          <p:nvPr/>
        </p:nvSpPr>
        <p:spPr>
          <a:xfrm>
            <a:off x="3055347" y="1223169"/>
            <a:ext cx="2122629" cy="609770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2986382" y="2121410"/>
            <a:ext cx="2677636" cy="984885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各分数段的具体人数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6893359" y="1223169"/>
            <a:ext cx="2136266" cy="609770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6467701" y="2121410"/>
            <a:ext cx="2676525" cy="984885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在60分以下的学生中，50分以下的学生有12人，50-60分的学生有18人。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3055347" y="5650443"/>
            <a:ext cx="2277364" cy="578556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2986382" y="4438229"/>
            <a:ext cx="2676525" cy="984885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在60-80分之间的学生中，60-70分的有25人，70-80分的有20人。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6893359" y="5650443"/>
            <a:ext cx="2136266" cy="578556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6467701" y="4438229"/>
            <a:ext cx="2676525" cy="984885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在80分以上的学生中，80-90分的有10人，90分以上的有5人。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2" name="AutoShape 3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TextBox 5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各分数段人数分布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216578"/>
            <a:ext cx="0" cy="5645486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466458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581544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443018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60801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20143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36643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95985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512485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92658" y="1638090"/>
            <a:ext cx="8708491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最高、最低和平均分的具体数值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73196" y="320143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88282" y="331652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73196" y="495985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88282" y="507494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322285" y="5154931"/>
            <a:ext cx="8849237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最高分和最低分的出现，说明试卷难度适中，能够区分学生的学习水平。平均分的计算结果也反映了试卷的难易程度和学生的整体表现。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332022" y="3396511"/>
            <a:ext cx="8829763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最高分为95分，最低分为30分，平均分为65分。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最高分、最低分及平均分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答题情况分析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https://d.book118.com/567130111065006034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2024-09-08T09:12:54.358</cp:lastPrinted>
  <dcterms:created xsi:type="dcterms:W3CDTF">2024-09-08T01:12:54Z</dcterms:created>
  <dcterms:modified xsi:type="dcterms:W3CDTF">2024-09-08T01:12:56Z</dcterms:modified>
</cp:coreProperties>
</file>