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16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18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.xml" /><Relationship Id="rId11" Type="http://schemas.openxmlformats.org/officeDocument/2006/relationships/tags" Target="../tags/tag7.xml" /><Relationship Id="rId12" Type="http://schemas.openxmlformats.org/officeDocument/2006/relationships/tags" Target="../tags/tag8.xml" /><Relationship Id="rId13" Type="http://schemas.openxmlformats.org/officeDocument/2006/relationships/image" Target="../media/image5.png" /><Relationship Id="rId14" Type="http://schemas.openxmlformats.org/officeDocument/2006/relationships/tags" Target="../tags/tag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tags" Target="../tags/tag5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10" Type="http://schemas.openxmlformats.org/officeDocument/2006/relationships/tags" Target="../tags/tag21.xml" /><Relationship Id="rId11" Type="http://schemas.openxmlformats.org/officeDocument/2006/relationships/image" Target="../media/image5.png" /><Relationship Id="rId12" Type="http://schemas.openxmlformats.org/officeDocument/2006/relationships/tags" Target="../tags/tag22.xml" /><Relationship Id="rId13" Type="http://schemas.openxmlformats.org/officeDocument/2006/relationships/image" Target="../media/image4.png" /><Relationship Id="rId14" Type="http://schemas.openxmlformats.org/officeDocument/2006/relationships/tags" Target="../tags/tag23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image" Target="../media/image7.png" /><Relationship Id="rId4" Type="http://schemas.openxmlformats.org/officeDocument/2006/relationships/tags" Target="../tags/tag16.xml" /><Relationship Id="rId5" Type="http://schemas.openxmlformats.org/officeDocument/2006/relationships/image" Target="../media/image8.png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tags" Target="../tags/tag19.xml" /><Relationship Id="rId9" Type="http://schemas.openxmlformats.org/officeDocument/2006/relationships/tags" Target="../tags/tag2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10" Type="http://schemas.openxmlformats.org/officeDocument/2006/relationships/tags" Target="../tags/tag29.xml" /><Relationship Id="rId11" Type="http://schemas.openxmlformats.org/officeDocument/2006/relationships/image" Target="../media/image5.png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10.png" /><Relationship Id="rId4" Type="http://schemas.openxmlformats.org/officeDocument/2006/relationships/tags" Target="../tags/tag25.xml" /><Relationship Id="rId5" Type="http://schemas.openxmlformats.org/officeDocument/2006/relationships/image" Target="../media/image11.png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image" Target="../media/image4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tags" Target="../tags/tag43.xml" /><Relationship Id="rId8" Type="http://schemas.openxmlformats.org/officeDocument/2006/relationships/tags" Target="../tags/tag44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.png" /><Relationship Id="rId10" Type="http://schemas.openxmlformats.org/officeDocument/2006/relationships/image" Target="../media/image4.png" /><Relationship Id="rId11" Type="http://schemas.openxmlformats.org/officeDocument/2006/relationships/tags" Target="../tags/tag67.xml" /><Relationship Id="rId12" Type="http://schemas.openxmlformats.org/officeDocument/2006/relationships/image" Target="../media/image5.png" /><Relationship Id="rId13" Type="http://schemas.openxmlformats.org/officeDocument/2006/relationships/tags" Target="../tags/tag68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61.xml" /><Relationship Id="rId3" Type="http://schemas.openxmlformats.org/officeDocument/2006/relationships/image" Target="../media/image13.png" /><Relationship Id="rId4" Type="http://schemas.openxmlformats.org/officeDocument/2006/relationships/tags" Target="../tags/tag62.xml" /><Relationship Id="rId5" Type="http://schemas.openxmlformats.org/officeDocument/2006/relationships/image" Target="../media/image14.png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B00EEC-9F26-46A0-BC89-97A5B80943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EAB268-5D4B-4723-864C-6FD0FB563C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A391A7-371E-4361-ACA3-0217F3FB66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18ED66-E031-4BE8-AD7B-82B36826CE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6FDB1E7-ECDA-434E-AFD5-2AD4624026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34FD124-01DB-40E7-B049-677D32D1B2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DAF7DAB-6AFF-4910-8D6B-F94FDB2848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44227B-1F62-40A4-81F9-88682E81A4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0BFE0B-BC87-457D-AAFC-493DD5DF6D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607E4E-2121-4FA1-BAB3-20C4FD7064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D9B5CB-3A39-4CE9-A3CD-B484CA9BF9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64639"/>
            <a:ext cx="11811000" cy="4912459"/>
          </a:xfrm>
          <a:prstGeom prst="rect">
            <a:avLst/>
          </a:prstGeom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lang="zh-CN" altLang="en-US"/>
              <a:t>单击此处编辑母</a:t>
            </a:r>
            <a:br>
              <a:rPr lang="en-US" altLang="zh-CN"/>
            </a:br>
            <a:r>
              <a:rPr lang="zh-CN" altLang="en-US"/>
              <a:t>版标题样式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67" name="@svg_line"/>
          <p:cNvPicPr preferRelativeResize="0"/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75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098550"/>
            <a:ext cx="12192000" cy="579437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marL="0" indent="0" algn="l">
              <a:buNone/>
              <a:defRPr sz="8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829426" y="500455"/>
            <a:ext cx="509134" cy="128430"/>
          </a:xfrm>
          <a:prstGeom prst="rect">
            <a:avLst/>
          </a:prstGeom>
        </p:spPr>
      </p:pic>
      <p:pic>
        <p:nvPicPr>
          <p:cNvPr id="2097187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pic>
        <p:nvPicPr>
          <p:cNvPr id="2097197" name="@svg_line"/>
          <p:cNvPicPr preferRelativeResize="0"/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5.png" /><Relationship Id="rId13" Type="http://schemas.openxmlformats.org/officeDocument/2006/relationships/tags" Target="../tags/tag69.xml" /><Relationship Id="rId14" Type="http://schemas.openxmlformats.org/officeDocument/2006/relationships/image" Target="../media/image16.png" /><Relationship Id="rId15" Type="http://schemas.openxmlformats.org/officeDocument/2006/relationships/tags" Target="../tags/tag70.xml" /><Relationship Id="rId16" Type="http://schemas.openxmlformats.org/officeDocument/2006/relationships/image" Target="../media/image17.png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ags" Target="../tags/tag75.xml" /><Relationship Id="rId22" Type="http://schemas.openxmlformats.org/officeDocument/2006/relationships/tags" Target="../tags/tag76.xml" /><Relationship Id="rId23" Type="http://schemas.openxmlformats.org/officeDocument/2006/relationships/tags" Target="../tags/tag77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149215" y="3651250"/>
            <a:ext cx="7042785" cy="320675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6152" r:id="rId2"/>
    <p:sldLayoutId id="2147486153" r:id="rId3"/>
    <p:sldLayoutId id="2147486154" r:id="rId4"/>
    <p:sldLayoutId id="2147486155" r:id="rId5"/>
    <p:sldLayoutId id="2147486156" r:id="rId6"/>
    <p:sldLayoutId id="2147486157" r:id="rId7"/>
    <p:sldLayoutId id="2147486158" r:id="rId8"/>
    <p:sldLayoutId id="2147486159" r:id="rId9"/>
    <p:sldLayoutId id="2147486160" r:id="rId10"/>
    <p:sldLayoutId id="214748616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Relationship Id="rId5" Type="http://schemas.openxmlformats.org/officeDocument/2006/relationships/tags" Target="../tags/tag10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6.xml" /><Relationship Id="rId11" Type="http://schemas.openxmlformats.org/officeDocument/2006/relationships/tags" Target="../tags/tag127.xml" /><Relationship Id="rId12" Type="http://schemas.openxmlformats.org/officeDocument/2006/relationships/tags" Target="../tags/tag128.xml" /><Relationship Id="rId13" Type="http://schemas.openxmlformats.org/officeDocument/2006/relationships/tags" Target="../tags/tag129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tags" Target="../tags/tag123.xml" /><Relationship Id="rId8" Type="http://schemas.openxmlformats.org/officeDocument/2006/relationships/tags" Target="../tags/tag124.xml" /><Relationship Id="rId9" Type="http://schemas.openxmlformats.org/officeDocument/2006/relationships/tags" Target="../tags/tag12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8.xml" /><Relationship Id="rId11" Type="http://schemas.openxmlformats.org/officeDocument/2006/relationships/tags" Target="../tags/tag139.xml" /><Relationship Id="rId12" Type="http://schemas.openxmlformats.org/officeDocument/2006/relationships/tags" Target="../tags/tag140.xml" /><Relationship Id="rId13" Type="http://schemas.openxmlformats.org/officeDocument/2006/relationships/tags" Target="../tags/tag141.xml" /><Relationship Id="rId14" Type="http://schemas.openxmlformats.org/officeDocument/2006/relationships/tags" Target="../tags/tag142.xml" /><Relationship Id="rId15" Type="http://schemas.openxmlformats.org/officeDocument/2006/relationships/tags" Target="../tags/tag143.xml" /><Relationship Id="rId16" Type="http://schemas.openxmlformats.org/officeDocument/2006/relationships/tags" Target="../tags/tag144.xml" /><Relationship Id="rId17" Type="http://schemas.openxmlformats.org/officeDocument/2006/relationships/tags" Target="../tags/tag145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tags" Target="../tags/tag134.xml" /><Relationship Id="rId7" Type="http://schemas.openxmlformats.org/officeDocument/2006/relationships/tags" Target="../tags/tag135.xml" /><Relationship Id="rId8" Type="http://schemas.openxmlformats.org/officeDocument/2006/relationships/tags" Target="../tags/tag136.xml" /><Relationship Id="rId9" Type="http://schemas.openxmlformats.org/officeDocument/2006/relationships/tags" Target="../tags/tag13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7.xml" /><Relationship Id="rId11" Type="http://schemas.openxmlformats.org/officeDocument/2006/relationships/tags" Target="../tags/tag158.xml" /><Relationship Id="rId12" Type="http://schemas.openxmlformats.org/officeDocument/2006/relationships/tags" Target="../tags/tag159.xml" /><Relationship Id="rId13" Type="http://schemas.openxmlformats.org/officeDocument/2006/relationships/tags" Target="../tags/tag160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tags" Target="../tags/tag15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tags" Target="../tags/tag167.xml" /><Relationship Id="rId9" Type="http://schemas.openxmlformats.org/officeDocument/2006/relationships/tags" Target="../tags/tag16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13" Type="http://schemas.openxmlformats.org/officeDocument/2006/relationships/tags" Target="../tags/tag180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7131001146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lstStyle/>
          <a:p>
            <a:r>
              <a:rPr lang="zh-CN" altLang="en-US"/>
              <a:t>华为公司运营效率与成本控制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lstStyle/>
          <a:p>
            <a:r>
              <a:rPr lang="zh-CN" altLang="en-US"/>
              <a:t>单击此处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74" name="序号"/>
          <p:cNvSpPr txBox="1"/>
          <p:nvPr>
            <p:custDataLst>
              <p:tags r:id="rId3"/>
            </p:custDataLst>
          </p:nvPr>
        </p:nvSpPr>
        <p:spPr>
          <a:xfrm>
            <a:off x="10605135" y="1753870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4"/>
            </p:custDataLst>
          </p:nvPr>
        </p:nvSpPr>
        <p:spPr>
          <a:xfrm>
            <a:off x="6049645" y="1753870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开篇语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/>
          <p:nvPr>
            <p:custDataLst>
              <p:tags r:id="rId5"/>
            </p:custDataLst>
          </p:nvPr>
        </p:nvCxnSpPr>
        <p:spPr>
          <a:xfrm>
            <a:off x="5987415" y="24790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6"/>
            </p:custDataLst>
          </p:nvPr>
        </p:nvSpPr>
        <p:spPr>
          <a:xfrm>
            <a:off x="10605135" y="2601595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7"/>
            </p:custDataLst>
          </p:nvPr>
        </p:nvSpPr>
        <p:spPr>
          <a:xfrm>
            <a:off x="6049645" y="2601595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华为公司的运营效率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/>
          <p:nvPr>
            <p:custDataLst>
              <p:tags r:id="rId8"/>
            </p:custDataLst>
          </p:nvPr>
        </p:nvCxnSpPr>
        <p:spPr>
          <a:xfrm>
            <a:off x="5987415" y="33267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9"/>
            </p:custDataLst>
          </p:nvPr>
        </p:nvSpPr>
        <p:spPr>
          <a:xfrm>
            <a:off x="10605135" y="3449320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10"/>
            </p:custDataLst>
          </p:nvPr>
        </p:nvSpPr>
        <p:spPr>
          <a:xfrm>
            <a:off x="6049645" y="3449320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华为公司的成本控制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/>
          <p:nvPr>
            <p:custDataLst>
              <p:tags r:id="rId11"/>
            </p:custDataLst>
          </p:nvPr>
        </p:nvCxnSpPr>
        <p:spPr>
          <a:xfrm>
            <a:off x="5987415" y="417449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2"/>
            </p:custDataLst>
          </p:nvPr>
        </p:nvSpPr>
        <p:spPr>
          <a:xfrm>
            <a:off x="10605135" y="4297045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3"/>
            </p:custDataLst>
          </p:nvPr>
        </p:nvSpPr>
        <p:spPr>
          <a:xfrm>
            <a:off x="6049645" y="4297045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华为公司运营效率与成本控制的成果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/>
          <p:nvPr>
            <p:custDataLst>
              <p:tags r:id="rId14"/>
            </p:custDataLst>
          </p:nvPr>
        </p:nvCxnSpPr>
        <p:spPr>
          <a:xfrm>
            <a:off x="5987415" y="502221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5"/>
            </p:custDataLst>
          </p:nvPr>
        </p:nvSpPr>
        <p:spPr>
          <a:xfrm>
            <a:off x="10605135" y="5144770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6"/>
            </p:custDataLst>
          </p:nvPr>
        </p:nvSpPr>
        <p:spPr>
          <a:xfrm>
            <a:off x="6049645" y="5144770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华为公司运营效率与成本控制对其他企业的启示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/>
          <p:nvPr>
            <p:custDataLst>
              <p:tags r:id="rId17"/>
            </p:custDataLst>
          </p:nvPr>
        </p:nvCxnSpPr>
        <p:spPr>
          <a:xfrm>
            <a:off x="5987415" y="58699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开篇语</a:t>
            </a:r>
            <a:endParaRPr lang="zh-CN" altLang="en-US"/>
          </a:p>
        </p:txBody>
      </p:sp>
      <p:sp>
        <p:nvSpPr>
          <p:cNvPr id="1048824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华为公司的运营效率</a:t>
            </a:r>
            <a:endParaRPr lang="zh-CN" altLang="en-US"/>
          </a:p>
        </p:txBody>
      </p:sp>
      <p:sp>
        <p:nvSpPr>
          <p:cNvPr id="1048848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高效的供应链管理</a:t>
            </a:r>
            <a:endParaRPr lang="zh-CN" altLang="en-US"/>
          </a:p>
        </p:txBody>
      </p:sp>
      <p:sp>
        <p:nvSpPr>
          <p:cNvPr id="1048900" name="正文"/>
          <p:cNvSpPr txBox="1"/>
          <p:nvPr>
            <p:custDataLst>
              <p:tags r:id="rId2"/>
            </p:custDataLst>
          </p:nvPr>
        </p:nvSpPr>
        <p:spPr>
          <a:xfrm>
            <a:off x="2383176" y="1364400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华为公司采用先进的供应链管理系统，实现实时监控和预测，确保快速响应市场需求。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正文"/>
          <p:cNvSpPr txBox="1"/>
          <p:nvPr>
            <p:custDataLst>
              <p:tags r:id="rId3"/>
            </p:custDataLst>
          </p:nvPr>
        </p:nvSpPr>
        <p:spPr>
          <a:xfrm>
            <a:off x="2383176" y="2641578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华为与供应商建立紧密的合作关系，通过数据共享和协同作业，降低库存成本和缺货风险。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正文"/>
          <p:cNvSpPr txBox="1"/>
          <p:nvPr>
            <p:custDataLst>
              <p:tags r:id="rId4"/>
            </p:custDataLst>
          </p:nvPr>
        </p:nvSpPr>
        <p:spPr>
          <a:xfrm>
            <a:off x="2383176" y="3918755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华为注重供应链的持续改进，通过引入先进的生产技术和工艺，提高生产效率和产品质量。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正文"/>
          <p:cNvSpPr txBox="1"/>
          <p:nvPr>
            <p:custDataLst>
              <p:tags r:id="rId5"/>
            </p:custDataLst>
          </p:nvPr>
        </p:nvSpPr>
        <p:spPr>
          <a:xfrm>
            <a:off x="2383176" y="5195933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华为的供应链管理在业界享有盛誉，成为众多企业学习的榜样，为其在全球市场的竞争提供了有力支持。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894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快速的产品研发周期</a:t>
            </a:r>
            <a:endParaRPr lang="zh-CN" altLang="en-US"/>
          </a:p>
        </p:txBody>
      </p:sp>
      <p:sp>
        <p:nvSpPr>
          <p:cNvPr id="1048942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44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46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48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50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华为公司拥有完善的研发流程和项目管理机制，确保研发进度和质量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2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华为公司采用敏捷开发方法，快速响应市场需求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4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华为公司注重技术创新和研发投入，不断推出具有竞争力的产品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6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华为公司的研发团队拥有丰富经验和专业技能，能够快速高效地完成产品研发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优化生产流程</a:t>
            </a:r>
            <a:endParaRPr lang="zh-CN" altLang="en-US"/>
          </a:p>
        </p:txBody>
      </p:sp>
      <p:sp>
        <p:nvSpPr>
          <p:cNvPr id="1048992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6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0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4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8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实施精益生产管理，降低生产成本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10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加强生产计划管理，提高生产调度水平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12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引入自动化和智能化设备，提高生产效率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14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优化生产布局，减少物料搬运成本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高效的物流配送体系</a:t>
            </a:r>
            <a:endParaRPr lang="zh-CN" altLang="en-US"/>
          </a:p>
        </p:txBody>
      </p:sp>
      <p:sp>
        <p:nvSpPr>
          <p:cNvPr id="1049050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2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4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6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华为与多家物流公司建立长期合作关系，确保运输过程中的安全与稳定。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0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2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4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华为公司采用先进的物流管理系统，确保产品及时准确地送达客户手中。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8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70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72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通过优化仓储布局和配送路线，降低物流成本，提高运营效率。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76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78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80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华为注重物流信息系统的建设，实现物流信息的实时更新与共享，提高物流运作效率。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华为公司的成本控制</a:t>
            </a:r>
            <a:endParaRPr lang="zh-CN" altLang="en-US"/>
          </a:p>
        </p:txBody>
      </p:sp>
      <p:sp>
        <p:nvSpPr>
          <p:cNvPr id="1049116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严格控制研发成本</a:t>
            </a:r>
            <a:endParaRPr lang="zh-CN" altLang="en-US"/>
          </a:p>
        </p:txBody>
      </p:sp>
      <p:sp>
        <p:nvSpPr>
          <p:cNvPr id="1049168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研发流程优化：华为公司注重研发流程的优化，通过减少不必要的环节和降低错误率来降低成本。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4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严格控制预算：华为公司对研发预算进行严格的管理和监控，确保研发成本在预算范围内。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资源共享：华为公司倡导资源共享，避免重复投入和浪费，从而降低研发成本。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创新与成本控制的结合：华为公司注重在研发过程中结合创新与成本控制，寻求最佳的性价比方案。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采购成本优化</a:t>
            </a:r>
            <a:endParaRPr lang="zh-CN" altLang="en-US"/>
          </a:p>
        </p:txBody>
      </p:sp>
      <p:sp>
        <p:nvSpPr>
          <p:cNvPr id="1049226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28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30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32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34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供应商管理：建立长期合作关系，确保质量和交货期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6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集中采购：降低采购成本，提高规模效应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8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采购流程优化：减少中间环节，降低物流成本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0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采购数据分析：通过数据分析，精准把握市场动态和成本变化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2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降低生产成本</a:t>
            </a:r>
            <a:endParaRPr lang="zh-CN" altLang="en-US"/>
          </a:p>
        </p:txBody>
      </p:sp>
      <p:sp>
        <p:nvSpPr>
          <p:cNvPr id="1049276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优化生产流程：通过数字化和自动化技术，提高生产效率，降低生产成本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0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2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采购策略：与供应商建立长期合作关系，确保采购成本最低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6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8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生产外包：将部分生产环节外包给专业制造商，降低生产成本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2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4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成本控制文化：倡导全员参与成本控制，提高员工成本意识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https://d.book118.com/567131001146006043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5"/>
  <p:tag name="KSO_WM_UNIT_INDEX" val="5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28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6"/>
  <p:tag name="KSO_WM_UNIT_INDEX" val="6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"/>
  <p:tag name="KSO_WM_UNIT_TYPE" val="a"/>
  <p:tag name="KSO_WM_UNIT_VALUE" val="3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1"/>
  <p:tag name="KSO_WM_UNIT_INDEX" val="1"/>
  <p:tag name="KSO_WM_UNIT_LAYERLEVEL" val="1"/>
  <p:tag name="KSO_WM_UNIT_NOCLEAR" val="0"/>
  <p:tag name="KSO_WM_UNIT_PRESET_TEXT" val="稻壳公司"/>
  <p:tag name="KSO_WM_UNIT_SUBTYPE" val="g"/>
  <p:tag name="KSO_WM_UNIT_TYPE" val="f"/>
  <p:tag name="KSO_WM_UNIT_VALUE" val="120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82.xml><?xml version="1.0" encoding="utf-8"?>
<p:tagLst xmlns:p="http://schemas.openxmlformats.org/presentationml/2006/main">
  <p:tag name="KSO_WM_BEAUTIFY_FLAG" val="#wm#"/>
  <p:tag name="KSO_WM_SLIDE_ID" val="custom20231216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1_2"/>
  <p:tag name="KSO_WM_UNIT_INDEX" val="1_1_2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2_2"/>
  <p:tag name="KSO_WM_UNIT_INDEX" val="1_2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3_2"/>
  <p:tag name="KSO_WM_UNIT_INDEX" val="1_3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4_2"/>
  <p:tag name="KSO_WM_UNIT_INDEX" val="1_4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5_2"/>
  <p:tag name="KSO_WM_UNIT_INDEX" val="1_5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16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4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8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13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</vt:lpstr>
      <vt:lpstr>微软雅黑</vt:lpstr>
      <vt:lpstr>Calibri Light</vt:lpstr>
      <vt:lpstr>Wingdings</vt:lpstr>
      <vt:lpstr>Office Theme</vt:lpstr>
      <vt:lpstr>华为公司运营效率与成本控制</vt:lpstr>
      <vt:lpstr>目录</vt:lpstr>
      <vt:lpstr>开篇语</vt:lpstr>
      <vt:lpstr>华为公司的运营效率</vt:lpstr>
      <vt:lpstr>高效的供应链管理</vt:lpstr>
      <vt:lpstr>快速的产品研发周期</vt:lpstr>
      <vt:lpstr>优化生产流程</vt:lpstr>
      <vt:lpstr>高效的物流配送体系</vt:lpstr>
      <vt:lpstr>华为公司的成本控制</vt:lpstr>
      <vt:lpstr>严格控制研发成本</vt:lpstr>
      <vt:lpstr>采购成本优化</vt:lpstr>
      <vt:lpstr>降低生产成本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2024-09-17T19:12:52.395</cp:lastPrinted>
  <dcterms:created xsi:type="dcterms:W3CDTF">2024-09-17T11:12:52Z</dcterms:created>
  <dcterms:modified xsi:type="dcterms:W3CDTF">2024-09-17T11:12:54Z</dcterms:modified>
</cp:coreProperties>
</file>