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82" r:id="rId2"/>
    <p:sldMasterId id="214748378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0412" cy="6859588"/>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4F22A4-D2D7-4C17-9CCA-DB5BA5C72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1649B-3B70-49D0-B5F5-747A9FE7E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475351-590A-48B3-A05F-A28CD4552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C91E99-933A-4B25-9C49-58EC96C36C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670E67-D8F4-4E87-BDDF-E62FF14B50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020FB3-1BD7-453E-BFCE-FE9BD28053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79C0E9-B9F5-4399-82BC-438C0C8378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86306A-19DF-4845-9AA4-799DC453A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FED1D5-A5B4-4D43-BFD0-E8EB59ADF8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815C7-38C2-499B-952D-2E36F0CC2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5DAEF-8A84-49C0-81F9-5C842F8D4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内容占位符 2"/>
          <p:cNvSpPr>
            <a:spLocks noGrp="1"/>
          </p:cNvSpPr>
          <p:nvPr>
            <p:ph idx="1"/>
          </p:nvPr>
        </p:nvSpPr>
        <p:spPr>
          <a:xfrm>
            <a:off x="456406" y="886409"/>
            <a:ext cx="11276806" cy="738835"/>
          </a:xfrm>
        </p:spPr>
        <p:txBody>
          <a:bodyPr/>
          <a:lstStyle>
            <a:lvl1pPr marL="0" indent="0" eaLnBrk="1" hangingPunct="1">
              <a:buFontTx/>
              <a:buNone/>
              <a:defRPr b="0"/>
            </a:lvl1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2.png"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2.png" /><Relationship Id="rId5"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2050" name="矩形 4" title=""/>
          <p:cNvSpPr/>
          <p:nvPr/>
        </p:nvSpPr>
        <p:spPr>
          <a:xfrm>
            <a:off x="0" y="0"/>
            <a:ext cx="12192000" cy="6858000"/>
          </a:xfrm>
          <a:prstGeom prst="rect">
            <a:avLst/>
          </a:prstGeom>
          <a:blipFill rotWithShape="1">
            <a:blip r:embed="rId2">
              <a:alphaModFix amt="50000"/>
              <a:grayscl/>
            </a:blip>
            <a:tile tx="0" ty="0" sx="100000" sy="100000" flip="none" algn="tl"/>
          </a:blipFill>
          <a:ln w="25400">
            <a:noFill/>
            <a:miter lim="800000"/>
          </a:ln>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endParaRPr lang="zh-CN" altLang="en-US">
              <a:solidFill>
                <a:srgbClr val="FFFFFF"/>
              </a:solidFill>
              <a:ea typeface="黑体" panose="02010609060101010101" pitchFamily="49" charset="-122"/>
            </a:endParaRPr>
          </a:p>
        </p:txBody>
      </p:sp>
      <p:sp>
        <p:nvSpPr>
          <p:cNvPr id="2051" name="矩形 2">
            <a:hlinkClick action="ppaction://noaction"/>
          </p:cNvPr>
          <p:cNvSpPr/>
          <p:nvPr/>
        </p:nvSpPr>
        <p:spPr>
          <a:xfrm>
            <a:off x="11326813" y="6459538"/>
            <a:ext cx="863600" cy="4000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r>
              <a:rPr lang="zh-CN" altLang="en-US" sz="2000">
                <a:solidFill>
                  <a:srgbClr val="FFFFFF"/>
                </a:solidFill>
                <a:ea typeface="黑体" panose="02010609060101010101" pitchFamily="49" charset="-122"/>
              </a:rPr>
              <a:t>返回</a:t>
            </a:r>
            <a:endParaRPr lang="zh-CN" altLang="en-US" sz="2000">
              <a:solidFill>
                <a:srgbClr val="FFFFFF"/>
              </a:solidFill>
              <a:ea typeface="黑体" panose="02010609060101010101" pitchFamily="49" charset="-122"/>
            </a:endParaRPr>
          </a:p>
        </p:txBody>
      </p:sp>
      <p:pic>
        <p:nvPicPr>
          <p:cNvPr id="2052" name="图片 1073743875" descr="学科网 zxxk.com" title=""/>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ctr" defTabSz="1217612" rtl="0" eaLnBrk="0" fontAlgn="base" hangingPunct="0">
        <a:lnSpc>
          <a:spcPct val="100000"/>
        </a:lnSpc>
        <a:spcBef>
          <a:spcPct val="0"/>
        </a:spcBef>
        <a:spcAft>
          <a:spcPct val="0"/>
        </a:spcAft>
        <a:buClrTx/>
        <a:buSzTx/>
        <a:buFontTx/>
        <a:buNone/>
        <a:defRPr sz="5900" kern="1200">
          <a:solidFill>
            <a:schemeClr val="tx1"/>
          </a:solidFill>
          <a:latin typeface="Arial Black" pitchFamily="34" charset="0"/>
          <a:ea typeface="微软雅黑" pitchFamily="34" charset="-122"/>
          <a:cs typeface="+mj-cs"/>
        </a:defRPr>
      </a:lvl1pPr>
    </p:titleStyle>
    <p:bodyStyle>
      <a:lvl1pPr marL="455930" indent="-455930" algn="l" defTabSz="1217930" rtl="0" eaLnBrk="0" fontAlgn="base" hangingPunct="0">
        <a:lnSpc>
          <a:spcPct val="100000"/>
        </a:lnSpc>
        <a:spcBef>
          <a:spcPct val="20000"/>
        </a:spcBef>
        <a:spcAft>
          <a:spcPct val="0"/>
        </a:spcAft>
        <a:buClrTx/>
        <a:buSzTx/>
        <a:buFont typeface="Arial" pitchFamily="34" charset="0"/>
        <a:buChar char="•"/>
        <a:defRPr sz="4300" kern="1200">
          <a:solidFill>
            <a:schemeClr val="tx1"/>
          </a:solidFill>
          <a:latin typeface="+mn-lt"/>
          <a:ea typeface="+mn-ea"/>
          <a:cs typeface="+mn-cs"/>
        </a:defRPr>
      </a:lvl1pPr>
      <a:lvl2pPr marL="989330" indent="-379730" algn="l" defTabSz="1217930" rtl="0" eaLnBrk="0" fontAlgn="base" hangingPunct="0">
        <a:lnSpc>
          <a:spcPct val="100000"/>
        </a:lnSpc>
        <a:spcBef>
          <a:spcPct val="20000"/>
        </a:spcBef>
        <a:spcAft>
          <a:spcPct val="0"/>
        </a:spcAft>
        <a:buClrTx/>
        <a:buSzTx/>
        <a:buFont typeface="Arial" pitchFamily="34" charset="0"/>
        <a:buChar char="–"/>
        <a:defRPr sz="3700" kern="1200">
          <a:solidFill>
            <a:schemeClr val="tx1"/>
          </a:solidFill>
          <a:latin typeface="+mn-lt"/>
          <a:ea typeface="+mn-ea"/>
          <a:cs typeface="+mn-cs"/>
        </a:defRPr>
      </a:lvl2pPr>
      <a:lvl3pPr marL="1522730" indent="-303530" algn="l" defTabSz="1217930" rtl="0" eaLnBrk="0" fontAlgn="base" hangingPunct="0">
        <a:lnSpc>
          <a:spcPct val="100000"/>
        </a:lnSpc>
        <a:spcBef>
          <a:spcPct val="20000"/>
        </a:spcBef>
        <a:spcAft>
          <a:spcPct val="0"/>
        </a:spcAft>
        <a:buClrTx/>
        <a:buSzTx/>
        <a:buFont typeface="Arial" pitchFamily="34" charset="0"/>
        <a:buChar char="•"/>
        <a:defRPr sz="3200" kern="1200">
          <a:solidFill>
            <a:schemeClr val="tx1"/>
          </a:solidFill>
          <a:latin typeface="+mn-lt"/>
          <a:ea typeface="+mn-ea"/>
          <a:cs typeface="+mn-cs"/>
        </a:defRPr>
      </a:lvl3pPr>
      <a:lvl4pPr marL="2132330" indent="-303530" algn="l" defTabSz="1217930" rtl="0" eaLnBrk="0" fontAlgn="base" hangingPunct="0">
        <a:lnSpc>
          <a:spcPct val="100000"/>
        </a:lnSpc>
        <a:spcBef>
          <a:spcPct val="20000"/>
        </a:spcBef>
        <a:spcAft>
          <a:spcPct val="0"/>
        </a:spcAft>
        <a:buClrTx/>
        <a:buSzTx/>
        <a:buFont typeface="Arial" pitchFamily="34" charset="0"/>
        <a:buChar char="–"/>
        <a:defRPr sz="2700" kern="1200">
          <a:solidFill>
            <a:schemeClr val="tx1"/>
          </a:solidFill>
          <a:latin typeface="+mn-lt"/>
          <a:ea typeface="+mn-ea"/>
          <a:cs typeface="+mn-cs"/>
        </a:defRPr>
      </a:lvl4pPr>
      <a:lvl5pPr marL="2741930" indent="-303530" algn="l" defTabSz="1217930" rtl="0" eaLnBrk="0" fontAlgn="base" hangingPunct="0">
        <a:lnSpc>
          <a:spcPct val="100000"/>
        </a:lnSpc>
        <a:spcBef>
          <a:spcPct val="20000"/>
        </a:spcBef>
        <a:spcAft>
          <a:spcPct val="0"/>
        </a:spcAft>
        <a:buClrTx/>
        <a:buSzTx/>
        <a:buFont typeface="Arial"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1pPr>
      <a:lvl2pPr marL="6096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2pPr>
      <a:lvl3pPr marL="12192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3pPr>
      <a:lvl4pPr marL="18288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4pPr>
      <a:lvl5pPr marL="24384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1026" name="矩形 5" title=""/>
          <p:cNvSpPr/>
          <p:nvPr/>
        </p:nvSpPr>
        <p:spPr>
          <a:xfrm>
            <a:off x="0" y="0"/>
            <a:ext cx="12192000" cy="6858000"/>
          </a:xfrm>
          <a:prstGeom prst="rect">
            <a:avLst/>
          </a:prstGeom>
          <a:blipFill rotWithShape="1">
            <a:blip r:embed="rId2">
              <a:alphaModFix amt="50000"/>
              <a:grayscl/>
            </a:blip>
            <a:tile tx="0" ty="0" sx="100000" sy="100000" flip="none" algn="tl"/>
          </a:blipFill>
          <a:ln w="25400">
            <a:noFill/>
            <a:miter lim="800000"/>
          </a:ln>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endParaRPr lang="zh-CN" altLang="en-US">
              <a:solidFill>
                <a:srgbClr val="FFFFFF"/>
              </a:solidFill>
              <a:latin typeface="Times New Roman" pitchFamily="18" charset="0"/>
            </a:endParaRPr>
          </a:p>
        </p:txBody>
      </p:sp>
      <p:sp>
        <p:nvSpPr>
          <p:cNvPr id="1027" name="Rectangle 3" title=""/>
          <p:cNvSpPr>
            <a:spLocks noGrp="1"/>
          </p:cNvSpPr>
          <p:nvPr>
            <p:ph type="body" idx="4294967295"/>
          </p:nvPr>
        </p:nvSpPr>
        <p:spPr>
          <a:xfrm>
            <a:off x="455613" y="866775"/>
            <a:ext cx="11277600" cy="733425"/>
          </a:xfrm>
          <a:prstGeom prst="rect">
            <a:avLst/>
          </a:prstGeom>
          <a:noFill/>
          <a:ln>
            <a:noFill/>
            <a:miter lim="800000"/>
          </a:ln>
        </p:spPr>
        <p:txBody>
          <a:bodyPr anchor="t" anchorCtr="0">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lvl="0"/>
            <a:r>
              <a:t>单击此处编辑母版文本样式</a:t>
            </a:r>
          </a:p>
        </p:txBody>
      </p:sp>
      <p:sp>
        <p:nvSpPr>
          <p:cNvPr id="1028" name="矩形 8">
            <a:hlinkClick action="ppaction://noaction"/>
          </p:cNvPr>
          <p:cNvSpPr/>
          <p:nvPr/>
        </p:nvSpPr>
        <p:spPr>
          <a:xfrm>
            <a:off x="11326813" y="6459538"/>
            <a:ext cx="863600" cy="400050"/>
          </a:xfrm>
          <a:prstGeom prst="rect">
            <a:avLst/>
          </a:prstGeom>
          <a:solidFill>
            <a:srgbClr val="4F81BD"/>
          </a:solidFill>
          <a:ln w="25400" cap="flat" cmpd="sng" algn="ctr">
            <a:noFill/>
            <a:prstDash val="solid"/>
          </a:ln>
          <a:effectLst/>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r>
              <a:rPr lang="zh-CN" altLang="en-US" sz="2000">
                <a:solidFill>
                  <a:srgbClr val="FFFFFF"/>
                </a:solidFill>
                <a:latin typeface="Arial"/>
                <a:ea typeface="黑体" panose="02010609060101010101" pitchFamily="49" charset="-122"/>
              </a:rPr>
              <a:t>返回</a:t>
            </a:r>
            <a:endParaRPr lang="zh-CN" altLang="en-US" sz="2000">
              <a:solidFill>
                <a:srgbClr val="FFFFFF"/>
              </a:solidFill>
              <a:latin typeface="Arial"/>
              <a:ea typeface="黑体" panose="02010609060101010101" pitchFamily="49" charset="-122"/>
            </a:endParaRPr>
          </a:p>
        </p:txBody>
      </p:sp>
      <p:pic>
        <p:nvPicPr>
          <p:cNvPr id="1029" name="图片 1073743875" descr="学科网 zxxk.com" title=""/>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83" r:id="rId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sz="4400">
          <a:solidFill>
            <a:schemeClr val="tx2"/>
          </a:solidFill>
          <a:latin typeface="Arial" pitchFamily="34" charset="0"/>
          <a:ea typeface="宋体" pitchFamily="2" charset="-122"/>
          <a:cs typeface="+mj-cs"/>
        </a:defRPr>
      </a:lvl1pPr>
    </p:titleStyle>
    <p:body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5pPr>
      <a:lvl6pPr marL="2514600" indent="-228600" algn="l" rtl="0" fontAlgn="base">
        <a:spcBef>
          <a:spcPct val="20000"/>
        </a:spcBef>
        <a:spcAft>
          <a:spcPct val="0"/>
        </a:spcAft>
        <a:buChar char="»"/>
        <a:defRPr sz="2800">
          <a:solidFill>
            <a:schemeClr val="tx1"/>
          </a:solidFill>
          <a:latin typeface="+mj-lt"/>
          <a:ea typeface="+mn-ea"/>
        </a:defRPr>
      </a:lvl6pPr>
      <a:lvl7pPr marL="2971800" indent="-228600" algn="l" rtl="0" fontAlgn="base">
        <a:spcBef>
          <a:spcPct val="20000"/>
        </a:spcBef>
        <a:spcAft>
          <a:spcPct val="0"/>
        </a:spcAft>
        <a:buChar char="»"/>
        <a:defRPr sz="2800">
          <a:solidFill>
            <a:schemeClr val="tx1"/>
          </a:solidFill>
          <a:latin typeface="+mj-lt"/>
          <a:ea typeface="+mn-ea"/>
        </a:defRPr>
      </a:lvl7pPr>
      <a:lvl8pPr marL="3429000" indent="-228600" algn="l" rtl="0" fontAlgn="base">
        <a:spcBef>
          <a:spcPct val="20000"/>
        </a:spcBef>
        <a:spcAft>
          <a:spcPct val="0"/>
        </a:spcAft>
        <a:buChar char="»"/>
        <a:defRPr sz="2800">
          <a:solidFill>
            <a:schemeClr val="tx1"/>
          </a:solidFill>
          <a:latin typeface="+mj-lt"/>
          <a:ea typeface="+mn-ea"/>
        </a:defRPr>
      </a:lvl8pPr>
      <a:lvl9pPr marL="3886200" indent="-228600" algn="l" rtl="0" fontAlgn="base">
        <a:spcBef>
          <a:spcPct val="20000"/>
        </a:spcBef>
        <a:spcAft>
          <a:spcPct val="0"/>
        </a:spcAft>
        <a:buChar char="»"/>
        <a:defRPr sz="2800">
          <a:solidFill>
            <a:schemeClr val="tx1"/>
          </a:solidFill>
          <a:latin typeface="+mj-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3604115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p:bgPr>
    </p:bg>
    <p:spTree>
      <p:nvGrpSpPr>
        <p:cNvPr id="1" name="" title=""/>
        <p:cNvGrpSpPr/>
        <p:nvPr/>
      </p:nvGrpSpPr>
      <p:grpSpPr>
        <a:xfrm>
          <a:off x="0" y="0"/>
          <a:ext cx="0" cy="0"/>
        </a:xfrm>
      </p:grpSpPr>
      <p:sp>
        <p:nvSpPr>
          <p:cNvPr id="5122" name="文本框 12" title=""/>
          <p:cNvSpPr txBox="1"/>
          <p:nvPr/>
        </p:nvSpPr>
        <p:spPr>
          <a:xfrm>
            <a:off x="1260475" y="495300"/>
            <a:ext cx="1754188" cy="461963"/>
          </a:xfrm>
          <a:prstGeom prst="rect">
            <a:avLst/>
          </a:prstGeom>
          <a:noFill/>
          <a:ln>
            <a:noFill/>
            <a:miter lim="800000"/>
          </a:ln>
        </p:spPr>
        <p:txBody>
          <a:bodyPr anchor="t" anchorCtr="0">
            <a:spAutoFit/>
          </a:bodyPr>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lvl="0" algn="ctr"/>
            <a:r>
              <a:rPr lang="zh-CN" altLang="en-US">
                <a:solidFill>
                  <a:srgbClr val="FFFFFF"/>
                </a:solidFill>
                <a:latin typeface="Arial" pitchFamily="34" charset="0"/>
                <a:ea typeface="黑体" panose="02010609060101010101" pitchFamily="49" charset="-122"/>
              </a:rPr>
              <a:t>七年级下册</a:t>
            </a:r>
            <a:endParaRPr lang="zh-CN" altLang="en-US">
              <a:solidFill>
                <a:srgbClr val="FFFFFF"/>
              </a:solidFill>
              <a:latin typeface="Arial" pitchFamily="34" charset="0"/>
              <a:ea typeface="黑体" panose="02010609060101010101" pitchFamily="49" charset="-122"/>
            </a:endParaRPr>
          </a:p>
        </p:txBody>
      </p:sp>
      <p:sp>
        <p:nvSpPr>
          <p:cNvPr id="5123" name="标题 24" title=""/>
          <p:cNvSpPr txBox="1"/>
          <p:nvPr/>
        </p:nvSpPr>
        <p:spPr>
          <a:xfrm>
            <a:off x="1127125" y="2509838"/>
            <a:ext cx="10515600" cy="920750"/>
          </a:xfrm>
          <a:prstGeom prst="rect">
            <a:avLst/>
          </a:prstGeom>
          <a:noFill/>
          <a:ln>
            <a:noFill/>
            <a:miter lim="800000"/>
          </a:ln>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90000"/>
              </a:lnSpc>
            </a:pPr>
            <a:r>
              <a:rPr lang="zh-CN" altLang="en-US" sz="5000" b="1">
                <a:solidFill>
                  <a:srgbClr val="FF0000"/>
                </a:solidFill>
                <a:latin typeface="Arial" pitchFamily="34" charset="0"/>
                <a:ea typeface="微软雅黑" pitchFamily="34" charset="-122"/>
              </a:rPr>
              <a:t>第四单元　走进法治天地</a:t>
            </a:r>
            <a:endParaRPr lang="zh-CN" altLang="en-US" sz="5000" b="1">
              <a:solidFill>
                <a:srgbClr val="FF0000"/>
              </a:solidFill>
              <a:latin typeface="Arial" pitchFamily="34" charset="0"/>
              <a:ea typeface="微软雅黑"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6145" name="内容占位符 11" title=""/>
          <p:cNvSpPr>
            <a:spLocks noGrp="1"/>
          </p:cNvSpPr>
          <p:nvPr>
            <p:ph idx="1"/>
          </p:nvPr>
        </p:nvSpPr>
        <p:spPr>
          <a:xfrm>
            <a:off x="455613" y="876300"/>
            <a:ext cx="11277600" cy="1393825"/>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黑体" panose="02010609060101010101" pitchFamily="49" charset="-122"/>
              </a:rPr>
              <a:t>[</a:t>
            </a:r>
            <a:r>
              <a:rPr lang="zh-CN" altLang="en-US" sz="2800" u="none" spc="0" baseline="0">
                <a:ea typeface="黑体" panose="02010609060101010101" pitchFamily="49" charset="-122"/>
              </a:rPr>
              <a:t>思维导图</a:t>
            </a:r>
            <a:r>
              <a:rPr lang="en-US" altLang="zh-CN" sz="2800" u="none" spc="0" baseline="0">
                <a:ea typeface="黑体" panose="02010609060101010101" pitchFamily="49" charset="-122"/>
              </a:rPr>
              <a:t>]</a:t>
            </a:r>
            <a:endParaRPr lang="zh-CN" altLang="en-US" sz="1000" u="none" baseline="0">
              <a:latin typeface="宋体" pitchFamily="2" charset="-122"/>
            </a:endParaRPr>
          </a:p>
          <a:p>
            <a:pPr marL="0" lvl="0" indent="0" defTabSz="914400" eaLnBrk="1" hangingPunct="0">
              <a:buNone/>
              <a:tabLst>
                <a:tab pos="4846638"/>
              </a:tabLst>
            </a:pPr>
            <a:endParaRPr lang="zh-CN" altLang="en-US" u="none" baseline="0"/>
          </a:p>
        </p:txBody>
      </p:sp>
      <p:pic>
        <p:nvPicPr>
          <p:cNvPr id="6146" name="Picture 12" title=""/>
          <p:cNvPicPr>
            <a:picLocks noChangeAspect="1"/>
          </p:cNvPicPr>
          <p:nvPr/>
        </p:nvPicPr>
        <p:blipFill>
          <a:blip r:embed="rId2">
            <a:clrChange>
              <a:clrFrom>
                <a:srgbClr val="FDFDFD"/>
              </a:clrFrom>
              <a:clrTo>
                <a:srgbClr val="FDFDFD">
                  <a:alpha val="0"/>
                </a:srgbClr>
              </a:clrTo>
            </a:clrChange>
          </a:blip>
          <a:stretch>
            <a:fillRect/>
          </a:stretch>
        </p:blipFill>
        <p:spPr>
          <a:xfrm>
            <a:off x="7938" y="223838"/>
            <a:ext cx="12184062" cy="504825"/>
          </a:xfrm>
          <a:prstGeom prst="rect">
            <a:avLst/>
          </a:prstGeom>
          <a:noFill/>
          <a:ln>
            <a:noFill/>
            <a:miter lim="800000"/>
          </a:ln>
        </p:spPr>
      </p:pic>
      <p:pic>
        <p:nvPicPr>
          <p:cNvPr id="6147" name="Picture 5" title=""/>
          <p:cNvPicPr>
            <a:picLocks noChangeAspect="1"/>
          </p:cNvPicPr>
          <p:nvPr/>
        </p:nvPicPr>
        <p:blipFill>
          <a:blip r:embed="rId3">
            <a:clrChange>
              <a:clrFrom>
                <a:srgbClr val="FFFFFF"/>
              </a:clrFrom>
              <a:clrTo>
                <a:srgbClr val="FFFFFF">
                  <a:alpha val="0"/>
                </a:srgbClr>
              </a:clrTo>
            </a:clrChange>
          </a:blip>
          <a:stretch>
            <a:fillRect/>
          </a:stretch>
        </p:blipFill>
        <p:spPr>
          <a:xfrm>
            <a:off x="3094038" y="835025"/>
            <a:ext cx="5334000" cy="5461000"/>
          </a:xfrm>
          <a:prstGeom prst="rect">
            <a:avLst/>
          </a:prstGeom>
          <a:noFill/>
          <a:ln>
            <a:noFill/>
            <a:miter lim="800000"/>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7169" name="内容占位符 11" title=""/>
          <p:cNvSpPr>
            <a:spLocks noGrp="1"/>
          </p:cNvSpPr>
          <p:nvPr>
            <p:ph idx="1"/>
          </p:nvPr>
        </p:nvSpPr>
        <p:spPr>
          <a:xfrm>
            <a:off x="455613" y="400050"/>
            <a:ext cx="11277600" cy="5534025"/>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黑体" panose="02010609060101010101" pitchFamily="49" charset="-122"/>
              </a:rPr>
              <a:t>[</a:t>
            </a:r>
            <a:r>
              <a:rPr lang="zh-CN" altLang="en-US" sz="2800" u="none" spc="0" baseline="0">
                <a:ea typeface="黑体" panose="02010609060101010101" pitchFamily="49" charset="-122"/>
              </a:rPr>
              <a:t>核心观点</a:t>
            </a:r>
            <a:r>
              <a:rPr lang="en-US" altLang="zh-CN" sz="2800" u="none" spc="0" baseline="0">
                <a:ea typeface="黑体" panose="02010609060101010101" pitchFamily="49" charset="-122"/>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1</a:t>
            </a:r>
            <a:r>
              <a:rPr lang="zh-CN" altLang="en-US" sz="2800" u="none" spc="0" baseline="0">
                <a:ea typeface="方正中等线简体"/>
              </a:rPr>
              <a:t>．我们的生活与法律息息相关。</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2</a:t>
            </a:r>
            <a:r>
              <a:rPr lang="zh-CN" altLang="en-US" sz="2800" u="none" spc="0" baseline="0">
                <a:ea typeface="方正中等线简体"/>
              </a:rPr>
              <a:t>．法律是由国家制定或认可的；法律是由国家强制力保证实施的；法律对全体社会成员具有普遍约束力。</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3</a:t>
            </a:r>
            <a:r>
              <a:rPr lang="zh-CN" altLang="en-US" sz="2800" u="none" spc="0" baseline="0">
                <a:ea typeface="方正中等线简体"/>
              </a:rPr>
              <a:t>．法律规范着全体社会成员的行为，保护着我们的生活，为我们的成长和发展创造安全、健康、有序的社会环境。</a:t>
            </a:r>
            <a:r>
              <a:rPr lang="en-US" altLang="zh-CN" sz="2800" u="none" spc="0" baseline="0">
                <a:ea typeface="方正中等线简体"/>
              </a:rPr>
              <a:t>(</a:t>
            </a:r>
            <a:r>
              <a:rPr lang="zh-CN" altLang="en-US" sz="2800" u="none" spc="0" baseline="0">
                <a:ea typeface="方正中等线简体"/>
              </a:rPr>
              <a:t>作用</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4</a:t>
            </a:r>
            <a:r>
              <a:rPr lang="zh-CN" altLang="en-US" sz="2800" u="none" spc="0" baseline="0">
                <a:ea typeface="方正中等线简体"/>
              </a:rPr>
              <a:t>．法律通过解决纠纷和制裁违法犯罪，惩恶扬善、伸张正义，维护我们的合法权益。</a:t>
            </a:r>
            <a:r>
              <a:rPr lang="en-US" altLang="zh-CN" sz="2800" u="none" spc="0" baseline="0">
                <a:ea typeface="方正中等线简体"/>
              </a:rPr>
              <a:t>(</a:t>
            </a:r>
            <a:r>
              <a:rPr lang="zh-CN" altLang="en-US" sz="2800" u="none" spc="0" baseline="0">
                <a:ea typeface="方正中等线简体"/>
              </a:rPr>
              <a:t>作用</a:t>
            </a:r>
            <a:r>
              <a:rPr lang="en-US" altLang="zh-CN" sz="2800" u="none" spc="0" baseline="0">
                <a:ea typeface="方正中等线简体"/>
              </a:rPr>
              <a:t>)</a:t>
            </a:r>
            <a:endParaRPr lang="zh-CN" altLang="zh-CN" sz="1000" u="none" baseline="0">
              <a:latin typeface="宋体"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8193" name="内容占位符 11" title=""/>
          <p:cNvSpPr>
            <a:spLocks noGrp="1"/>
          </p:cNvSpPr>
          <p:nvPr>
            <p:ph idx="1"/>
          </p:nvPr>
        </p:nvSpPr>
        <p:spPr>
          <a:xfrm>
            <a:off x="450850" y="928688"/>
            <a:ext cx="11277600" cy="4068763"/>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方正中等线简体"/>
              </a:rPr>
              <a:t>5</a:t>
            </a:r>
            <a:r>
              <a:rPr lang="zh-CN" altLang="en-US" sz="2800" u="none" spc="0" baseline="0">
                <a:ea typeface="方正中等线简体"/>
              </a:rPr>
              <a:t>．公民在法律面前一律平等，任何人都没有超越法律的特权。</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6</a:t>
            </a:r>
            <a:r>
              <a:rPr lang="zh-CN" altLang="en-US" sz="2800" u="none" spc="0" baseline="0">
                <a:ea typeface="方正中等线简体"/>
              </a:rPr>
              <a:t>．未成年人身心发育尚不成熟，自我保护能力较弱，辨别是非能力和自我控制能力不强，容易受到不良因素的影响和不法侵害，需要给予特殊保护。</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7</a:t>
            </a:r>
            <a:r>
              <a:rPr lang="zh-CN" altLang="en-US" sz="2800" u="none" spc="0" baseline="0">
                <a:ea typeface="方正中等线简体"/>
              </a:rPr>
              <a:t>．未成年人的生存和发展事关人类的未来，对未成年人给予特殊关爱和保护，已经成为人类的共识。</a:t>
            </a:r>
            <a:endParaRPr lang="zh-CN" altLang="zh-CN" sz="1000" u="none" baseline="0">
              <a:latin typeface="宋体"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9217" name="内容占位符 11" title=""/>
          <p:cNvSpPr>
            <a:spLocks noGrp="1"/>
          </p:cNvSpPr>
          <p:nvPr>
            <p:ph idx="1"/>
          </p:nvPr>
        </p:nvSpPr>
        <p:spPr>
          <a:xfrm>
            <a:off x="450850" y="242888"/>
            <a:ext cx="11277600" cy="6008688"/>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方正中等线简体"/>
              </a:rPr>
              <a:t>8</a:t>
            </a:r>
            <a:r>
              <a:rPr lang="zh-CN" altLang="en-US" sz="2800" u="none" spc="0" baseline="0">
                <a:ea typeface="方正中等线简体"/>
              </a:rPr>
              <a:t>．家庭保护是未成年人保护的基础，学校保护对未成年人保护起着重要作用，社会保护是未成年人保护中必不可少的组成部分，网络保护有利于保障未成年人在网络空间的合法权益，政府保护在未成年人保护工作中承担着主体责任，司法保护是维护未成年人合法权益的重要保障。</a:t>
            </a:r>
            <a:r>
              <a:rPr lang="en-US" altLang="zh-CN" sz="2800" u="none" spc="0" baseline="0">
                <a:ea typeface="方正中等线简体"/>
              </a:rPr>
              <a:t>(</a:t>
            </a:r>
            <a:r>
              <a:rPr lang="zh-CN" altLang="en-US" sz="2800" u="none" spc="0" baseline="0">
                <a:ea typeface="方正中等线简体"/>
              </a:rPr>
              <a:t>地位</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9</a:t>
            </a:r>
            <a:r>
              <a:rPr lang="zh-CN" altLang="en-US" sz="2800" u="none" spc="0" baseline="0">
                <a:ea typeface="方正中等线简体"/>
              </a:rPr>
              <a:t>．依法办事要求我们树立法律意识，遵守各种法律法规，养成尊法学法守法用法的习惯。</a:t>
            </a:r>
            <a:r>
              <a:rPr lang="en-US" altLang="zh-CN" sz="2800" u="none" spc="0" baseline="0">
                <a:ea typeface="方正中等线简体"/>
              </a:rPr>
              <a:t>(</a:t>
            </a:r>
            <a:r>
              <a:rPr lang="zh-CN" altLang="en-US" sz="2800" u="none" spc="0" baseline="0">
                <a:ea typeface="方正中等线简体"/>
              </a:rPr>
              <a:t>要求</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10</a:t>
            </a:r>
            <a:r>
              <a:rPr lang="zh-CN" altLang="en-US" sz="2800" u="none" spc="0" baseline="0">
                <a:ea typeface="方正中等线简体"/>
              </a:rPr>
              <a:t>．我们要做到自觉守法，遇事找法，解决问题靠法，努力成为一名社会主义法治的忠实崇尚者、自觉遵守者和坚定捍卫者。</a:t>
            </a:r>
            <a:r>
              <a:rPr lang="en-US" altLang="zh-CN" sz="2800" u="none" spc="0" baseline="0">
                <a:ea typeface="方正中等线简体"/>
              </a:rPr>
              <a:t>(</a:t>
            </a:r>
            <a:r>
              <a:rPr lang="zh-CN" altLang="en-US" sz="2800" u="none" spc="0" baseline="0">
                <a:ea typeface="方正中等线简体"/>
              </a:rPr>
              <a:t>做法</a:t>
            </a:r>
            <a:r>
              <a:rPr lang="en-US" altLang="zh-CN" sz="2800" u="none" spc="0" baseline="0">
                <a:ea typeface="方正中等线简体"/>
              </a:rPr>
              <a:t>)</a:t>
            </a:r>
            <a:endParaRPr lang="zh-CN" altLang="zh-CN" sz="1000" u="none" baseline="0">
              <a:latin typeface="宋体"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241" name="内容占位符 11" title=""/>
          <p:cNvSpPr>
            <a:spLocks noGrp="1"/>
          </p:cNvSpPr>
          <p:nvPr>
            <p:ph idx="1"/>
          </p:nvPr>
        </p:nvSpPr>
        <p:spPr>
          <a:xfrm>
            <a:off x="455613" y="671513"/>
            <a:ext cx="11277600" cy="657225"/>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黑体" panose="02010609060101010101" pitchFamily="49" charset="-122"/>
              </a:rPr>
              <a:t>[</a:t>
            </a:r>
            <a:r>
              <a:rPr lang="zh-CN" altLang="en-US" sz="2800" u="none" spc="0" baseline="0">
                <a:ea typeface="黑体" panose="02010609060101010101" pitchFamily="49" charset="-122"/>
              </a:rPr>
              <a:t>知识梳理</a:t>
            </a:r>
            <a:r>
              <a:rPr lang="en-US" altLang="zh-CN" sz="2800" u="none" spc="0" baseline="0">
                <a:ea typeface="黑体" panose="02010609060101010101" pitchFamily="49" charset="-122"/>
              </a:rPr>
              <a:t>]</a:t>
            </a:r>
            <a:endParaRPr lang="zh-CN" altLang="en-US" sz="1000" u="none" baseline="0">
              <a:latin typeface="宋体" pitchFamily="2" charset="-122"/>
            </a:endParaRPr>
          </a:p>
        </p:txBody>
      </p:sp>
      <p:pic>
        <p:nvPicPr>
          <p:cNvPr id="10242" name="Picture 3" title=""/>
          <p:cNvPicPr>
            <a:picLocks noChangeAspect="1"/>
          </p:cNvPicPr>
          <p:nvPr/>
        </p:nvPicPr>
        <p:blipFill>
          <a:blip r:embed="rId2">
            <a:clrChange>
              <a:clrFrom>
                <a:srgbClr val="FDFDFD"/>
              </a:clrFrom>
              <a:clrTo>
                <a:srgbClr val="FDFDFD">
                  <a:alpha val="0"/>
                </a:srgbClr>
              </a:clrTo>
            </a:clrChange>
          </a:blip>
          <a:stretch>
            <a:fillRect/>
          </a:stretch>
        </p:blipFill>
        <p:spPr>
          <a:xfrm>
            <a:off x="0" y="196850"/>
            <a:ext cx="12207875" cy="496888"/>
          </a:xfrm>
          <a:prstGeom prst="rect">
            <a:avLst/>
          </a:prstGeom>
          <a:noFill/>
          <a:ln>
            <a:noFill/>
            <a:miter lim="800000"/>
          </a:ln>
        </p:spPr>
      </p:pic>
      <p:graphicFrame>
        <p:nvGraphicFramePr>
          <p:cNvPr id="10243" name="表格 4" title=""/>
          <p:cNvGraphicFramePr>
            <a:graphicFrameLocks noGrp="1"/>
          </p:cNvGraphicFramePr>
          <p:nvPr/>
        </p:nvGraphicFramePr>
        <p:xfrm>
          <a:off x="593725" y="1438275"/>
          <a:ext cx="11074400" cy="4989512"/>
        </p:xfrm>
        <a:graphic>
          <a:graphicData uri="http://schemas.openxmlformats.org/drawingml/2006/table">
            <a:tbl>
              <a:tblPr/>
              <a:tblGrid>
                <a:gridCol w="1000125"/>
                <a:gridCol w="10074275"/>
              </a:tblGrid>
              <a:tr h="554038">
                <a:tc gridSpan="2">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黑体" panose="02010609060101010101" pitchFamily="49" charset="-122"/>
                        </a:rPr>
                        <a:t>生活与法律</a:t>
                      </a:r>
                      <a:endParaRPr lang="zh-CN" altLang="zh-CN" sz="26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4435475">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法律与生活的关系</a:t>
                      </a:r>
                      <a:endParaRPr lang="zh-CN" altLang="zh-CN" sz="26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en-US" altLang="zh-CN" sz="2600">
                          <a:latin typeface="Times New Roman" pitchFamily="18" charset="0"/>
                          <a:ea typeface="方正中等线简体" pitchFamily="65" charset="-122"/>
                        </a:rPr>
                        <a:t>(1)</a:t>
                      </a:r>
                      <a:r>
                        <a:rPr lang="zh-CN" altLang="zh-CN" sz="2600">
                          <a:latin typeface="Times New Roman" pitchFamily="18" charset="0"/>
                          <a:ea typeface="方正中等线简体" pitchFamily="65" charset="-122"/>
                        </a:rPr>
                        <a:t>生活需要法律来调整。</a:t>
                      </a:r>
                      <a:r>
                        <a:rPr lang="en-US" altLang="zh-CN" sz="2600">
                          <a:latin typeface="宋体" pitchFamily="2" charset="-122"/>
                          <a:ea typeface="方正中等线简体" pitchFamily="65" charset="-122"/>
                        </a:rPr>
                        <a:t>①</a:t>
                      </a:r>
                      <a:r>
                        <a:rPr lang="zh-CN" altLang="zh-CN" sz="2600">
                          <a:latin typeface="Times New Roman" pitchFamily="18" charset="0"/>
                          <a:ea typeface="方正中等线简体" pitchFamily="65" charset="-122"/>
                        </a:rPr>
                        <a:t>法律就在我们身边。我们在生活中形成的各种社会关系，以及由此产生的矛盾和纠纷，需要法律来调整。</a:t>
                      </a:r>
                      <a:r>
                        <a:rPr lang="en-US" altLang="zh-CN" sz="2600">
                          <a:latin typeface="宋体" pitchFamily="2" charset="-122"/>
                          <a:ea typeface="方正中等线简体" pitchFamily="65" charset="-122"/>
                        </a:rPr>
                        <a:t>②</a:t>
                      </a:r>
                      <a:r>
                        <a:rPr lang="zh-CN" altLang="zh-CN" sz="2600">
                          <a:latin typeface="Times New Roman" pitchFamily="18" charset="0"/>
                          <a:ea typeface="方正中等线简体" pitchFamily="65" charset="-122"/>
                        </a:rPr>
                        <a:t>法律是应生活的需要而制定和颁布的，又对生活加以规范和调整</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(2)</a:t>
                      </a:r>
                      <a:r>
                        <a:rPr lang="zh-CN" altLang="zh-CN" sz="2600">
                          <a:latin typeface="Times New Roman" pitchFamily="18" charset="0"/>
                          <a:ea typeface="方正中等线简体" pitchFamily="65" charset="-122"/>
                        </a:rPr>
                        <a:t>法律已经影响社会的方方面面。法律通过调整社会关系，不仅服务于人们当下的生活，而且指导着人们未来的生活</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(3)</a:t>
                      </a:r>
                      <a:r>
                        <a:rPr lang="zh-CN" altLang="zh-CN" sz="2600">
                          <a:latin typeface="Times New Roman" pitchFamily="18" charset="0"/>
                          <a:ea typeface="方正中等线简体" pitchFamily="65" charset="-122"/>
                        </a:rPr>
                        <a:t>法律与我们每个人如影随形，相伴一生。</a:t>
                      </a:r>
                      <a:r>
                        <a:rPr lang="en-US" altLang="zh-CN" sz="2600">
                          <a:latin typeface="宋体" pitchFamily="2" charset="-122"/>
                          <a:ea typeface="方正中等线简体" pitchFamily="65" charset="-122"/>
                        </a:rPr>
                        <a:t>①</a:t>
                      </a:r>
                      <a:r>
                        <a:rPr lang="zh-CN" altLang="zh-CN" sz="2600">
                          <a:latin typeface="Times New Roman" pitchFamily="18" charset="0"/>
                          <a:ea typeface="方正中等线简体" pitchFamily="65" charset="-122"/>
                        </a:rPr>
                        <a:t>我们一生都享有法律规定的各项权利，同时必须履行法律规定的各项义务。</a:t>
                      </a:r>
                      <a:r>
                        <a:rPr lang="en-US" altLang="zh-CN" sz="2600">
                          <a:latin typeface="宋体" pitchFamily="2" charset="-122"/>
                          <a:ea typeface="方正中等线简体" pitchFamily="65" charset="-122"/>
                        </a:rPr>
                        <a:t>②</a:t>
                      </a:r>
                      <a:r>
                        <a:rPr lang="zh-CN" altLang="zh-CN" sz="2600">
                          <a:latin typeface="Times New Roman" pitchFamily="18" charset="0"/>
                          <a:ea typeface="方正中等线简体" pitchFamily="65" charset="-122"/>
                        </a:rPr>
                        <a:t>法律规定的权利和义务为我们每个人提供了自由生存和发展的空间</a:t>
                      </a:r>
                      <a:endParaRPr lang="zh-CN" altLang="zh-CN" sz="2600">
                        <a:latin typeface="宋体" pitchFamily="2"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1265" name="表格 3" title=""/>
          <p:cNvGraphicFramePr>
            <a:graphicFrameLocks noGrp="1"/>
          </p:cNvGraphicFramePr>
          <p:nvPr/>
        </p:nvGraphicFramePr>
        <p:xfrm>
          <a:off x="593725" y="1428750"/>
          <a:ext cx="11074400" cy="2560638"/>
        </p:xfrm>
        <a:graphic>
          <a:graphicData uri="http://schemas.openxmlformats.org/drawingml/2006/table">
            <a:tbl>
              <a:tblPr/>
              <a:tblGrid>
                <a:gridCol w="709612"/>
                <a:gridCol w="735012"/>
                <a:gridCol w="9629775"/>
              </a:tblGrid>
              <a:tr h="639762">
                <a:tc gridSpan="3">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生活与法律</a:t>
                      </a:r>
                      <a:endParaRPr lang="zh-CN" altLang="zh-CN" sz="2800">
                        <a:latin typeface="宋体" pitchFamily="2" charset="-122"/>
                        <a:ea typeface="黑体" panose="02010609060101010101" pitchFamily="49"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1920875">
                <a:tc>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法治</a:t>
                      </a:r>
                      <a:endParaRPr lang="zh-CN" altLang="zh-CN" sz="2800">
                        <a:latin typeface="宋体" pitchFamily="2" charset="-122"/>
                        <a:ea typeface="方正中等线简体" pitchFamily="65"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内涵</a:t>
                      </a:r>
                      <a:endParaRPr lang="zh-CN" altLang="zh-CN" sz="2800">
                        <a:latin typeface="宋体" pitchFamily="2" charset="-122"/>
                        <a:ea typeface="方正中等线简体" pitchFamily="65"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法治是依法对国家和社会事务进行治理，强调依法治国、法律至上，要求任何组织和个人都要服从法律，遵守法律，依法办事</a:t>
                      </a:r>
                      <a:endParaRPr lang="zh-CN" altLang="zh-CN" sz="2800">
                        <a:latin typeface="宋体" pitchFamily="2" charset="-122"/>
                        <a:ea typeface="方正中等线简体" pitchFamily="65"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2289" name="表格 3" title=""/>
          <p:cNvGraphicFramePr>
            <a:graphicFrameLocks noGrp="1"/>
          </p:cNvGraphicFramePr>
          <p:nvPr/>
        </p:nvGraphicFramePr>
        <p:xfrm>
          <a:off x="593725" y="179388"/>
          <a:ext cx="11074400" cy="6097588"/>
        </p:xfrm>
        <a:graphic>
          <a:graphicData uri="http://schemas.openxmlformats.org/drawingml/2006/table">
            <a:tbl>
              <a:tblPr/>
              <a:tblGrid>
                <a:gridCol w="500062"/>
                <a:gridCol w="571500"/>
                <a:gridCol w="10002838"/>
              </a:tblGrid>
              <a:tr h="554038">
                <a:tc gridSpan="3">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黑体" panose="02010609060101010101" pitchFamily="49" charset="-122"/>
                        </a:rPr>
                        <a:t>生活与法律</a:t>
                      </a:r>
                      <a:endParaRPr lang="zh-CN" altLang="zh-CN" sz="2600">
                        <a:latin typeface="宋体" pitchFamily="2" charset="-122"/>
                        <a:ea typeface="黑体" panose="02010609060101010101" pitchFamily="49"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543550">
                <a:tc>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法治</a:t>
                      </a:r>
                      <a:endParaRPr lang="zh-CN" altLang="zh-CN" sz="2600">
                        <a:latin typeface="宋体" pitchFamily="2" charset="-122"/>
                        <a:ea typeface="方正中等线简体" pitchFamily="65"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重要性</a:t>
                      </a:r>
                      <a:endParaRPr lang="zh-CN" altLang="zh-CN" sz="26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en-US" altLang="zh-CN" sz="2600">
                          <a:latin typeface="Times New Roman" pitchFamily="18" charset="0"/>
                          <a:ea typeface="方正中等线简体" pitchFamily="65" charset="-122"/>
                        </a:rPr>
                        <a:t>(1)</a:t>
                      </a:r>
                      <a:r>
                        <a:rPr lang="zh-CN" altLang="zh-CN" sz="2600">
                          <a:latin typeface="Times New Roman" pitchFamily="18" charset="0"/>
                          <a:ea typeface="方正中等线简体" pitchFamily="65" charset="-122"/>
                        </a:rPr>
                        <a:t>法治是人们共同的生活愿景，也是国家治理现代化的重要标志</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(2)</a:t>
                      </a:r>
                      <a:r>
                        <a:rPr lang="zh-CN" altLang="zh-CN" sz="2600">
                          <a:latin typeface="Times New Roman" pitchFamily="18" charset="0"/>
                          <a:ea typeface="方正中等线简体" pitchFamily="65" charset="-122"/>
                        </a:rPr>
                        <a:t>法治助推中国梦的实现，是实现政治清明、社会公平、民心稳定、国家长治久安的必由之路</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(3)</a:t>
                      </a:r>
                      <a:r>
                        <a:rPr lang="zh-CN" altLang="zh-CN" sz="2600">
                          <a:latin typeface="Times New Roman" pitchFamily="18" charset="0"/>
                          <a:ea typeface="方正中等线简体" pitchFamily="65" charset="-122"/>
                        </a:rPr>
                        <a:t>坚持全面依法治国，建设社会主义法治国家，切实保障社会公平正义和人民权利，已经成为我国国家制度和国家治理体系的显著优势之一</a:t>
                      </a:r>
                      <a:endParaRPr lang="zh-CN" altLang="zh-CN" sz="2600">
                        <a:latin typeface="宋体" pitchFamily="2" charset="-122"/>
                      </a:endParaRPr>
                    </a:p>
                    <a:p>
                      <a:pPr marL="0" lvl="0" indent="0" defTabSz="914400">
                        <a:lnSpc>
                          <a:spcPct val="140000"/>
                        </a:lnSpc>
                        <a:buClrTx/>
                        <a:buFontTx/>
                      </a:pPr>
                      <a:r>
                        <a:rPr lang="zh-CN" altLang="zh-CN" sz="2600">
                          <a:latin typeface="Times New Roman" pitchFamily="18" charset="0"/>
                          <a:ea typeface="黑体" panose="02010609060101010101" pitchFamily="49" charset="-122"/>
                        </a:rPr>
                        <a:t>【考点链接】法治的重要性</a:t>
                      </a:r>
                      <a:r>
                        <a:rPr lang="zh-CN" altLang="zh-CN" sz="2600">
                          <a:latin typeface="Times New Roman" pitchFamily="18" charset="0"/>
                          <a:ea typeface="方正中等线简体" pitchFamily="65" charset="-122"/>
                        </a:rPr>
                        <a:t>：法治是现代政治文明的核心，是发展市场经济、实现强国富民的基本保障，是解决社会矛盾、维护社会稳定、实现社会正义的有效方式。全面依法治国的地位：全面依法治国是中国特色社会主义的本质要求和重要保障</a:t>
                      </a:r>
                      <a:endParaRPr lang="zh-CN" altLang="zh-CN" sz="26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3313" name="表格 3" title=""/>
          <p:cNvGraphicFramePr>
            <a:graphicFrameLocks noGrp="1"/>
          </p:cNvGraphicFramePr>
          <p:nvPr/>
        </p:nvGraphicFramePr>
        <p:xfrm>
          <a:off x="593725" y="1341438"/>
          <a:ext cx="11074400" cy="1835150"/>
        </p:xfrm>
        <a:graphic>
          <a:graphicData uri="http://schemas.openxmlformats.org/drawingml/2006/table">
            <a:tbl>
              <a:tblPr/>
              <a:tblGrid>
                <a:gridCol w="500062"/>
                <a:gridCol w="2000250"/>
                <a:gridCol w="8574088"/>
              </a:tblGrid>
              <a:tr h="554038">
                <a:tc gridSpan="3">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黑体" panose="02010609060101010101" pitchFamily="49" charset="-122"/>
                        </a:rPr>
                        <a:t>生活与法律</a:t>
                      </a:r>
                      <a:endParaRPr lang="zh-CN" altLang="zh-CN" sz="2600">
                        <a:latin typeface="宋体" pitchFamily="2" charset="-122"/>
                        <a:ea typeface="黑体" panose="02010609060101010101" pitchFamily="49"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1281112">
                <a:tc>
                  <a:txBody>
                    <a:bodyPr vert="horz" wrap="square" lIns="51068" tIns="0" rIns="51068"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法治</a:t>
                      </a:r>
                      <a:endParaRPr lang="zh-CN" altLang="zh-CN" sz="2600">
                        <a:latin typeface="宋体" pitchFamily="2" charset="-122"/>
                        <a:ea typeface="方正中等线简体" pitchFamily="65" charset="-122"/>
                      </a:endParaRPr>
                    </a:p>
                  </a:txBody>
                  <a:tcPr marL="51068" marR="51068"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实行法治</a:t>
                      </a:r>
                      <a:endParaRPr lang="zh-CN" altLang="zh-CN" sz="1000">
                        <a:latin typeface="宋体" pitchFamily="2" charset="-122"/>
                        <a:ea typeface="方正中等线简体" pitchFamily="65" charset="-122"/>
                      </a:endParaRPr>
                    </a:p>
                    <a:p>
                      <a:pPr marL="0" lvl="0" indent="0" algn="ctr" defTabSz="914400">
                        <a:lnSpc>
                          <a:spcPct val="150000"/>
                        </a:lnSpc>
                        <a:buClrTx/>
                        <a:buFontTx/>
                      </a:pPr>
                      <a:r>
                        <a:rPr lang="zh-CN" altLang="zh-CN" sz="2800">
                          <a:latin typeface="Times New Roman" pitchFamily="18" charset="0"/>
                          <a:ea typeface="方正中等线简体" pitchFamily="65" charset="-122"/>
                        </a:rPr>
                        <a:t>的前提</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科学完备的法律体系是实行法治的前提</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4337" name="表格 3" title=""/>
          <p:cNvGraphicFramePr>
            <a:graphicFrameLocks noGrp="1"/>
          </p:cNvGraphicFramePr>
          <p:nvPr/>
        </p:nvGraphicFramePr>
        <p:xfrm>
          <a:off x="522288" y="249238"/>
          <a:ext cx="11145838" cy="6097588"/>
        </p:xfrm>
        <a:graphic>
          <a:graphicData uri="http://schemas.openxmlformats.org/drawingml/2006/table">
            <a:tbl>
              <a:tblPr/>
              <a:tblGrid>
                <a:gridCol w="1450975"/>
                <a:gridCol w="9694862"/>
              </a:tblGrid>
              <a:tr h="554038">
                <a:tc gridSpan="2">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黑体" panose="02010609060101010101" pitchFamily="49" charset="-122"/>
                        </a:rPr>
                        <a:t>生活与法律</a:t>
                      </a:r>
                      <a:endParaRPr lang="zh-CN" altLang="zh-CN" sz="26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5543550">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近年来我国推进法治建设的举措</a:t>
                      </a:r>
                      <a:endParaRPr lang="zh-CN" altLang="zh-CN" sz="26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en-US" altLang="zh-CN" sz="2600">
                          <a:latin typeface="Times New Roman" pitchFamily="18" charset="0"/>
                          <a:ea typeface="方正中等线简体" pitchFamily="65" charset="-122"/>
                        </a:rPr>
                        <a:t>(1)</a:t>
                      </a:r>
                      <a:r>
                        <a:rPr lang="zh-CN" altLang="zh-CN" sz="2600">
                          <a:latin typeface="Times New Roman" pitchFamily="18" charset="0"/>
                          <a:ea typeface="方正中等线简体" pitchFamily="65" charset="-122"/>
                        </a:rPr>
                        <a:t>完善法律法规：颁布民法典、新修订的未成年人保护法、新修订的预防未成年人犯罪法；刑法修正案</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十一</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将最低刑事责任年龄降至</a:t>
                      </a:r>
                      <a:r>
                        <a:rPr lang="en-US" altLang="zh-CN" sz="2600">
                          <a:latin typeface="Times New Roman" pitchFamily="18" charset="0"/>
                          <a:ea typeface="方正中等线简体" pitchFamily="65" charset="-122"/>
                        </a:rPr>
                        <a:t>12</a:t>
                      </a:r>
                      <a:r>
                        <a:rPr lang="zh-CN" altLang="zh-CN" sz="2600">
                          <a:latin typeface="Times New Roman" pitchFamily="18" charset="0"/>
                          <a:ea typeface="方正中等线简体" pitchFamily="65" charset="-122"/>
                        </a:rPr>
                        <a:t>周岁等</a:t>
                      </a:r>
                      <a:endParaRPr lang="zh-CN" altLang="zh-CN" sz="2600">
                        <a:latin typeface="宋体" pitchFamily="2" charset="-122"/>
                        <a:ea typeface="方正中等线简体" pitchFamily="65"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(2)</a:t>
                      </a:r>
                      <a:r>
                        <a:rPr lang="zh-CN" altLang="zh-CN" sz="2600">
                          <a:latin typeface="Times New Roman" pitchFamily="18" charset="0"/>
                          <a:ea typeface="方正中等线简体" pitchFamily="65" charset="-122"/>
                        </a:rPr>
                        <a:t>保护知识产权：加强网络版权监管，打击侵权盗版，保护知识产权</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(3)</a:t>
                      </a:r>
                      <a:r>
                        <a:rPr lang="zh-CN" altLang="zh-CN" sz="2600">
                          <a:latin typeface="Times New Roman" pitchFamily="18" charset="0"/>
                          <a:ea typeface="方正中等线简体" pitchFamily="65" charset="-122"/>
                        </a:rPr>
                        <a:t>促进公平正义：多起重大刑事冤假错案根据疑罪从无原则得到纠正，并依法给予国家赔偿</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(4)</a:t>
                      </a:r>
                      <a:r>
                        <a:rPr lang="zh-CN" altLang="zh-CN" sz="2600">
                          <a:latin typeface="Times New Roman" pitchFamily="18" charset="0"/>
                          <a:ea typeface="方正中等线简体" pitchFamily="65" charset="-122"/>
                        </a:rPr>
                        <a:t>增强法治意识：成立中央全面依法治国委员会；设立国家宪法宣传周；将每年</a:t>
                      </a:r>
                      <a:r>
                        <a:rPr lang="en-US" altLang="zh-CN" sz="2600">
                          <a:latin typeface="Times New Roman" pitchFamily="18" charset="0"/>
                          <a:ea typeface="方正中等线简体" pitchFamily="65" charset="-122"/>
                        </a:rPr>
                        <a:t>12</a:t>
                      </a:r>
                      <a:r>
                        <a:rPr lang="zh-CN" altLang="zh-CN" sz="2600">
                          <a:latin typeface="Times New Roman" pitchFamily="18" charset="0"/>
                          <a:ea typeface="方正中等线简体" pitchFamily="65" charset="-122"/>
                        </a:rPr>
                        <a:t>月</a:t>
                      </a:r>
                      <a:r>
                        <a:rPr lang="en-US" altLang="zh-CN" sz="2600">
                          <a:latin typeface="Times New Roman" pitchFamily="18" charset="0"/>
                          <a:ea typeface="方正中等线简体" pitchFamily="65" charset="-122"/>
                        </a:rPr>
                        <a:t>4</a:t>
                      </a:r>
                      <a:r>
                        <a:rPr lang="zh-CN" altLang="zh-CN" sz="2600">
                          <a:latin typeface="Times New Roman" pitchFamily="18" charset="0"/>
                          <a:ea typeface="方正中等线简体" pitchFamily="65" charset="-122"/>
                        </a:rPr>
                        <a:t>日定为国家宪法日；开展法治进社区、进校园等活动</a:t>
                      </a:r>
                      <a:endParaRPr lang="zh-CN" altLang="zh-CN" sz="2600">
                        <a:latin typeface="宋体" pitchFamily="2"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5361" name="表格 3" title=""/>
          <p:cNvGraphicFramePr>
            <a:graphicFrameLocks noGrp="1"/>
          </p:cNvGraphicFramePr>
          <p:nvPr/>
        </p:nvGraphicFramePr>
        <p:xfrm>
          <a:off x="522288" y="1357312"/>
          <a:ext cx="11145838" cy="2560638"/>
        </p:xfrm>
        <a:graphic>
          <a:graphicData uri="http://schemas.openxmlformats.org/drawingml/2006/table">
            <a:tbl>
              <a:tblPr/>
              <a:tblGrid>
                <a:gridCol w="831850"/>
                <a:gridCol w="619125"/>
                <a:gridCol w="9694862"/>
              </a:tblGrid>
              <a:tr h="639762">
                <a:tc gridSpan="3">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法律的特征与作用</a:t>
                      </a:r>
                      <a:endParaRPr lang="zh-CN" altLang="zh-CN" sz="28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1920875">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法律</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本质</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法律是统治阶级共同意志的体现，是用来统治国家、管理社会的工具，也是调整社会关系、判断是非曲直、处理矛盾和纠纷的标尺</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6385" name="表格 3" title=""/>
          <p:cNvGraphicFramePr>
            <a:graphicFrameLocks noGrp="1"/>
          </p:cNvGraphicFramePr>
          <p:nvPr/>
        </p:nvGraphicFramePr>
        <p:xfrm>
          <a:off x="522288" y="357188"/>
          <a:ext cx="11145838" cy="5121275"/>
        </p:xfrm>
        <a:graphic>
          <a:graphicData uri="http://schemas.openxmlformats.org/drawingml/2006/table">
            <a:tbl>
              <a:tblPr/>
              <a:tblGrid>
                <a:gridCol w="831850"/>
                <a:gridCol w="619125"/>
                <a:gridCol w="9694862"/>
              </a:tblGrid>
              <a:tr h="639762">
                <a:tc gridSpan="3">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法律的特征与作用</a:t>
                      </a:r>
                      <a:endParaRPr lang="zh-CN" altLang="zh-CN" sz="28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4481512">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法律</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特征</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法律是由国家制定或认可的</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国家创制法律的两种基本形式</a:t>
                      </a:r>
                      <a:r>
                        <a:rPr lang="en-US" altLang="zh-CN" sz="2800">
                          <a:latin typeface="Times New Roman" pitchFamily="18" charset="0"/>
                          <a:ea typeface="方正中等线简体" pitchFamily="65" charset="-122"/>
                        </a:rPr>
                        <a:t>)</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法律是由国家强制力保证实施的</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法律区别于其他行为规范的最主要特征</a:t>
                      </a:r>
                      <a:r>
                        <a:rPr lang="en-US" altLang="zh-CN" sz="2800">
                          <a:latin typeface="Times New Roman" pitchFamily="18" charset="0"/>
                          <a:ea typeface="方正中等线简体" pitchFamily="65" charset="-122"/>
                        </a:rPr>
                        <a:t>)</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(3)</a:t>
                      </a:r>
                      <a:r>
                        <a:rPr lang="zh-CN" altLang="zh-CN" sz="2800">
                          <a:latin typeface="Times New Roman" pitchFamily="18" charset="0"/>
                          <a:ea typeface="方正中等线简体" pitchFamily="65" charset="-122"/>
                        </a:rPr>
                        <a:t>法律对全体社会成员具有普遍约束力</a:t>
                      </a:r>
                      <a:endParaRPr lang="zh-CN" altLang="zh-CN" sz="1000">
                        <a:latin typeface="宋体" pitchFamily="2" charset="-122"/>
                      </a:endParaRPr>
                    </a:p>
                    <a:p>
                      <a:pPr marL="0" lvl="0" indent="0" defTabSz="914400">
                        <a:lnSpc>
                          <a:spcPct val="150000"/>
                        </a:lnSpc>
                        <a:buClrTx/>
                        <a:buFontTx/>
                      </a:pPr>
                      <a:r>
                        <a:rPr lang="zh-CN" altLang="zh-CN" sz="2800">
                          <a:latin typeface="Times New Roman" pitchFamily="18" charset="0"/>
                          <a:ea typeface="黑体" panose="02010609060101010101" pitchFamily="49" charset="-122"/>
                        </a:rPr>
                        <a:t>特别提示：</a:t>
                      </a:r>
                      <a:endParaRPr lang="zh-CN" altLang="zh-CN" sz="1000">
                        <a:latin typeface="宋体" pitchFamily="2" charset="-122"/>
                      </a:endParaRPr>
                    </a:p>
                    <a:p>
                      <a:pPr marL="0" lvl="0" indent="0" defTabSz="914400">
                        <a:lnSpc>
                          <a:spcPct val="150000"/>
                        </a:lnSpc>
                        <a:buClrTx/>
                        <a:buFontTx/>
                      </a:pPr>
                      <a:r>
                        <a:rPr lang="zh-CN" altLang="zh-CN" sz="2800">
                          <a:latin typeface="Times New Roman" pitchFamily="18" charset="0"/>
                          <a:ea typeface="华文楷体" pitchFamily="2" charset="-122"/>
                        </a:rPr>
                        <a:t>法律的特征是近年来考试中的常考点，常结合当年的时政热点来考查。对于法律的三个特征的判断，可运用以下方法：</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7409" name="表格 3" title=""/>
          <p:cNvGraphicFramePr>
            <a:graphicFrameLocks noGrp="1"/>
          </p:cNvGraphicFramePr>
          <p:nvPr/>
        </p:nvGraphicFramePr>
        <p:xfrm>
          <a:off x="522288" y="452438"/>
          <a:ext cx="11145838" cy="5121275"/>
        </p:xfrm>
        <a:graphic>
          <a:graphicData uri="http://schemas.openxmlformats.org/drawingml/2006/table">
            <a:tbl>
              <a:tblPr/>
              <a:tblGrid>
                <a:gridCol w="831850"/>
                <a:gridCol w="619125"/>
                <a:gridCol w="9694862"/>
              </a:tblGrid>
              <a:tr h="639762">
                <a:tc gridSpan="3">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法律的特征与作用</a:t>
                      </a:r>
                      <a:endParaRPr lang="zh-CN" altLang="zh-CN" sz="28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4481512">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法律</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特征</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华文楷体" pitchFamily="2" charset="-122"/>
                        </a:rPr>
                        <a:t>(1)</a:t>
                      </a:r>
                      <a:r>
                        <a:rPr lang="zh-CN" altLang="zh-CN" sz="2800">
                          <a:latin typeface="Times New Roman" pitchFamily="18" charset="0"/>
                          <a:ea typeface="华文楷体" pitchFamily="2" charset="-122"/>
                        </a:rPr>
                        <a:t>如果材料中用的是国家制定了法律的事例，那强调的是</a:t>
                      </a:r>
                      <a:endParaRPr lang="en-US" altLang="zh-CN" sz="2800">
                        <a:latin typeface="Times New Roman" pitchFamily="18" charset="0"/>
                        <a:ea typeface="华文楷体" pitchFamily="2" charset="-122"/>
                      </a:endParaRPr>
                    </a:p>
                    <a:p>
                      <a:pPr marL="0" lvl="0" indent="0"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华文楷体" pitchFamily="2" charset="-122"/>
                        </a:rPr>
                        <a:t>法律由国家制定或认可</a:t>
                      </a:r>
                      <a:r>
                        <a:rPr lang="en-US" altLang="zh-CN" sz="2800">
                          <a:latin typeface="宋体" pitchFamily="2" charset="-122"/>
                          <a:ea typeface="方正中等线简体" pitchFamily="65" charset="-122"/>
                        </a:rPr>
                        <a:t>”</a:t>
                      </a:r>
                      <a:endParaRPr lang="zh-CN" altLang="zh-CN" sz="1000">
                        <a:latin typeface="宋体" pitchFamily="2" charset="-122"/>
                        <a:ea typeface="华文楷体" pitchFamily="2" charset="-122"/>
                      </a:endParaRPr>
                    </a:p>
                    <a:p>
                      <a:pPr marL="0" lvl="0" indent="0" defTabSz="914400">
                        <a:lnSpc>
                          <a:spcPct val="150000"/>
                        </a:lnSpc>
                        <a:buClrTx/>
                        <a:buFontTx/>
                      </a:pPr>
                      <a:r>
                        <a:rPr lang="en-US" altLang="zh-CN" sz="2800">
                          <a:latin typeface="Times New Roman" pitchFamily="18" charset="0"/>
                          <a:ea typeface="华文楷体" pitchFamily="2" charset="-122"/>
                        </a:rPr>
                        <a:t>(2)</a:t>
                      </a:r>
                      <a:r>
                        <a:rPr lang="zh-CN" altLang="zh-CN" sz="2800">
                          <a:latin typeface="Times New Roman" pitchFamily="18" charset="0"/>
                          <a:ea typeface="华文楷体" pitchFamily="2" charset="-122"/>
                        </a:rPr>
                        <a:t>如果材料中用的是某官员因违法犯罪受到处罚的事例，有两种情况：</a:t>
                      </a:r>
                      <a:r>
                        <a:rPr lang="en-US" altLang="zh-CN" sz="2800">
                          <a:latin typeface="宋体" pitchFamily="2" charset="-122"/>
                          <a:ea typeface="华文楷体" pitchFamily="2" charset="-122"/>
                        </a:rPr>
                        <a:t>①</a:t>
                      </a:r>
                      <a:r>
                        <a:rPr lang="zh-CN" altLang="zh-CN" sz="2800">
                          <a:latin typeface="Times New Roman" pitchFamily="18" charset="0"/>
                          <a:ea typeface="华文楷体" pitchFamily="2" charset="-122"/>
                        </a:rPr>
                        <a:t>如果材料中涉及具体处罚内容，那强调的是</a:t>
                      </a:r>
                      <a:endParaRPr lang="en-US" altLang="zh-CN" sz="2800">
                        <a:latin typeface="Times New Roman" pitchFamily="18" charset="0"/>
                        <a:ea typeface="华文楷体" pitchFamily="2" charset="-122"/>
                      </a:endParaRPr>
                    </a:p>
                    <a:p>
                      <a:pPr marL="0" lvl="0" indent="0"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华文楷体" pitchFamily="2" charset="-122"/>
                        </a:rPr>
                        <a:t>法律靠国家强制力保证实施和对全体社会成员具有普遍约束力</a:t>
                      </a:r>
                      <a:r>
                        <a:rPr lang="en-US" altLang="zh-CN" sz="2800">
                          <a:latin typeface="宋体" pitchFamily="2" charset="-122"/>
                          <a:ea typeface="方正中等线简体" pitchFamily="65" charset="-122"/>
                        </a:rPr>
                        <a:t>”</a:t>
                      </a:r>
                      <a:r>
                        <a:rPr lang="zh-CN" altLang="zh-CN" sz="2800">
                          <a:latin typeface="Times New Roman" pitchFamily="18" charset="0"/>
                          <a:ea typeface="华文楷体" pitchFamily="2" charset="-122"/>
                        </a:rPr>
                        <a:t>。</a:t>
                      </a:r>
                      <a:r>
                        <a:rPr lang="en-US" altLang="zh-CN" sz="2800">
                          <a:latin typeface="宋体" pitchFamily="2" charset="-122"/>
                          <a:ea typeface="华文楷体" pitchFamily="2" charset="-122"/>
                        </a:rPr>
                        <a:t>②</a:t>
                      </a:r>
                      <a:r>
                        <a:rPr lang="zh-CN" altLang="zh-CN" sz="2800">
                          <a:latin typeface="Times New Roman" pitchFamily="18" charset="0"/>
                          <a:ea typeface="华文楷体" pitchFamily="2" charset="-122"/>
                        </a:rPr>
                        <a:t>如果未涉及具体处罚内容，那就只强调</a:t>
                      </a:r>
                      <a:r>
                        <a:rPr lang="en-US" altLang="zh-CN" sz="2800">
                          <a:latin typeface="宋体" pitchFamily="2" charset="-122"/>
                          <a:ea typeface="方正中等线简体" pitchFamily="65" charset="-122"/>
                        </a:rPr>
                        <a:t>“</a:t>
                      </a:r>
                      <a:r>
                        <a:rPr lang="zh-CN" altLang="zh-CN" sz="2800">
                          <a:latin typeface="Times New Roman" pitchFamily="18" charset="0"/>
                          <a:ea typeface="华文楷体" pitchFamily="2" charset="-122"/>
                        </a:rPr>
                        <a:t>法律对全体社会成员具有普遍约束力</a:t>
                      </a:r>
                      <a:r>
                        <a:rPr lang="en-US" altLang="zh-CN" sz="2800">
                          <a:latin typeface="宋体" pitchFamily="2" charset="-122"/>
                          <a:ea typeface="方正中等线简体" pitchFamily="65" charset="-122"/>
                        </a:rPr>
                        <a:t>”</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8433" name="表格 3" title=""/>
          <p:cNvGraphicFramePr>
            <a:graphicFrameLocks noGrp="1"/>
          </p:cNvGraphicFramePr>
          <p:nvPr/>
        </p:nvGraphicFramePr>
        <p:xfrm>
          <a:off x="522288" y="420688"/>
          <a:ext cx="11145838" cy="5761038"/>
        </p:xfrm>
        <a:graphic>
          <a:graphicData uri="http://schemas.openxmlformats.org/drawingml/2006/table">
            <a:tbl>
              <a:tblPr/>
              <a:tblGrid>
                <a:gridCol w="831850"/>
                <a:gridCol w="619125"/>
                <a:gridCol w="9694862"/>
              </a:tblGrid>
              <a:tr h="639762">
                <a:tc gridSpan="3">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法律的特征与作用</a:t>
                      </a:r>
                      <a:endParaRPr lang="zh-CN" altLang="zh-CN" sz="28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121275">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法律</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作用</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法律规范着全体社会成员的行为，保护着我们的生活，为我们的成长和发展创造安全、健康、有序的社会环境</a:t>
                      </a:r>
                      <a:endParaRPr lang="zh-CN" altLang="zh-CN" sz="1000">
                        <a:latin typeface="宋体" pitchFamily="2" charset="-122"/>
                        <a:ea typeface="方正中等线简体" pitchFamily="65"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规范作用：</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法律规定我们应该享有的权利，应该履行的义务。</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法律让我们懂得在社会生活中可以做什么，应当做什么，不应当做什么。</a:t>
                      </a:r>
                      <a:r>
                        <a:rPr lang="en-US" altLang="zh-CN" sz="2800">
                          <a:latin typeface="宋体" pitchFamily="2" charset="-122"/>
                          <a:ea typeface="方正中等线简体" pitchFamily="65" charset="-122"/>
                        </a:rPr>
                        <a:t>③</a:t>
                      </a:r>
                      <a:r>
                        <a:rPr lang="zh-CN" altLang="zh-CN" sz="2800">
                          <a:latin typeface="Times New Roman" pitchFamily="18" charset="0"/>
                          <a:ea typeface="方正中等线简体" pitchFamily="65" charset="-122"/>
                        </a:rPr>
                        <a:t>法律为我们评判自己和他人的行为提供了准绳，指引、教育人向善</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保护作用：法律通过解决纠纷和制裁违法犯罪，惩恶扬善、伸张正义，维护我们的合法权益</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9457" name="表格 3" title=""/>
          <p:cNvGraphicFramePr>
            <a:graphicFrameLocks noGrp="1"/>
          </p:cNvGraphicFramePr>
          <p:nvPr/>
        </p:nvGraphicFramePr>
        <p:xfrm>
          <a:off x="522288" y="357188"/>
          <a:ext cx="11145838" cy="5943600"/>
        </p:xfrm>
        <a:graphic>
          <a:graphicData uri="http://schemas.openxmlformats.org/drawingml/2006/table">
            <a:tbl>
              <a:tblPr/>
              <a:tblGrid>
                <a:gridCol w="1450975"/>
                <a:gridCol w="9694862"/>
              </a:tblGrid>
              <a:tr h="593725">
                <a:tc gridSpan="2">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600">
                          <a:latin typeface="Times New Roman" pitchFamily="18" charset="0"/>
                          <a:ea typeface="黑体" panose="02010609060101010101" pitchFamily="49" charset="-122"/>
                        </a:rPr>
                        <a:t>法律的特征与作用</a:t>
                      </a:r>
                      <a:endParaRPr lang="zh-CN" altLang="zh-CN" sz="26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5349875">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600">
                          <a:latin typeface="Times New Roman" pitchFamily="18" charset="0"/>
                          <a:ea typeface="方正中等线简体" pitchFamily="65" charset="-122"/>
                        </a:rPr>
                        <a:t>法律对全体社会成员具有普遍约束力的表现</a:t>
                      </a:r>
                      <a:endParaRPr lang="zh-CN" altLang="zh-CN" sz="26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600">
                          <a:latin typeface="Times New Roman" pitchFamily="18" charset="0"/>
                          <a:ea typeface="方正中等线简体" pitchFamily="65" charset="-122"/>
                        </a:rPr>
                        <a:t>(1)</a:t>
                      </a:r>
                      <a:r>
                        <a:rPr lang="zh-CN" altLang="zh-CN" sz="2600">
                          <a:latin typeface="Times New Roman" pitchFamily="18" charset="0"/>
                          <a:ea typeface="方正中等线简体" pitchFamily="65" charset="-122"/>
                        </a:rPr>
                        <a:t>在法治社会里，公民在法律面前一律平等，任何人都没有超越法律的特权</a:t>
                      </a:r>
                      <a:endParaRPr lang="zh-CN" altLang="zh-CN" sz="2600">
                        <a:latin typeface="宋体" pitchFamily="2" charset="-122"/>
                      </a:endParaRPr>
                    </a:p>
                    <a:p>
                      <a:pPr marL="0" lvl="0" indent="0" defTabSz="914400">
                        <a:lnSpc>
                          <a:spcPct val="150000"/>
                        </a:lnSpc>
                        <a:buClrTx/>
                        <a:buFontTx/>
                      </a:pPr>
                      <a:r>
                        <a:rPr lang="en-US" altLang="zh-CN" sz="2600">
                          <a:latin typeface="Times New Roman" pitchFamily="18" charset="0"/>
                          <a:ea typeface="方正中等线简体" pitchFamily="65" charset="-122"/>
                        </a:rPr>
                        <a:t>(2)</a:t>
                      </a:r>
                      <a:r>
                        <a:rPr lang="zh-CN" altLang="zh-CN" sz="2600">
                          <a:latin typeface="Times New Roman" pitchFamily="18" charset="0"/>
                          <a:ea typeface="方正中等线简体" pitchFamily="65" charset="-122"/>
                        </a:rPr>
                        <a:t>每个公民都平等地受到法律的保护，平等地享有权利和履行义务</a:t>
                      </a:r>
                      <a:endParaRPr lang="zh-CN" altLang="zh-CN" sz="2600">
                        <a:latin typeface="宋体" pitchFamily="2" charset="-122"/>
                      </a:endParaRPr>
                    </a:p>
                    <a:p>
                      <a:pPr marL="0" lvl="0" indent="0" defTabSz="914400">
                        <a:lnSpc>
                          <a:spcPct val="150000"/>
                        </a:lnSpc>
                        <a:buClrTx/>
                        <a:buFontTx/>
                      </a:pPr>
                      <a:r>
                        <a:rPr lang="en-US" altLang="zh-CN" sz="2600">
                          <a:latin typeface="Times New Roman" pitchFamily="18" charset="0"/>
                          <a:ea typeface="方正中等线简体" pitchFamily="65" charset="-122"/>
                        </a:rPr>
                        <a:t>(3)</a:t>
                      </a:r>
                      <a:r>
                        <a:rPr lang="zh-CN" altLang="zh-CN" sz="2600">
                          <a:latin typeface="Times New Roman" pitchFamily="18" charset="0"/>
                          <a:ea typeface="方正中等线简体" pitchFamily="65" charset="-122"/>
                        </a:rPr>
                        <a:t>任何人不论职务高低、功劳大小，只要触犯国家法律，都必须承担相应的法律责任</a:t>
                      </a:r>
                      <a:endParaRPr lang="zh-CN" altLang="zh-CN" sz="2600">
                        <a:latin typeface="宋体" pitchFamily="2" charset="-122"/>
                      </a:endParaRPr>
                    </a:p>
                    <a:p>
                      <a:pPr marL="0" lvl="0" indent="0" defTabSz="914400">
                        <a:lnSpc>
                          <a:spcPct val="150000"/>
                        </a:lnSpc>
                        <a:buClrTx/>
                        <a:buFontTx/>
                      </a:pPr>
                      <a:r>
                        <a:rPr lang="zh-CN" altLang="zh-CN" sz="2600">
                          <a:latin typeface="Times New Roman" pitchFamily="18" charset="0"/>
                          <a:ea typeface="黑体" panose="02010609060101010101" pitchFamily="49" charset="-122"/>
                        </a:rPr>
                        <a:t>【考点链接】法律面前人人平等的表现</a:t>
                      </a:r>
                      <a:r>
                        <a:rPr lang="zh-CN" altLang="zh-CN" sz="2600">
                          <a:latin typeface="Times New Roman" pitchFamily="18" charset="0"/>
                          <a:ea typeface="方正中等线简体" pitchFamily="65" charset="-122"/>
                        </a:rPr>
                        <a:t>：我国公民的合法权益一律平等地受到法律保护，违法或犯罪行为一律平等地依法予以追究，任何组织或者个人都不得有超越宪法和法律的特权</a:t>
                      </a:r>
                      <a:endParaRPr lang="zh-CN" altLang="zh-CN" sz="2600">
                        <a:latin typeface="宋体" pitchFamily="2"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0481" name="表格 3" title=""/>
          <p:cNvGraphicFramePr>
            <a:graphicFrameLocks noGrp="1"/>
          </p:cNvGraphicFramePr>
          <p:nvPr/>
        </p:nvGraphicFramePr>
        <p:xfrm>
          <a:off x="522288" y="349250"/>
          <a:ext cx="11145838" cy="5761038"/>
        </p:xfrm>
        <a:graphic>
          <a:graphicData uri="http://schemas.openxmlformats.org/drawingml/2006/table">
            <a:tbl>
              <a:tblPr/>
              <a:tblGrid>
                <a:gridCol w="1143000"/>
                <a:gridCol w="10002838"/>
              </a:tblGrid>
              <a:tr h="639762">
                <a:tc gridSpan="2">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特殊保护</a:t>
                      </a:r>
                      <a:endParaRPr lang="zh-CN" altLang="zh-CN" sz="2800">
                        <a:latin typeface="宋体" pitchFamily="2" charset="-122"/>
                        <a:ea typeface="黑体" panose="02010609060101010101" pitchFamily="49"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5121275">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未成年人需要特殊保护的原因</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必要性：</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未成年人身心发育尚不成熟，自我保护能力较弱，辨别是非能力和自我控制能力不强，容易受到不良因素的影响和不法侵害，需要给予特殊的保护</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自身角度</a:t>
                      </a:r>
                      <a:r>
                        <a:rPr lang="en-US" altLang="zh-CN" sz="2800">
                          <a:latin typeface="Times New Roman" pitchFamily="18" charset="0"/>
                          <a:ea typeface="方正中等线简体" pitchFamily="65" charset="-122"/>
                        </a:rPr>
                        <a:t>)</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社会生活复杂多样，欺骗、欺诈未成年人的事件时有发生</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未成年人容易受到侵害的原因</a:t>
                      </a:r>
                      <a:r>
                        <a:rPr lang="en-US" altLang="zh-CN" sz="2800">
                          <a:latin typeface="Times New Roman" pitchFamily="18" charset="0"/>
                          <a:ea typeface="方正中等线简体" pitchFamily="65" charset="-122"/>
                        </a:rPr>
                        <a:t>)</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重要性：</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未成年人的生存和发展事关人类的未来，给予未成年人特殊关爱和保护，已经成为人类的共识。</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保护未成年人的合法权益，是人类文明和社会进步的应有之义</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国家角度</a:t>
                      </a:r>
                      <a:r>
                        <a:rPr lang="en-US" altLang="zh-CN" sz="2800">
                          <a:latin typeface="Times New Roman" pitchFamily="18" charset="0"/>
                          <a:ea typeface="方正中等线简体" pitchFamily="65" charset="-122"/>
                        </a:rPr>
                        <a:t>)</a:t>
                      </a:r>
                      <a:endParaRPr lang="zh-CN" altLang="zh-CN" sz="2800">
                        <a:latin typeface="宋体" pitchFamily="2"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1505" name="表格 3" title=""/>
          <p:cNvGraphicFramePr>
            <a:graphicFrameLocks noGrp="1"/>
          </p:cNvGraphicFramePr>
          <p:nvPr/>
        </p:nvGraphicFramePr>
        <p:xfrm>
          <a:off x="593725" y="1000125"/>
          <a:ext cx="11074400" cy="4479925"/>
        </p:xfrm>
        <a:graphic>
          <a:graphicData uri="http://schemas.openxmlformats.org/drawingml/2006/table">
            <a:tbl>
              <a:tblPr/>
              <a:tblGrid>
                <a:gridCol w="1897062"/>
                <a:gridCol w="9177338"/>
              </a:tblGrid>
              <a:tr h="1920875">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保护未成年人的法律</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专门法律：未成年人保护法、预防未成年人犯罪法等</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其他法律：宪法、民法典、义务教育法、家庭教育促进法等</a:t>
                      </a:r>
                      <a:endParaRPr lang="zh-CN" altLang="zh-CN" sz="2800">
                        <a:latin typeface="宋体" pitchFamily="2"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2559050">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法律对未成年人的特殊保护</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86" tIns="0" rIns="5108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家庭保护、学校保护、社会保护、网络保护、政府保护和司法保护，共同构筑起全方位保障未成年人合法权益的防线，形成全社会关心、保护未成年人的有效机制和良好风尚</a:t>
                      </a:r>
                      <a:endParaRPr lang="zh-CN" altLang="zh-CN" sz="2800">
                        <a:latin typeface="宋体" pitchFamily="2" charset="-122"/>
                        <a:ea typeface="方正中等线简体" pitchFamily="65" charset="-122"/>
                      </a:endParaRPr>
                    </a:p>
                  </a:txBody>
                  <a:tcPr marL="51086" marR="5108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pic>
        <p:nvPicPr>
          <p:cNvPr id="2" name="Picture 2"/>
          <p:cNvPicPr>
            <a:picLocks noChangeAspect="1"/>
          </p:cNvPicPr>
          <p:nvPr/>
        </p:nvPicPr>
        <p:blipFill>
          <a:blip r:embed="rId2"/>
          <a:stretch>
            <a:fillRect/>
          </a:stretch>
        </p:blipFill>
        <p:spPr>
          <a:xfrm flipH="1">
            <a:off x="11912600" y="11595100"/>
            <a:ext cx="0" cy="0"/>
          </a:xfrm>
          <a:prstGeom prst="rect">
            <a:avLst/>
          </a:prstGeom>
          <a:ln>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2529" name="表格 3" title=""/>
          <p:cNvGraphicFramePr>
            <a:graphicFrameLocks noGrp="1"/>
          </p:cNvGraphicFramePr>
          <p:nvPr/>
        </p:nvGraphicFramePr>
        <p:xfrm>
          <a:off x="522288" y="571500"/>
          <a:ext cx="11145838" cy="5121275"/>
        </p:xfrm>
        <a:graphic>
          <a:graphicData uri="http://schemas.openxmlformats.org/drawingml/2006/table">
            <a:tbl>
              <a:tblPr/>
              <a:tblGrid>
                <a:gridCol w="995362"/>
                <a:gridCol w="858838"/>
                <a:gridCol w="1717675"/>
                <a:gridCol w="3484562"/>
                <a:gridCol w="2371725"/>
                <a:gridCol w="1717675"/>
              </a:tblGrid>
              <a:tr h="639762">
                <a:tc gridSpan="6">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特殊保护</a:t>
                      </a:r>
                      <a:endParaRPr lang="zh-CN" altLang="zh-CN" sz="2800">
                        <a:latin typeface="宋体" pitchFamily="2" charset="-122"/>
                        <a:ea typeface="黑体" panose="02010609060101010101" pitchFamily="49"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639762">
                <a:tc rowSpan="3">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保护未成年人的六道防线</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rowSpan="3">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基本内容</a:t>
                      </a:r>
                      <a:endParaRPr lang="zh-CN" altLang="zh-CN" sz="2800">
                        <a:latin typeface="宋体" pitchFamily="2"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endParaRPr lang="en-US" altLang="zh-CN" sz="2800">
                        <a:latin typeface="Times New Roman" pitchFamily="18" charset="0"/>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主体</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要求</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地位</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1920875">
                <a:tc vMerge="1">
                  <a:txBody>
                    <a:bodyPr vert="horz" wrap="square"/>
                    <a:lstStyle/>
                    <a:p/>
                  </a:txBody>
                  <a:tcPr>
                    <a:lnL w="12700">
                      <a:solidFill>
                        <a:prstClr val="black"/>
                      </a:solidFill>
                      <a:round/>
                    </a:lnL>
                    <a:lnR w="12700">
                      <a:solidFill>
                        <a:prstClr val="black"/>
                      </a:solidFill>
                      <a:round/>
                    </a:lnR>
                  </a:tcPr>
                </a:tc>
                <a:tc vMerge="1">
                  <a:txBody>
                    <a:bodyPr vert="horz" wrap="square"/>
                    <a:lstStyle/>
                    <a:p/>
                  </a:txBody>
                  <a:tcPr>
                    <a:lnL w="12700">
                      <a:solidFill>
                        <a:prstClr val="black"/>
                      </a:solidFill>
                      <a:round/>
                    </a:lnL>
                    <a:lnR w="12700">
                      <a:solidFill>
                        <a:prstClr val="black"/>
                      </a:solidFill>
                      <a:round/>
                    </a:lnR>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家庭保护</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父母、其他监护人和共同生活的其他成年家庭成员</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生活上的关心照顾和思想上的教育培养</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第一阵地和基础</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1920875">
                <a:tc vMerge="1">
                  <a:txBody>
                    <a:bodyPr vert="horz" wrap="square"/>
                    <a:lstStyle/>
                    <a:p/>
                  </a:txBody>
                  <a:tcPr>
                    <a:lnL w="12700">
                      <a:solidFill>
                        <a:prstClr val="black"/>
                      </a:solidFill>
                      <a:round/>
                    </a:lnL>
                    <a:lnR w="12700">
                      <a:solidFill>
                        <a:prstClr val="black"/>
                      </a:solidFill>
                      <a:round/>
                    </a:lnR>
                    <a:lnB w="12700">
                      <a:round/>
                    </a:lnB>
                  </a:tcPr>
                </a:tc>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学校保护</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学校、幼儿园和其他教育机构</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对未成年人进行教育，促进未成年人发展</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重要作用</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3553" name="表格 3" title=""/>
          <p:cNvGraphicFramePr>
            <a:graphicFrameLocks noGrp="1"/>
          </p:cNvGraphicFramePr>
          <p:nvPr/>
        </p:nvGraphicFramePr>
        <p:xfrm>
          <a:off x="522288" y="366712"/>
          <a:ext cx="11145838" cy="5761038"/>
        </p:xfrm>
        <a:graphic>
          <a:graphicData uri="http://schemas.openxmlformats.org/drawingml/2006/table">
            <a:tbl>
              <a:tblPr/>
              <a:tblGrid>
                <a:gridCol w="995362"/>
                <a:gridCol w="504825"/>
                <a:gridCol w="928688"/>
                <a:gridCol w="3787775"/>
                <a:gridCol w="3429000"/>
                <a:gridCol w="1500188"/>
              </a:tblGrid>
              <a:tr h="639762">
                <a:tc gridSpan="6">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特殊保护</a:t>
                      </a:r>
                      <a:endParaRPr lang="zh-CN" altLang="zh-CN" sz="2800">
                        <a:latin typeface="宋体" pitchFamily="2" charset="-122"/>
                        <a:ea typeface="黑体" panose="02010609060101010101" pitchFamily="49"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639762">
                <a:tc rowSpan="3">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保护未成年人的六道防线</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rowSpan="3">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基本内容</a:t>
                      </a:r>
                      <a:endParaRPr lang="zh-CN" altLang="zh-CN" sz="2800">
                        <a:latin typeface="宋体" pitchFamily="2"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endParaRPr lang="en-US" altLang="zh-CN" sz="2800">
                        <a:latin typeface="Times New Roman" pitchFamily="18" charset="0"/>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主体</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要求</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地位</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1920875">
                <a:tc vMerge="1">
                  <a:txBody>
                    <a:bodyPr vert="horz" wrap="square"/>
                    <a:lstStyle/>
                    <a:p/>
                  </a:txBody>
                  <a:tcPr>
                    <a:lnL w="12700">
                      <a:solidFill>
                        <a:prstClr val="black"/>
                      </a:solidFill>
                      <a:round/>
                    </a:lnL>
                    <a:lnR w="12700">
                      <a:solidFill>
                        <a:prstClr val="black"/>
                      </a:solidFill>
                      <a:round/>
                    </a:lnR>
                  </a:tcPr>
                </a:tc>
                <a:tc vMerge="1">
                  <a:txBody>
                    <a:bodyPr vert="horz" wrap="square"/>
                    <a:lstStyle/>
                    <a:p/>
                  </a:txBody>
                  <a:tcPr>
                    <a:lnL w="12700">
                      <a:solidFill>
                        <a:prstClr val="black"/>
                      </a:solidFill>
                      <a:round/>
                    </a:lnL>
                    <a:lnR w="12700">
                      <a:solidFill>
                        <a:prstClr val="black"/>
                      </a:solidFill>
                      <a:round/>
                    </a:lnR>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社会保护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国家、人民团体、企业事业单位、社会组织以及其他组织和个人</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创造有利于未成年人健康成长的社会环境</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必不可少的组成部分</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2560638">
                <a:tc vMerge="1">
                  <a:txBody>
                    <a:bodyPr vert="horz" wrap="square"/>
                    <a:lstStyle/>
                    <a:p/>
                  </a:txBody>
                  <a:tcPr>
                    <a:lnL w="12700">
                      <a:solidFill>
                        <a:prstClr val="black"/>
                      </a:solidFill>
                      <a:round/>
                    </a:lnL>
                    <a:lnR w="12700">
                      <a:solidFill>
                        <a:prstClr val="black"/>
                      </a:solidFill>
                      <a:round/>
                    </a:lnR>
                    <a:lnB w="12700">
                      <a:round/>
                    </a:lnB>
                  </a:tcPr>
                </a:tc>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网络保护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国家、社会、学校和家庭对未成年人网络生活实施的专门保护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保障未成年人在网络空间的合法权益，力图实现对未成年人的线上线下全方位保护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线上线下全方位保护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4577" name="表格 3" title=""/>
          <p:cNvGraphicFramePr>
            <a:graphicFrameLocks noGrp="1"/>
          </p:cNvGraphicFramePr>
          <p:nvPr/>
        </p:nvGraphicFramePr>
        <p:xfrm>
          <a:off x="522288" y="366712"/>
          <a:ext cx="11145838" cy="5761038"/>
        </p:xfrm>
        <a:graphic>
          <a:graphicData uri="http://schemas.openxmlformats.org/drawingml/2006/table">
            <a:tbl>
              <a:tblPr/>
              <a:tblGrid>
                <a:gridCol w="995362"/>
                <a:gridCol w="504825"/>
                <a:gridCol w="928688"/>
                <a:gridCol w="4216400"/>
                <a:gridCol w="3000375"/>
                <a:gridCol w="1500188"/>
              </a:tblGrid>
              <a:tr h="639762">
                <a:tc gridSpan="6">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特殊保护</a:t>
                      </a:r>
                      <a:endParaRPr lang="zh-CN" altLang="zh-CN" sz="2800">
                        <a:latin typeface="宋体" pitchFamily="2" charset="-122"/>
                        <a:ea typeface="黑体" panose="02010609060101010101" pitchFamily="49"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639762">
                <a:tc rowSpan="3">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保护未成年人的六道防线</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rowSpan="3">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基本内容</a:t>
                      </a:r>
                      <a:endParaRPr lang="zh-CN" altLang="zh-CN" sz="2800">
                        <a:latin typeface="宋体" pitchFamily="2"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endParaRPr lang="en-US" altLang="zh-CN" sz="2800">
                        <a:latin typeface="Times New Roman" pitchFamily="18" charset="0"/>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主体</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要求</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2506" tIns="0" rIns="42506"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地位</a:t>
                      </a:r>
                      <a:endParaRPr lang="zh-CN" altLang="zh-CN" sz="2800">
                        <a:latin typeface="宋体" pitchFamily="2" charset="-122"/>
                        <a:ea typeface="方正中等线简体" pitchFamily="65" charset="-122"/>
                      </a:endParaRPr>
                    </a:p>
                  </a:txBody>
                  <a:tcPr marL="42506" marR="42506"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1920875">
                <a:tc vMerge="1">
                  <a:txBody>
                    <a:bodyPr vert="horz" wrap="square"/>
                    <a:lstStyle/>
                    <a:p/>
                  </a:txBody>
                  <a:tcPr>
                    <a:lnL w="12700">
                      <a:solidFill>
                        <a:prstClr val="black"/>
                      </a:solidFill>
                      <a:round/>
                    </a:lnL>
                    <a:lnR w="12700">
                      <a:solidFill>
                        <a:prstClr val="black"/>
                      </a:solidFill>
                      <a:round/>
                    </a:lnR>
                  </a:tcPr>
                </a:tc>
                <a:tc vMerge="1">
                  <a:txBody>
                    <a:bodyPr vert="horz" wrap="square"/>
                    <a:lstStyle/>
                    <a:p/>
                  </a:txBody>
                  <a:tcPr>
                    <a:lnL w="12700">
                      <a:solidFill>
                        <a:prstClr val="black"/>
                      </a:solidFill>
                      <a:round/>
                    </a:lnL>
                    <a:lnR w="12700">
                      <a:solidFill>
                        <a:prstClr val="black"/>
                      </a:solidFill>
                      <a:round/>
                    </a:lnR>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政府保护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各级人民政府及其有关部门</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在各自职责范围内对未成年人实施的保护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主体责任</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2560638">
                <a:tc vMerge="1">
                  <a:txBody>
                    <a:bodyPr vert="horz" wrap="square"/>
                    <a:lstStyle/>
                    <a:p/>
                  </a:txBody>
                  <a:tcPr>
                    <a:lnL w="12700">
                      <a:solidFill>
                        <a:prstClr val="black"/>
                      </a:solidFill>
                      <a:round/>
                    </a:lnL>
                    <a:lnR w="12700">
                      <a:solidFill>
                        <a:prstClr val="black"/>
                      </a:solidFill>
                      <a:round/>
                    </a:lnR>
                    <a:lnB w="12700">
                      <a:round/>
                    </a:lnB>
                  </a:tcPr>
                </a:tc>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司法保护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国家司法机关</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包括公安机关、人民检察院、人民法院以及司法行政部门在内的广义上的司法机关</a:t>
                      </a:r>
                      <a:r>
                        <a:rPr lang="en-US" altLang="zh-CN" sz="2800">
                          <a:latin typeface="Times New Roman" pitchFamily="18" charset="0"/>
                          <a:ea typeface="方正中等线简体" pitchFamily="65" charset="-122"/>
                        </a:rPr>
                        <a:t>)</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依法履行职责，对未成年人实施的专门保护</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重要保障</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5601" name="表格 3" title=""/>
          <p:cNvGraphicFramePr>
            <a:graphicFrameLocks noGrp="1"/>
          </p:cNvGraphicFramePr>
          <p:nvPr/>
        </p:nvGraphicFramePr>
        <p:xfrm>
          <a:off x="522288" y="523875"/>
          <a:ext cx="11145838" cy="5121275"/>
        </p:xfrm>
        <a:graphic>
          <a:graphicData uri="http://schemas.openxmlformats.org/drawingml/2006/table">
            <a:tbl>
              <a:tblPr/>
              <a:tblGrid>
                <a:gridCol w="1285875"/>
                <a:gridCol w="623888"/>
                <a:gridCol w="9236075"/>
              </a:tblGrid>
              <a:tr h="639762">
                <a:tc gridSpan="3">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特殊保护</a:t>
                      </a:r>
                      <a:endParaRPr lang="zh-CN" altLang="zh-CN" sz="2800">
                        <a:latin typeface="宋体" pitchFamily="2" charset="-122"/>
                        <a:ea typeface="黑体" panose="02010609060101010101" pitchFamily="49"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4481512">
                <a:tc>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宋体" pitchFamily="2" charset="-122"/>
                        </a:rPr>
                        <a:t>保护未成年人的六道防线</a:t>
                      </a:r>
                      <a:endParaRPr lang="zh-CN" altLang="zh-CN" sz="2800">
                        <a:latin typeface="宋体" pitchFamily="2"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rPr>
                        <a:t>判断依据</a:t>
                      </a:r>
                      <a:endParaRPr lang="zh-CN" altLang="zh-CN" sz="2800">
                        <a:latin typeface="宋体" pitchFamily="2"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一般我们可以依据实施保护的主体是谁来判断属于什么保护：</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家庭保护的主体是</a:t>
                      </a: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父母或其他监护人</a:t>
                      </a: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学校保护的主体是</a:t>
                      </a:r>
                      <a:r>
                        <a:rPr lang="zh-CN"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学校、幼儿园、其他教育机构</a:t>
                      </a:r>
                      <a:r>
                        <a:rPr lang="zh-CN"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或</a:t>
                      </a:r>
                      <a:r>
                        <a:rPr lang="zh-CN"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老师</a:t>
                      </a:r>
                      <a:r>
                        <a:rPr lang="zh-CN"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，注意教育行政部门不属于此项；</a:t>
                      </a:r>
                      <a:r>
                        <a:rPr lang="zh-CN" altLang="zh-CN" sz="2800">
                          <a:latin typeface="宋体" pitchFamily="2" charset="-122"/>
                          <a:ea typeface="方正中等线简体" pitchFamily="65" charset="-122"/>
                        </a:rPr>
                        <a:t>③</a:t>
                      </a:r>
                      <a:r>
                        <a:rPr lang="zh-CN" altLang="zh-CN" sz="2800">
                          <a:latin typeface="Times New Roman" pitchFamily="18" charset="0"/>
                          <a:ea typeface="方正中等线简体" pitchFamily="65" charset="-122"/>
                        </a:rPr>
                        <a:t>社会保护的主体是国家机关</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国务院、教育局、文化局等</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、人民团体、企业事业单位、社会组织以及其他组织和个人；</a:t>
                      </a:r>
                      <a:r>
                        <a:rPr lang="zh-CN" altLang="zh-CN" sz="2800">
                          <a:latin typeface="宋体" pitchFamily="2" charset="-122"/>
                          <a:ea typeface="方正中等线简体" pitchFamily="65" charset="-122"/>
                        </a:rPr>
                        <a:t>④</a:t>
                      </a:r>
                      <a:r>
                        <a:rPr lang="zh-CN" altLang="zh-CN" sz="2800">
                          <a:latin typeface="Times New Roman" pitchFamily="18" charset="0"/>
                          <a:ea typeface="方正中等线简体" pitchFamily="65" charset="-122"/>
                        </a:rPr>
                        <a:t>司法保护的主体是</a:t>
                      </a:r>
                      <a:r>
                        <a:rPr lang="zh-CN"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公、检、法</a:t>
                      </a:r>
                      <a:r>
                        <a:rPr lang="zh-CN"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等司法机关</a:t>
                      </a:r>
                      <a:endParaRPr lang="zh-CN" altLang="zh-CN" sz="2800">
                        <a:latin typeface="宋体" pitchFamily="2"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6625" name="表格 3" title=""/>
          <p:cNvGraphicFramePr>
            <a:graphicFrameLocks noGrp="1"/>
          </p:cNvGraphicFramePr>
          <p:nvPr/>
        </p:nvGraphicFramePr>
        <p:xfrm>
          <a:off x="522288" y="142875"/>
          <a:ext cx="11145838" cy="6097588"/>
        </p:xfrm>
        <a:graphic>
          <a:graphicData uri="http://schemas.openxmlformats.org/drawingml/2006/table">
            <a:tbl>
              <a:tblPr/>
              <a:tblGrid>
                <a:gridCol w="877888"/>
                <a:gridCol w="1031875"/>
                <a:gridCol w="9236075"/>
              </a:tblGrid>
              <a:tr h="554038">
                <a:tc gridSpan="3">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黑体" panose="02010609060101010101" pitchFamily="49" charset="-122"/>
                        </a:rPr>
                        <a:t>特殊保护</a:t>
                      </a:r>
                      <a:endParaRPr lang="zh-CN" altLang="zh-CN" sz="2600">
                        <a:latin typeface="宋体" pitchFamily="2" charset="-122"/>
                        <a:ea typeface="黑体" panose="02010609060101010101" pitchFamily="49"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543550">
                <a:tc>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宋体" pitchFamily="2" charset="-122"/>
                        </a:rPr>
                        <a:t>保护未成年人的六道防线</a:t>
                      </a:r>
                      <a:endParaRPr lang="zh-CN" altLang="zh-CN" sz="2600">
                        <a:latin typeface="宋体" pitchFamily="2"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rPr>
                        <a:t>判断依据</a:t>
                      </a:r>
                      <a:endParaRPr lang="zh-CN" altLang="zh-CN" sz="2600">
                        <a:latin typeface="宋体" pitchFamily="2"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0552" tIns="0" rIns="30552"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en-US" altLang="zh-CN" sz="2600">
                          <a:latin typeface="Times New Roman" pitchFamily="18" charset="0"/>
                          <a:ea typeface="方正中等线简体" pitchFamily="65" charset="-122"/>
                        </a:rPr>
                        <a:t>(2)</a:t>
                      </a:r>
                      <a:r>
                        <a:rPr lang="zh-CN" altLang="zh-CN" sz="2600">
                          <a:latin typeface="Times New Roman" pitchFamily="18" charset="0"/>
                          <a:ea typeface="方正中等线简体" pitchFamily="65" charset="-122"/>
                        </a:rPr>
                        <a:t>司法保护一般是针对违法犯罪的未成年人或牵涉进法律案件的未成年人。值得注意的是，司法机关打击侵害未成年人合法权益的违法犯罪分子</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打击的不是未成年人本身</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，这些举措是在治理社会环境，属于社会保护</a:t>
                      </a:r>
                      <a:endParaRPr lang="zh-CN" altLang="zh-CN" sz="2600">
                        <a:latin typeface="宋体" pitchFamily="2" charset="-122"/>
                        <a:ea typeface="方正中等线简体" pitchFamily="65"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(3)</a:t>
                      </a:r>
                      <a:r>
                        <a:rPr lang="zh-CN" altLang="zh-CN" sz="2600">
                          <a:latin typeface="Times New Roman" pitchFamily="18" charset="0"/>
                          <a:ea typeface="方正中等线简体" pitchFamily="65" charset="-122"/>
                        </a:rPr>
                        <a:t>网络保护主要与使用网络有关</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(4)</a:t>
                      </a:r>
                      <a:r>
                        <a:rPr lang="zh-CN" altLang="zh-CN" sz="2600">
                          <a:latin typeface="Times New Roman" pitchFamily="18" charset="0"/>
                          <a:ea typeface="方正中等线简体" pitchFamily="65" charset="-122"/>
                        </a:rPr>
                        <a:t>对六种特殊保护的判断，时有争议。我们一定要弄清题目设问中实施保护的主体是谁，谁在做，谁规定</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发布通知、解释、意见等</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，规定谁。特别要注意，</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这</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上述材料</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是指整段材料最前面的主语；</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这一规定</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上述规定</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是指规定后面</a:t>
                      </a:r>
                      <a:endParaRPr lang="en-US" altLang="zh-CN" sz="2600">
                        <a:latin typeface="Times New Roman" pitchFamily="18" charset="0"/>
                        <a:ea typeface="方正中等线简体" pitchFamily="65"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或双引号里面</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的内容的主语</a:t>
                      </a:r>
                      <a:endParaRPr lang="zh-CN" altLang="zh-CN" sz="2600">
                        <a:latin typeface="宋体" pitchFamily="2" charset="-122"/>
                      </a:endParaRPr>
                    </a:p>
                  </a:txBody>
                  <a:tcPr marL="30552" marR="30552"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7649" name="表格 3" title=""/>
          <p:cNvGraphicFramePr>
            <a:graphicFrameLocks noGrp="1"/>
          </p:cNvGraphicFramePr>
          <p:nvPr/>
        </p:nvGraphicFramePr>
        <p:xfrm>
          <a:off x="665162" y="106362"/>
          <a:ext cx="11002962" cy="6335712"/>
        </p:xfrm>
        <a:graphic>
          <a:graphicData uri="http://schemas.openxmlformats.org/drawingml/2006/table">
            <a:tbl>
              <a:tblPr/>
              <a:tblGrid>
                <a:gridCol w="1143000"/>
                <a:gridCol w="9859962"/>
              </a:tblGrid>
              <a:tr h="576262">
                <a:tc gridSpan="2">
                  <a:txBody>
                    <a:bodyPr vert="horz" wrap="square" lIns="48375" tIns="0" rIns="48375"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700">
                          <a:latin typeface="Times New Roman" pitchFamily="18" charset="0"/>
                          <a:ea typeface="黑体" panose="02010609060101010101" pitchFamily="49" charset="-122"/>
                        </a:rPr>
                        <a:t>特殊保护</a:t>
                      </a:r>
                      <a:endParaRPr lang="zh-CN" altLang="zh-CN" sz="2700">
                        <a:latin typeface="宋体" pitchFamily="2" charset="-122"/>
                        <a:ea typeface="黑体" panose="02010609060101010101" pitchFamily="49" charset="-122"/>
                      </a:endParaRPr>
                    </a:p>
                  </a:txBody>
                  <a:tcPr marL="48375" marR="48375"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5759450">
                <a:tc>
                  <a:txBody>
                    <a:bodyPr vert="horz" wrap="square" lIns="48375" tIns="0" rIns="48375"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700">
                          <a:latin typeface="Times New Roman" pitchFamily="18" charset="0"/>
                          <a:ea typeface="方正中等线简体" pitchFamily="65" charset="-122"/>
                        </a:rPr>
                        <a:t>保护未成年人健康成长的做法</a:t>
                      </a:r>
                      <a:endParaRPr lang="zh-CN" altLang="zh-CN" sz="2700">
                        <a:latin typeface="宋体" pitchFamily="2" charset="-122"/>
                        <a:ea typeface="方正中等线简体" pitchFamily="65" charset="-122"/>
                      </a:endParaRPr>
                    </a:p>
                  </a:txBody>
                  <a:tcPr marL="48375" marR="48375"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8375" tIns="0" rIns="48375"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en-US" altLang="zh-CN" sz="2700">
                          <a:latin typeface="Times New Roman" pitchFamily="18" charset="0"/>
                          <a:ea typeface="方正中等线简体" pitchFamily="65" charset="-122"/>
                        </a:rPr>
                        <a:t>(1)</a:t>
                      </a:r>
                      <a:r>
                        <a:rPr lang="zh-CN" altLang="zh-CN" sz="2700">
                          <a:latin typeface="Times New Roman" pitchFamily="18" charset="0"/>
                          <a:ea typeface="方正中等线简体" pitchFamily="65" charset="-122"/>
                        </a:rPr>
                        <a:t>国家：坚持依法治国基本方略，厉行法治，依法打击侵害未成年人合法权益的违法犯罪行为，保护未成年人的合法权益</a:t>
                      </a:r>
                      <a:endParaRPr lang="zh-CN" altLang="zh-CN" sz="2700">
                        <a:latin typeface="宋体" pitchFamily="2" charset="-122"/>
                      </a:endParaRPr>
                    </a:p>
                    <a:p>
                      <a:pPr marL="0" lvl="0" indent="0" defTabSz="914400">
                        <a:lnSpc>
                          <a:spcPct val="140000"/>
                        </a:lnSpc>
                        <a:buClrTx/>
                        <a:buFontTx/>
                      </a:pPr>
                      <a:r>
                        <a:rPr lang="en-US" altLang="zh-CN" sz="2700">
                          <a:latin typeface="Times New Roman" pitchFamily="18" charset="0"/>
                          <a:ea typeface="方正中等线简体" pitchFamily="65" charset="-122"/>
                        </a:rPr>
                        <a:t>(2)</a:t>
                      </a:r>
                      <a:r>
                        <a:rPr lang="zh-CN" altLang="zh-CN" sz="2700">
                          <a:latin typeface="Times New Roman" pitchFamily="18" charset="0"/>
                          <a:ea typeface="方正中等线简体" pitchFamily="65" charset="-122"/>
                        </a:rPr>
                        <a:t>社会：营造有利于未成年人健康成长的社会环境</a:t>
                      </a:r>
                      <a:endParaRPr lang="zh-CN" altLang="zh-CN" sz="2700">
                        <a:latin typeface="宋体" pitchFamily="2" charset="-122"/>
                      </a:endParaRPr>
                    </a:p>
                    <a:p>
                      <a:pPr marL="0" lvl="0" indent="0" defTabSz="914400">
                        <a:lnSpc>
                          <a:spcPct val="140000"/>
                        </a:lnSpc>
                        <a:buClrTx/>
                        <a:buFontTx/>
                      </a:pPr>
                      <a:r>
                        <a:rPr lang="en-US" altLang="zh-CN" sz="2700">
                          <a:latin typeface="Times New Roman" pitchFamily="18" charset="0"/>
                          <a:ea typeface="方正中等线简体" pitchFamily="65" charset="-122"/>
                        </a:rPr>
                        <a:t>(3)</a:t>
                      </a:r>
                      <a:r>
                        <a:rPr lang="zh-CN" altLang="zh-CN" sz="2700">
                          <a:latin typeface="Times New Roman" pitchFamily="18" charset="0"/>
                          <a:ea typeface="方正中等线简体" pitchFamily="65" charset="-122"/>
                        </a:rPr>
                        <a:t>学校：加强对学生的安全意识和法治意识教育，消除校园安全隐患，建立和完善校园安全措施等</a:t>
                      </a:r>
                      <a:endParaRPr lang="zh-CN" altLang="zh-CN" sz="2700">
                        <a:latin typeface="宋体" pitchFamily="2" charset="-122"/>
                      </a:endParaRPr>
                    </a:p>
                    <a:p>
                      <a:pPr marL="0" lvl="0" indent="0" defTabSz="914400">
                        <a:lnSpc>
                          <a:spcPct val="140000"/>
                        </a:lnSpc>
                        <a:buClrTx/>
                        <a:buFontTx/>
                      </a:pPr>
                      <a:r>
                        <a:rPr lang="en-US" altLang="zh-CN" sz="2700">
                          <a:latin typeface="Times New Roman" pitchFamily="18" charset="0"/>
                          <a:ea typeface="方正中等线简体" pitchFamily="65" charset="-122"/>
                        </a:rPr>
                        <a:t>(4)</a:t>
                      </a:r>
                      <a:r>
                        <a:rPr lang="zh-CN" altLang="zh-CN" sz="2700">
                          <a:latin typeface="Times New Roman" pitchFamily="18" charset="0"/>
                          <a:ea typeface="方正中等线简体" pitchFamily="65" charset="-122"/>
                        </a:rPr>
                        <a:t>家庭：监护人依法履行监护职责，以健康的思想、良好的品行和适当的方法教育、影响未成年人</a:t>
                      </a:r>
                      <a:endParaRPr lang="zh-CN" altLang="zh-CN" sz="2700">
                        <a:latin typeface="宋体" pitchFamily="2" charset="-122"/>
                      </a:endParaRPr>
                    </a:p>
                    <a:p>
                      <a:pPr marL="0" lvl="0" indent="0" defTabSz="914400">
                        <a:lnSpc>
                          <a:spcPct val="140000"/>
                        </a:lnSpc>
                        <a:buClrTx/>
                        <a:buFontTx/>
                      </a:pPr>
                      <a:r>
                        <a:rPr lang="en-US" altLang="zh-CN" sz="2700">
                          <a:latin typeface="Times New Roman" pitchFamily="18" charset="0"/>
                          <a:ea typeface="方正中等线简体" pitchFamily="65" charset="-122"/>
                        </a:rPr>
                        <a:t>(5)</a:t>
                      </a:r>
                      <a:r>
                        <a:rPr lang="zh-CN" altLang="zh-CN" sz="2700">
                          <a:latin typeface="Times New Roman" pitchFamily="18" charset="0"/>
                          <a:ea typeface="方正中等线简体" pitchFamily="65" charset="-122"/>
                        </a:rPr>
                        <a:t>青少年：</a:t>
                      </a:r>
                      <a:r>
                        <a:rPr lang="en-US" altLang="zh-CN" sz="2700">
                          <a:latin typeface="宋体" pitchFamily="2" charset="-122"/>
                          <a:ea typeface="方正中等线简体" pitchFamily="65" charset="-122"/>
                        </a:rPr>
                        <a:t>①</a:t>
                      </a:r>
                      <a:r>
                        <a:rPr lang="zh-CN" altLang="zh-CN" sz="2700">
                          <a:latin typeface="Times New Roman" pitchFamily="18" charset="0"/>
                          <a:ea typeface="方正中等线简体" pitchFamily="65" charset="-122"/>
                        </a:rPr>
                        <a:t>自觉尊法学法守法用法，牢固树立法治意识。</a:t>
                      </a:r>
                      <a:r>
                        <a:rPr lang="en-US" altLang="zh-CN" sz="2700">
                          <a:latin typeface="宋体" pitchFamily="2" charset="-122"/>
                          <a:ea typeface="方正中等线简体" pitchFamily="65" charset="-122"/>
                        </a:rPr>
                        <a:t>②</a:t>
                      </a:r>
                      <a:r>
                        <a:rPr lang="zh-CN" altLang="zh-CN" sz="2700">
                          <a:latin typeface="Times New Roman" pitchFamily="18" charset="0"/>
                          <a:ea typeface="方正中等线简体" pitchFamily="65" charset="-122"/>
                        </a:rPr>
                        <a:t>正确行使自己的权利，自觉履行义务。</a:t>
                      </a:r>
                      <a:r>
                        <a:rPr lang="en-US" altLang="zh-CN" sz="2700">
                          <a:latin typeface="宋体" pitchFamily="2" charset="-122"/>
                          <a:ea typeface="方正中等线简体" pitchFamily="65" charset="-122"/>
                        </a:rPr>
                        <a:t>③</a:t>
                      </a:r>
                      <a:r>
                        <a:rPr lang="zh-CN" altLang="zh-CN" sz="2700">
                          <a:latin typeface="Times New Roman" pitchFamily="18" charset="0"/>
                          <a:ea typeface="方正中等线简体" pitchFamily="65" charset="-122"/>
                        </a:rPr>
                        <a:t>增强自我保护的意识和能力，掌握自救自护的方法</a:t>
                      </a:r>
                      <a:endParaRPr lang="zh-CN" altLang="zh-CN" sz="2700">
                        <a:latin typeface="宋体" pitchFamily="2" charset="-122"/>
                      </a:endParaRPr>
                    </a:p>
                  </a:txBody>
                  <a:tcPr marL="48375" marR="48375"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2"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https://d.book118.com/567136041150006025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Arial Black"/>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none" lIns="91440" tIns="45720" rIns="91440" bIns="45720" numCol="1" anchor="ctr" anchorCtr="0" compatLnSpc="1">
        <a:spAutoFit/>
      </a:bodyPr>
      <a:lstStyle>
        <a:defPPr marL="0" marR="0" indent="0" algn="l" defTabSz="914400" rtl="0" eaLnBrk="1" fontAlgn="base" latinLnBrk="0" hangingPunct="1">
          <a:lnSpc>
            <a:spcPct val="100000"/>
          </a:lnSpc>
          <a:spcBef>
            <a:spcPct val="0"/>
          </a:spcBef>
          <a:spcAft>
            <a:spcPct val="0"/>
          </a:spcAft>
          <a:buClrTx/>
          <a:buSzTx/>
          <a:buFontTx/>
          <a:buNone/>
          <a:defRPr kumimoji="0" lang="zh-CN" altLang="en-US" sz="2800" b="0" i="0" u="none" strike="noStrike" cap="none" normalizeH="0" baseline="0" smtClean="0">
            <a:ln>
              <a:noFill/>
            </a:ln>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defRPr>
        </a:defPPr>
      </a:lstStyle>
    </a:spDef>
    <a:lnDef>
      <a:spPr bwMode="auto">
        <a:noFill/>
        <a:ln w="9525" cap="flat" cmpd="sng" algn="ctr">
          <a:solidFill>
            <a:schemeClr val="tx1"/>
          </a:solidFill>
          <a:prstDash val="solid"/>
          <a:round/>
          <a:headEnd type="none" w="med" len="med"/>
          <a:tailEnd type="none" w="med" len="med"/>
        </a:ln>
      </a:spPr>
      <a:body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Paragraphs>
  <Slides>24</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24</vt:i4>
      </vt:variant>
    </vt:vector>
  </HeadingPairs>
  <TitlesOfParts>
    <vt:vector baseType="lpstr" size="34">
      <vt:lpstr>Arial</vt:lpstr>
      <vt:lpstr>Calibri</vt:lpstr>
      <vt:lpstr>Arial Black</vt:lpstr>
      <vt:lpstr>宋体</vt:lpstr>
      <vt:lpstr>黑体</vt:lpstr>
      <vt:lpstr>微软雅黑</vt:lpstr>
      <vt:lpstr>Times New Roman</vt:lpstr>
      <vt:lpstr>方正中等线简体</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2024-08-30T14:56:33.471</cp:lastPrinted>
  <dcterms:created xsi:type="dcterms:W3CDTF">2024-08-30T06:56:33Z</dcterms:created>
  <dcterms:modified xsi:type="dcterms:W3CDTF">2024-08-30T06:56:35Z</dcterms:modified>
</cp:coreProperties>
</file>