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8FB3D1-0283-406F-846E-9ED7B465719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676DA4-D6AC-4F1B-A2B7-624235AE3171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76DA4-D6AC-4F1B-A2B7-624235AE3171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6AF3D5-43B8-418D-AE09-B6F128CFC2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39171D-443C-439A-A164-5EE5B6C18C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9C585E-24E6-4D7C-AB96-C7BD7BF1AE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A048AB-A041-4EB2-AE00-01D39C9D58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033EA2-7310-4F06-AED1-1C7DF4C9C7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23A02AA-B8CE-4174-87AF-B0E44FFE8F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4CE1B78-C618-4D67-A733-9E1E9C45CD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594116-6F29-4D00-9570-8DD83B43E6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036AA8-E4A7-4032-B228-8978331003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C09DC0-C8E1-4659-8D31-A271FD5B59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9766D7-4C3F-4A64-8DA2-0103F8BDD0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C35DD3-4EFD-4846-A80A-A44C8BE185F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DECA2E-54B5-4394-BB88-E124C4A089A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713611613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BEE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24000" y="2794000"/>
            <a:ext cx="8890000" cy="4572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3600" b="1">
                <a:solidFill>
                  <a:srgbClr val="113A59"/>
                </a:solidFill>
                <a:ea typeface="微软雅黑" panose="020b0503020204020204" pitchFamily="34" charset="-122"/>
              </a:rPr>
              <a:t>周恩来与读书的伟大意义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BEE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829050" y="1010334"/>
            <a:ext cx="5391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 </a:t>
            </a:r>
            <a:r>
              <a:rPr lang="en-US" altLang="zh-CN" sz="3600" b="1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6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3050" y="2624137"/>
            <a:ext cx="1485900" cy="160972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43100" y="3327400"/>
            <a:ext cx="4254500" cy="3048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2400" b="1">
                <a:solidFill>
                  <a:srgbClr val="4D86B3"/>
                </a:solidFill>
                <a:latin typeface="微软雅黑" panose="020b0503020204020204" pitchFamily="34" charset="-122"/>
              </a:rPr>
              <a:t>1. 立志读书，报效祖国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7531100" y="3327400"/>
            <a:ext cx="4254500" cy="3048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2400" b="1">
                <a:solidFill>
                  <a:srgbClr val="4D86B3"/>
                </a:solidFill>
                <a:latin typeface="微软雅黑" panose="020b0503020204020204" pitchFamily="34" charset="-122"/>
              </a:rPr>
              <a:t>2. 读书的目的与动力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943100" y="4533900"/>
            <a:ext cx="4254500" cy="3048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2400" b="1">
                <a:solidFill>
                  <a:srgbClr val="4D86B3"/>
                </a:solidFill>
                <a:latin typeface="微软雅黑" panose="020b0503020204020204" pitchFamily="34" charset="-122"/>
              </a:rPr>
              <a:t>3. 周恩来的伟大回答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7531100" y="4533900"/>
            <a:ext cx="4254500" cy="3048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2400" b="1">
                <a:solidFill>
                  <a:srgbClr val="4D86B3"/>
                </a:solidFill>
                <a:latin typeface="微软雅黑" panose="020b0503020204020204" pitchFamily="34" charset="-122"/>
              </a:rPr>
              <a:t>4. 向周恩来学习的重要性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BEE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133600" y="3111500"/>
            <a:ext cx="7924800" cy="5842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4600" b="1">
                <a:solidFill>
                  <a:srgbClr val="4D86B3"/>
                </a:solidFill>
                <a:latin typeface="微软雅黑" panose="020b0503020204020204" pitchFamily="34" charset="-122"/>
              </a:rPr>
              <a:t>1. 立志读书，报效祖国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2133600" y="1930400"/>
            <a:ext cx="7924800" cy="1270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5800" b="1">
                <a:solidFill>
                  <a:srgbClr val="4D86B3"/>
                </a:solidFill>
                <a:latin typeface="微软雅黑" panose="020b0503020204020204" pitchFamily="34" charset="-122"/>
              </a:rPr>
              <a:t>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BEE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直接连接符 1"/>
          <p:cNvCxnSpPr/>
          <p:nvPr/>
        </p:nvCxnSpPr>
        <p:spPr>
          <a:xfrm>
            <a:off x="590550" y="1238250"/>
            <a:ext cx="11010900" cy="0"/>
          </a:xfrm>
          <a:prstGeom prst="line">
            <a:avLst/>
          </a:prstGeom>
          <a:ln>
            <a:solidFill>
              <a:srgbClr val="113A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3"/>
          <p:cNvSpPr txBox="1"/>
          <p:nvPr/>
        </p:nvSpPr>
        <p:spPr>
          <a:xfrm>
            <a:off x="1371600" y="596900"/>
            <a:ext cx="9448800" cy="3048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400" b="1">
                <a:solidFill>
                  <a:srgbClr val="4D86B3"/>
                </a:solidFill>
                <a:latin typeface="微软雅黑" panose="020b0503020204020204" pitchFamily="34" charset="-122"/>
              </a:rPr>
              <a:t>1. 立志读书，报效祖国</a:t>
            </a:r>
            <a:endParaRPr lang="en-US" sz="1100"/>
          </a:p>
        </p:txBody>
      </p:sp>
      <p:sp>
        <p:nvSpPr>
          <p:cNvPr id="5" name="876190db13414a9e9af6e2214f2dfe3f"/>
          <p:cNvSpPr/>
          <p:nvPr/>
        </p:nvSpPr>
        <p:spPr bwMode="auto">
          <a:xfrm>
            <a:off x="5777095" y="3172407"/>
            <a:ext cx="637808" cy="578097"/>
          </a:xfrm>
          <a:custGeom>
            <a:gdLst>
              <a:gd name="T0" fmla="*/ 0 w 63"/>
              <a:gd name="T1" fmla="*/ 10751 h 57"/>
              <a:gd name="T2" fmla="*/ 780 w 63"/>
              <a:gd name="T3" fmla="*/ 11117 h 57"/>
              <a:gd name="T4" fmla="*/ 2130 w 63"/>
              <a:gd name="T5" fmla="*/ 8770 h 57"/>
              <a:gd name="T6" fmla="*/ 7736 w 63"/>
              <a:gd name="T7" fmla="*/ 7623 h 57"/>
              <a:gd name="T8" fmla="*/ 12201 w 63"/>
              <a:gd name="T9" fmla="*/ 0 h 57"/>
              <a:gd name="T10" fmla="*/ 1559 w 63"/>
              <a:gd name="T11" fmla="*/ 8408 h 57"/>
              <a:gd name="T12" fmla="*/ 6595 w 63"/>
              <a:gd name="T13" fmla="*/ 3337 h 57"/>
              <a:gd name="T14" fmla="*/ 0 w 63"/>
              <a:gd name="T15" fmla="*/ 10751 h 5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" h="57">
                <a:moveTo>
                  <a:pt x="0" y="55"/>
                </a:moveTo>
                <a:cubicBezTo>
                  <a:pt x="0" y="55"/>
                  <a:pt x="0" y="57"/>
                  <a:pt x="4" y="57"/>
                </a:cubicBezTo>
                <a:cubicBezTo>
                  <a:pt x="3" y="54"/>
                  <a:pt x="11" y="45"/>
                  <a:pt x="11" y="45"/>
                </a:cubicBezTo>
                <a:cubicBezTo>
                  <a:pt x="11" y="45"/>
                  <a:pt x="25" y="54"/>
                  <a:pt x="40" y="39"/>
                </a:cubicBezTo>
                <a:cubicBezTo>
                  <a:pt x="54" y="23"/>
                  <a:pt x="44" y="11"/>
                  <a:pt x="63" y="0"/>
                </a:cubicBezTo>
                <a:cubicBezTo>
                  <a:pt x="17" y="10"/>
                  <a:pt x="7" y="24"/>
                  <a:pt x="8" y="43"/>
                </a:cubicBezTo>
                <a:cubicBezTo>
                  <a:pt x="12" y="34"/>
                  <a:pt x="24" y="22"/>
                  <a:pt x="34" y="17"/>
                </a:cubicBezTo>
                <a:cubicBezTo>
                  <a:pt x="17" y="29"/>
                  <a:pt x="5" y="47"/>
                  <a:pt x="0" y="5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/>
          </a:p>
        </p:txBody>
      </p:sp>
      <p:sp>
        <p:nvSpPr>
          <p:cNvPr id="6" name="4ef5973a36c24a149dd0be5c92edef71"/>
          <p:cNvSpPr/>
          <p:nvPr/>
        </p:nvSpPr>
        <p:spPr>
          <a:xfrm>
            <a:off x="5440952" y="2789796"/>
            <a:ext cx="1310095" cy="1343319"/>
          </a:xfrm>
          <a:prstGeom prst="ellipse">
            <a:avLst/>
          </a:prstGeom>
          <a:noFill/>
          <a:ln>
            <a:solidFill>
              <a:srgbClr val="4D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TextBox 9"/>
          <p:cNvSpPr txBox="1"/>
          <p:nvPr/>
        </p:nvSpPr>
        <p:spPr>
          <a:xfrm>
            <a:off x="4749800" y="4711700"/>
            <a:ext cx="2679700" cy="2540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000" b="1">
                <a:solidFill>
                  <a:srgbClr val="4D86B3"/>
                </a:solidFill>
                <a:latin typeface="微软雅黑" panose="020b0503020204020204" pitchFamily="34" charset="-122"/>
              </a:rPr>
              <a:t>**为什么要读书** </a:t>
            </a:r>
            <a:endParaRPr lang="en-US" sz="1100"/>
          </a:p>
        </p:txBody>
      </p:sp>
      <p:sp>
        <p:nvSpPr>
          <p:cNvPr id="10" name="77438546940c4f0287fe373ae3108a2d"/>
          <p:cNvSpPr/>
          <p:nvPr/>
        </p:nvSpPr>
        <p:spPr bwMode="auto">
          <a:xfrm>
            <a:off x="1928995" y="3172407"/>
            <a:ext cx="637808" cy="578097"/>
          </a:xfrm>
          <a:custGeom>
            <a:gdLst>
              <a:gd name="T0" fmla="*/ 0 w 63"/>
              <a:gd name="T1" fmla="*/ 10751 h 57"/>
              <a:gd name="T2" fmla="*/ 780 w 63"/>
              <a:gd name="T3" fmla="*/ 11117 h 57"/>
              <a:gd name="T4" fmla="*/ 2130 w 63"/>
              <a:gd name="T5" fmla="*/ 8770 h 57"/>
              <a:gd name="T6" fmla="*/ 7736 w 63"/>
              <a:gd name="T7" fmla="*/ 7623 h 57"/>
              <a:gd name="T8" fmla="*/ 12201 w 63"/>
              <a:gd name="T9" fmla="*/ 0 h 57"/>
              <a:gd name="T10" fmla="*/ 1559 w 63"/>
              <a:gd name="T11" fmla="*/ 8408 h 57"/>
              <a:gd name="T12" fmla="*/ 6595 w 63"/>
              <a:gd name="T13" fmla="*/ 3337 h 57"/>
              <a:gd name="T14" fmla="*/ 0 w 63"/>
              <a:gd name="T15" fmla="*/ 10751 h 5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" h="57">
                <a:moveTo>
                  <a:pt x="0" y="55"/>
                </a:moveTo>
                <a:cubicBezTo>
                  <a:pt x="0" y="55"/>
                  <a:pt x="0" y="57"/>
                  <a:pt x="4" y="57"/>
                </a:cubicBezTo>
                <a:cubicBezTo>
                  <a:pt x="3" y="54"/>
                  <a:pt x="11" y="45"/>
                  <a:pt x="11" y="45"/>
                </a:cubicBezTo>
                <a:cubicBezTo>
                  <a:pt x="11" y="45"/>
                  <a:pt x="25" y="54"/>
                  <a:pt x="40" y="39"/>
                </a:cubicBezTo>
                <a:cubicBezTo>
                  <a:pt x="54" y="23"/>
                  <a:pt x="44" y="11"/>
                  <a:pt x="63" y="0"/>
                </a:cubicBezTo>
                <a:cubicBezTo>
                  <a:pt x="17" y="10"/>
                  <a:pt x="7" y="24"/>
                  <a:pt x="8" y="43"/>
                </a:cubicBezTo>
                <a:cubicBezTo>
                  <a:pt x="12" y="34"/>
                  <a:pt x="24" y="22"/>
                  <a:pt x="34" y="17"/>
                </a:cubicBezTo>
                <a:cubicBezTo>
                  <a:pt x="17" y="29"/>
                  <a:pt x="5" y="47"/>
                  <a:pt x="0" y="5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/>
          </a:p>
        </p:txBody>
      </p:sp>
      <p:sp>
        <p:nvSpPr>
          <p:cNvPr id="11" name="34da91a1e9b149bb9b61fa4642ff5ea1"/>
          <p:cNvSpPr/>
          <p:nvPr/>
        </p:nvSpPr>
        <p:spPr>
          <a:xfrm>
            <a:off x="1592852" y="2789796"/>
            <a:ext cx="1310095" cy="1343319"/>
          </a:xfrm>
          <a:prstGeom prst="ellipse">
            <a:avLst/>
          </a:prstGeom>
          <a:noFill/>
          <a:ln>
            <a:solidFill>
              <a:srgbClr val="4D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cb58b1207be445baa209c7e1ca51db96"/>
          <p:cNvSpPr/>
          <p:nvPr/>
        </p:nvSpPr>
        <p:spPr bwMode="auto">
          <a:xfrm>
            <a:off x="1928995" y="3172407"/>
            <a:ext cx="637808" cy="578097"/>
          </a:xfrm>
          <a:custGeom>
            <a:gdLst>
              <a:gd name="T0" fmla="*/ 0 w 63"/>
              <a:gd name="T1" fmla="*/ 10751 h 57"/>
              <a:gd name="T2" fmla="*/ 780 w 63"/>
              <a:gd name="T3" fmla="*/ 11117 h 57"/>
              <a:gd name="T4" fmla="*/ 2130 w 63"/>
              <a:gd name="T5" fmla="*/ 8770 h 57"/>
              <a:gd name="T6" fmla="*/ 7736 w 63"/>
              <a:gd name="T7" fmla="*/ 7623 h 57"/>
              <a:gd name="T8" fmla="*/ 12201 w 63"/>
              <a:gd name="T9" fmla="*/ 0 h 57"/>
              <a:gd name="T10" fmla="*/ 1559 w 63"/>
              <a:gd name="T11" fmla="*/ 8408 h 57"/>
              <a:gd name="T12" fmla="*/ 6595 w 63"/>
              <a:gd name="T13" fmla="*/ 3337 h 57"/>
              <a:gd name="T14" fmla="*/ 0 w 63"/>
              <a:gd name="T15" fmla="*/ 10751 h 5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" h="57">
                <a:moveTo>
                  <a:pt x="0" y="55"/>
                </a:moveTo>
                <a:cubicBezTo>
                  <a:pt x="0" y="55"/>
                  <a:pt x="0" y="57"/>
                  <a:pt x="4" y="57"/>
                </a:cubicBezTo>
                <a:cubicBezTo>
                  <a:pt x="3" y="54"/>
                  <a:pt x="11" y="45"/>
                  <a:pt x="11" y="45"/>
                </a:cubicBezTo>
                <a:cubicBezTo>
                  <a:pt x="11" y="45"/>
                  <a:pt x="25" y="54"/>
                  <a:pt x="40" y="39"/>
                </a:cubicBezTo>
                <a:cubicBezTo>
                  <a:pt x="54" y="23"/>
                  <a:pt x="44" y="11"/>
                  <a:pt x="63" y="0"/>
                </a:cubicBezTo>
                <a:cubicBezTo>
                  <a:pt x="17" y="10"/>
                  <a:pt x="7" y="24"/>
                  <a:pt x="8" y="43"/>
                </a:cubicBezTo>
                <a:cubicBezTo>
                  <a:pt x="12" y="34"/>
                  <a:pt x="24" y="22"/>
                  <a:pt x="34" y="17"/>
                </a:cubicBezTo>
                <a:cubicBezTo>
                  <a:pt x="17" y="29"/>
                  <a:pt x="5" y="47"/>
                  <a:pt x="0" y="5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/>
          </a:p>
        </p:txBody>
      </p:sp>
      <p:sp>
        <p:nvSpPr>
          <p:cNvPr id="13" name="0b73d281aa4f42c9a03ceeec4a20e91f"/>
          <p:cNvSpPr/>
          <p:nvPr/>
        </p:nvSpPr>
        <p:spPr>
          <a:xfrm>
            <a:off x="1592852" y="2789796"/>
            <a:ext cx="1310095" cy="1343319"/>
          </a:xfrm>
          <a:prstGeom prst="ellipse">
            <a:avLst/>
          </a:prstGeom>
          <a:noFill/>
          <a:ln>
            <a:solidFill>
              <a:srgbClr val="4D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TextBox 14"/>
          <p:cNvSpPr txBox="1"/>
          <p:nvPr/>
        </p:nvSpPr>
        <p:spPr>
          <a:xfrm>
            <a:off x="901700" y="4711700"/>
            <a:ext cx="2679700" cy="2540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000" b="1">
                <a:solidFill>
                  <a:srgbClr val="4D86B3"/>
                </a:solidFill>
                <a:latin typeface="微软雅黑" panose="020b0503020204020204" pitchFamily="34" charset="-122"/>
              </a:rPr>
              <a:t>**立志读书的初衷** </a:t>
            </a:r>
            <a:endParaRPr lang="en-US" sz="1100"/>
          </a:p>
        </p:txBody>
      </p:sp>
      <p:sp>
        <p:nvSpPr>
          <p:cNvPr id="15" name="d13251f21985476f9aec0ce752e2c9cd"/>
          <p:cNvSpPr/>
          <p:nvPr/>
        </p:nvSpPr>
        <p:spPr bwMode="auto">
          <a:xfrm>
            <a:off x="9625195" y="3172407"/>
            <a:ext cx="637808" cy="578097"/>
          </a:xfrm>
          <a:custGeom>
            <a:gdLst>
              <a:gd name="T0" fmla="*/ 0 w 63"/>
              <a:gd name="T1" fmla="*/ 10751 h 57"/>
              <a:gd name="T2" fmla="*/ 780 w 63"/>
              <a:gd name="T3" fmla="*/ 11117 h 57"/>
              <a:gd name="T4" fmla="*/ 2130 w 63"/>
              <a:gd name="T5" fmla="*/ 8770 h 57"/>
              <a:gd name="T6" fmla="*/ 7736 w 63"/>
              <a:gd name="T7" fmla="*/ 7623 h 57"/>
              <a:gd name="T8" fmla="*/ 12201 w 63"/>
              <a:gd name="T9" fmla="*/ 0 h 57"/>
              <a:gd name="T10" fmla="*/ 1559 w 63"/>
              <a:gd name="T11" fmla="*/ 8408 h 57"/>
              <a:gd name="T12" fmla="*/ 6595 w 63"/>
              <a:gd name="T13" fmla="*/ 3337 h 57"/>
              <a:gd name="T14" fmla="*/ 0 w 63"/>
              <a:gd name="T15" fmla="*/ 10751 h 5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" h="57">
                <a:moveTo>
                  <a:pt x="0" y="55"/>
                </a:moveTo>
                <a:cubicBezTo>
                  <a:pt x="0" y="55"/>
                  <a:pt x="0" y="57"/>
                  <a:pt x="4" y="57"/>
                </a:cubicBezTo>
                <a:cubicBezTo>
                  <a:pt x="3" y="54"/>
                  <a:pt x="11" y="45"/>
                  <a:pt x="11" y="45"/>
                </a:cubicBezTo>
                <a:cubicBezTo>
                  <a:pt x="11" y="45"/>
                  <a:pt x="25" y="54"/>
                  <a:pt x="40" y="39"/>
                </a:cubicBezTo>
                <a:cubicBezTo>
                  <a:pt x="54" y="23"/>
                  <a:pt x="44" y="11"/>
                  <a:pt x="63" y="0"/>
                </a:cubicBezTo>
                <a:cubicBezTo>
                  <a:pt x="17" y="10"/>
                  <a:pt x="7" y="24"/>
                  <a:pt x="8" y="43"/>
                </a:cubicBezTo>
                <a:cubicBezTo>
                  <a:pt x="12" y="34"/>
                  <a:pt x="24" y="22"/>
                  <a:pt x="34" y="17"/>
                </a:cubicBezTo>
                <a:cubicBezTo>
                  <a:pt x="17" y="29"/>
                  <a:pt x="5" y="47"/>
                  <a:pt x="0" y="5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/>
          </a:p>
        </p:txBody>
      </p:sp>
      <p:sp>
        <p:nvSpPr>
          <p:cNvPr id="16" name="20f9227483664097bffece5f9a212257"/>
          <p:cNvSpPr/>
          <p:nvPr/>
        </p:nvSpPr>
        <p:spPr>
          <a:xfrm>
            <a:off x="9289052" y="2789796"/>
            <a:ext cx="1310095" cy="1343319"/>
          </a:xfrm>
          <a:prstGeom prst="ellipse">
            <a:avLst/>
          </a:prstGeom>
          <a:noFill/>
          <a:ln>
            <a:solidFill>
              <a:srgbClr val="4D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TextBox 17"/>
          <p:cNvSpPr txBox="1"/>
          <p:nvPr/>
        </p:nvSpPr>
        <p:spPr>
          <a:xfrm>
            <a:off x="8597900" y="4711700"/>
            <a:ext cx="2679700" cy="2540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000" b="1">
                <a:solidFill>
                  <a:srgbClr val="4D86B3"/>
                </a:solidFill>
                <a:latin typeface="微软雅黑" panose="020b0503020204020204" pitchFamily="34" charset="-122"/>
              </a:rPr>
              <a:t>**为中华之崛起而读书** 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BEE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4" name="直接连接符 3"/>
          <p:cNvCxnSpPr/>
          <p:nvPr/>
        </p:nvCxnSpPr>
        <p:spPr>
          <a:xfrm>
            <a:off x="590550" y="1238250"/>
            <a:ext cx="11010900" cy="0"/>
          </a:xfrm>
          <a:prstGeom prst="line">
            <a:avLst/>
          </a:prstGeom>
          <a:ln>
            <a:solidFill>
              <a:srgbClr val="113A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2"/>
          <p:cNvSpPr txBox="1"/>
          <p:nvPr/>
        </p:nvSpPr>
        <p:spPr>
          <a:xfrm>
            <a:off x="1409700" y="584200"/>
            <a:ext cx="9372600" cy="3048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400" b="1">
                <a:solidFill>
                  <a:srgbClr val="4D86B3"/>
                </a:solidFill>
                <a:latin typeface="微软雅黑" panose="020b0503020204020204" pitchFamily="34" charset="-122"/>
              </a:rPr>
              <a:t>1. 立志读书，报效祖国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596900" y="1765300"/>
            <a:ext cx="5486400" cy="4064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3200" b="1">
                <a:solidFill>
                  <a:srgbClr val="4D86B3"/>
                </a:solidFill>
                <a:latin typeface="微软雅黑" panose="020b0503020204020204" pitchFamily="34" charset="-122"/>
              </a:rPr>
              <a:t>**立志读书的初衷** 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96900" y="2870200"/>
            <a:ext cx="5486400" cy="2286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1800" b="0">
                <a:solidFill>
                  <a:srgbClr val="4D86B3"/>
                </a:solidFill>
                <a:ea typeface="微软雅黑" panose="020b0503020204020204" pitchFamily="34" charset="-122"/>
              </a:rPr>
              <a:t>周恩来从小就立志读书，报效祖国。这种初衷源自他对祖国的热爱和对国家未来的期许。他深知只有通过知识的积累和学习的努力，才能为国家的崛起贡献自己的力量。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BEE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4" name="直接连接符 3"/>
          <p:cNvCxnSpPr/>
          <p:nvPr/>
        </p:nvCxnSpPr>
        <p:spPr>
          <a:xfrm>
            <a:off x="590550" y="1238250"/>
            <a:ext cx="11010900" cy="0"/>
          </a:xfrm>
          <a:prstGeom prst="line">
            <a:avLst/>
          </a:prstGeom>
          <a:ln>
            <a:solidFill>
              <a:srgbClr val="113A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2"/>
          <p:cNvSpPr txBox="1"/>
          <p:nvPr/>
        </p:nvSpPr>
        <p:spPr>
          <a:xfrm>
            <a:off x="1409700" y="584200"/>
            <a:ext cx="9372600" cy="3048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400" b="1">
                <a:solidFill>
                  <a:srgbClr val="4D86B3"/>
                </a:solidFill>
                <a:latin typeface="微软雅黑" panose="020b0503020204020204" pitchFamily="34" charset="-122"/>
              </a:rPr>
              <a:t>1. 立志读书，报效祖国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596900" y="1765300"/>
            <a:ext cx="5486400" cy="4064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3200" b="1">
                <a:solidFill>
                  <a:srgbClr val="4D86B3"/>
                </a:solidFill>
                <a:latin typeface="微软雅黑" panose="020b0503020204020204" pitchFamily="34" charset="-122"/>
              </a:rPr>
              <a:t>**为什么要读书** 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96900" y="2870200"/>
            <a:ext cx="5486400" cy="2286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1800" b="0">
                <a:solidFill>
                  <a:srgbClr val="4D86B3"/>
                </a:solidFill>
                <a:ea typeface="微软雅黑" panose="020b0503020204020204" pitchFamily="34" charset="-122"/>
              </a:rPr>
              <a:t>周恩来明确了读书的意义，他认为读书不仅是为了个人的光耀门楣，更是为了明礼和尊重他人。通过读书，他可以提高自己的修养和品德，成为一个对社会有贡献的人。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BEE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4" name="直接连接符 3"/>
          <p:cNvCxnSpPr/>
          <p:nvPr/>
        </p:nvCxnSpPr>
        <p:spPr>
          <a:xfrm>
            <a:off x="590550" y="1238250"/>
            <a:ext cx="11010900" cy="0"/>
          </a:xfrm>
          <a:prstGeom prst="line">
            <a:avLst/>
          </a:prstGeom>
          <a:ln>
            <a:solidFill>
              <a:srgbClr val="113A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2"/>
          <p:cNvSpPr txBox="1"/>
          <p:nvPr/>
        </p:nvSpPr>
        <p:spPr>
          <a:xfrm>
            <a:off x="1409700" y="584200"/>
            <a:ext cx="9372600" cy="3048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400" b="1">
                <a:solidFill>
                  <a:srgbClr val="4D86B3"/>
                </a:solidFill>
                <a:latin typeface="微软雅黑" panose="020b0503020204020204" pitchFamily="34" charset="-122"/>
              </a:rPr>
              <a:t>1. 立志读书，报效祖国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596900" y="1765300"/>
            <a:ext cx="5486400" cy="4064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3200" b="1">
                <a:solidFill>
                  <a:srgbClr val="4D86B3"/>
                </a:solidFill>
                <a:latin typeface="微软雅黑" panose="020b0503020204020204" pitchFamily="34" charset="-122"/>
              </a:rPr>
              <a:t>**为中华之崛起而读书** 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96900" y="2870200"/>
            <a:ext cx="5486400" cy="2286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1800" b="0">
                <a:solidFill>
                  <a:srgbClr val="4D86B3"/>
                </a:solidFill>
                <a:ea typeface="微软雅黑" panose="020b0503020204020204" pitchFamily="34" charset="-122"/>
              </a:rPr>
              <a:t>周恩来的伟大志向是为中华之崛起而读书。他深知只有国家的繁荣才能带来个人的幸福，只有国家的崛起才能带来民族的尊严。因此，他立下了远大的人生目标，希望通过自己的努力和学习，为中华民族的崛起贡献自己的力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BEE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133600" y="3111500"/>
            <a:ext cx="7924800" cy="5842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4600" b="1">
                <a:solidFill>
                  <a:srgbClr val="4D86B3"/>
                </a:solidFill>
                <a:latin typeface="微软雅黑" panose="020b0503020204020204" pitchFamily="34" charset="-122"/>
              </a:rPr>
              <a:t>2. 读书的目的与动力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2133600" y="1930400"/>
            <a:ext cx="7924800" cy="1270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5800" b="1">
                <a:solidFill>
                  <a:srgbClr val="4D86B3"/>
                </a:solidFill>
                <a:latin typeface="微软雅黑" panose="020b0503020204020204" pitchFamily="34" charset="-122"/>
              </a:rPr>
              <a:t>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BEE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直接连接符 1"/>
          <p:cNvCxnSpPr/>
          <p:nvPr/>
        </p:nvCxnSpPr>
        <p:spPr>
          <a:xfrm>
            <a:off x="590550" y="1238250"/>
            <a:ext cx="11010900" cy="0"/>
          </a:xfrm>
          <a:prstGeom prst="line">
            <a:avLst/>
          </a:prstGeom>
          <a:ln>
            <a:solidFill>
              <a:srgbClr val="113A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3"/>
          <p:cNvSpPr txBox="1"/>
          <p:nvPr/>
        </p:nvSpPr>
        <p:spPr>
          <a:xfrm>
            <a:off x="1371600" y="596900"/>
            <a:ext cx="9448800" cy="3048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400" b="1">
                <a:solidFill>
                  <a:srgbClr val="4D86B3"/>
                </a:solidFill>
                <a:latin typeface="微软雅黑" panose="020b0503020204020204" pitchFamily="34" charset="-122"/>
              </a:rPr>
              <a:t>2. 读书的目的与动力</a:t>
            </a:r>
            <a:endParaRPr lang="en-US" sz="1100"/>
          </a:p>
        </p:txBody>
      </p:sp>
      <p:sp>
        <p:nvSpPr>
          <p:cNvPr id="5" name="816be1e53afb42dc8491217c7d52f91a"/>
          <p:cNvSpPr/>
          <p:nvPr/>
        </p:nvSpPr>
        <p:spPr bwMode="auto">
          <a:xfrm>
            <a:off x="5777095" y="3172407"/>
            <a:ext cx="637808" cy="578097"/>
          </a:xfrm>
          <a:custGeom>
            <a:gdLst>
              <a:gd name="T0" fmla="*/ 0 w 63"/>
              <a:gd name="T1" fmla="*/ 10751 h 57"/>
              <a:gd name="T2" fmla="*/ 780 w 63"/>
              <a:gd name="T3" fmla="*/ 11117 h 57"/>
              <a:gd name="T4" fmla="*/ 2130 w 63"/>
              <a:gd name="T5" fmla="*/ 8770 h 57"/>
              <a:gd name="T6" fmla="*/ 7736 w 63"/>
              <a:gd name="T7" fmla="*/ 7623 h 57"/>
              <a:gd name="T8" fmla="*/ 12201 w 63"/>
              <a:gd name="T9" fmla="*/ 0 h 57"/>
              <a:gd name="T10" fmla="*/ 1559 w 63"/>
              <a:gd name="T11" fmla="*/ 8408 h 57"/>
              <a:gd name="T12" fmla="*/ 6595 w 63"/>
              <a:gd name="T13" fmla="*/ 3337 h 57"/>
              <a:gd name="T14" fmla="*/ 0 w 63"/>
              <a:gd name="T15" fmla="*/ 10751 h 5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" h="57">
                <a:moveTo>
                  <a:pt x="0" y="55"/>
                </a:moveTo>
                <a:cubicBezTo>
                  <a:pt x="0" y="55"/>
                  <a:pt x="0" y="57"/>
                  <a:pt x="4" y="57"/>
                </a:cubicBezTo>
                <a:cubicBezTo>
                  <a:pt x="3" y="54"/>
                  <a:pt x="11" y="45"/>
                  <a:pt x="11" y="45"/>
                </a:cubicBezTo>
                <a:cubicBezTo>
                  <a:pt x="11" y="45"/>
                  <a:pt x="25" y="54"/>
                  <a:pt x="40" y="39"/>
                </a:cubicBezTo>
                <a:cubicBezTo>
                  <a:pt x="54" y="23"/>
                  <a:pt x="44" y="11"/>
                  <a:pt x="63" y="0"/>
                </a:cubicBezTo>
                <a:cubicBezTo>
                  <a:pt x="17" y="10"/>
                  <a:pt x="7" y="24"/>
                  <a:pt x="8" y="43"/>
                </a:cubicBezTo>
                <a:cubicBezTo>
                  <a:pt x="12" y="34"/>
                  <a:pt x="24" y="22"/>
                  <a:pt x="34" y="17"/>
                </a:cubicBezTo>
                <a:cubicBezTo>
                  <a:pt x="17" y="29"/>
                  <a:pt x="5" y="47"/>
                  <a:pt x="0" y="5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/>
          </a:p>
        </p:txBody>
      </p:sp>
      <p:sp>
        <p:nvSpPr>
          <p:cNvPr id="6" name="fec4669cbd384e63b8de6337c8b6511d"/>
          <p:cNvSpPr/>
          <p:nvPr/>
        </p:nvSpPr>
        <p:spPr>
          <a:xfrm>
            <a:off x="5440952" y="2789796"/>
            <a:ext cx="1310095" cy="1343319"/>
          </a:xfrm>
          <a:prstGeom prst="ellipse">
            <a:avLst/>
          </a:prstGeom>
          <a:noFill/>
          <a:ln>
            <a:solidFill>
              <a:srgbClr val="4D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TextBox 9"/>
          <p:cNvSpPr txBox="1"/>
          <p:nvPr/>
        </p:nvSpPr>
        <p:spPr>
          <a:xfrm>
            <a:off x="4749800" y="4711700"/>
            <a:ext cx="2679700" cy="2540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000" b="1">
                <a:solidFill>
                  <a:srgbClr val="4D86B3"/>
                </a:solidFill>
                <a:ea typeface="微软雅黑" panose="020b0503020204020204" pitchFamily="34" charset="-122"/>
              </a:rPr>
              <a:t>培养修身齐家治国平天下的品质</a:t>
            </a:r>
            <a:endParaRPr lang="en-US" sz="1100"/>
          </a:p>
        </p:txBody>
      </p:sp>
      <p:sp>
        <p:nvSpPr>
          <p:cNvPr id="10" name="a6286af99e6e43f3b5dd6f545706fad2"/>
          <p:cNvSpPr/>
          <p:nvPr/>
        </p:nvSpPr>
        <p:spPr bwMode="auto">
          <a:xfrm>
            <a:off x="1928995" y="3172407"/>
            <a:ext cx="637808" cy="578097"/>
          </a:xfrm>
          <a:custGeom>
            <a:gdLst>
              <a:gd name="T0" fmla="*/ 0 w 63"/>
              <a:gd name="T1" fmla="*/ 10751 h 57"/>
              <a:gd name="T2" fmla="*/ 780 w 63"/>
              <a:gd name="T3" fmla="*/ 11117 h 57"/>
              <a:gd name="T4" fmla="*/ 2130 w 63"/>
              <a:gd name="T5" fmla="*/ 8770 h 57"/>
              <a:gd name="T6" fmla="*/ 7736 w 63"/>
              <a:gd name="T7" fmla="*/ 7623 h 57"/>
              <a:gd name="T8" fmla="*/ 12201 w 63"/>
              <a:gd name="T9" fmla="*/ 0 h 57"/>
              <a:gd name="T10" fmla="*/ 1559 w 63"/>
              <a:gd name="T11" fmla="*/ 8408 h 57"/>
              <a:gd name="T12" fmla="*/ 6595 w 63"/>
              <a:gd name="T13" fmla="*/ 3337 h 57"/>
              <a:gd name="T14" fmla="*/ 0 w 63"/>
              <a:gd name="T15" fmla="*/ 10751 h 5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" h="57">
                <a:moveTo>
                  <a:pt x="0" y="55"/>
                </a:moveTo>
                <a:cubicBezTo>
                  <a:pt x="0" y="55"/>
                  <a:pt x="0" y="57"/>
                  <a:pt x="4" y="57"/>
                </a:cubicBezTo>
                <a:cubicBezTo>
                  <a:pt x="3" y="54"/>
                  <a:pt x="11" y="45"/>
                  <a:pt x="11" y="45"/>
                </a:cubicBezTo>
                <a:cubicBezTo>
                  <a:pt x="11" y="45"/>
                  <a:pt x="25" y="54"/>
                  <a:pt x="40" y="39"/>
                </a:cubicBezTo>
                <a:cubicBezTo>
                  <a:pt x="54" y="23"/>
                  <a:pt x="44" y="11"/>
                  <a:pt x="63" y="0"/>
                </a:cubicBezTo>
                <a:cubicBezTo>
                  <a:pt x="17" y="10"/>
                  <a:pt x="7" y="24"/>
                  <a:pt x="8" y="43"/>
                </a:cubicBezTo>
                <a:cubicBezTo>
                  <a:pt x="12" y="34"/>
                  <a:pt x="24" y="22"/>
                  <a:pt x="34" y="17"/>
                </a:cubicBezTo>
                <a:cubicBezTo>
                  <a:pt x="17" y="29"/>
                  <a:pt x="5" y="47"/>
                  <a:pt x="0" y="5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/>
          </a:p>
        </p:txBody>
      </p:sp>
      <p:sp>
        <p:nvSpPr>
          <p:cNvPr id="11" name="0827f50849654bbb88307964efa5020b"/>
          <p:cNvSpPr/>
          <p:nvPr/>
        </p:nvSpPr>
        <p:spPr>
          <a:xfrm>
            <a:off x="1592852" y="2789796"/>
            <a:ext cx="1310095" cy="1343319"/>
          </a:xfrm>
          <a:prstGeom prst="ellipse">
            <a:avLst/>
          </a:prstGeom>
          <a:noFill/>
          <a:ln>
            <a:solidFill>
              <a:srgbClr val="4D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133a5621db2c4f06aa03e446d39e2dcb"/>
          <p:cNvSpPr/>
          <p:nvPr/>
        </p:nvSpPr>
        <p:spPr bwMode="auto">
          <a:xfrm>
            <a:off x="1928995" y="3172407"/>
            <a:ext cx="637808" cy="578097"/>
          </a:xfrm>
          <a:custGeom>
            <a:gdLst>
              <a:gd name="T0" fmla="*/ 0 w 63"/>
              <a:gd name="T1" fmla="*/ 10751 h 57"/>
              <a:gd name="T2" fmla="*/ 780 w 63"/>
              <a:gd name="T3" fmla="*/ 11117 h 57"/>
              <a:gd name="T4" fmla="*/ 2130 w 63"/>
              <a:gd name="T5" fmla="*/ 8770 h 57"/>
              <a:gd name="T6" fmla="*/ 7736 w 63"/>
              <a:gd name="T7" fmla="*/ 7623 h 57"/>
              <a:gd name="T8" fmla="*/ 12201 w 63"/>
              <a:gd name="T9" fmla="*/ 0 h 57"/>
              <a:gd name="T10" fmla="*/ 1559 w 63"/>
              <a:gd name="T11" fmla="*/ 8408 h 57"/>
              <a:gd name="T12" fmla="*/ 6595 w 63"/>
              <a:gd name="T13" fmla="*/ 3337 h 57"/>
              <a:gd name="T14" fmla="*/ 0 w 63"/>
              <a:gd name="T15" fmla="*/ 10751 h 5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" h="57">
                <a:moveTo>
                  <a:pt x="0" y="55"/>
                </a:moveTo>
                <a:cubicBezTo>
                  <a:pt x="0" y="55"/>
                  <a:pt x="0" y="57"/>
                  <a:pt x="4" y="57"/>
                </a:cubicBezTo>
                <a:cubicBezTo>
                  <a:pt x="3" y="54"/>
                  <a:pt x="11" y="45"/>
                  <a:pt x="11" y="45"/>
                </a:cubicBezTo>
                <a:cubicBezTo>
                  <a:pt x="11" y="45"/>
                  <a:pt x="25" y="54"/>
                  <a:pt x="40" y="39"/>
                </a:cubicBezTo>
                <a:cubicBezTo>
                  <a:pt x="54" y="23"/>
                  <a:pt x="44" y="11"/>
                  <a:pt x="63" y="0"/>
                </a:cubicBezTo>
                <a:cubicBezTo>
                  <a:pt x="17" y="10"/>
                  <a:pt x="7" y="24"/>
                  <a:pt x="8" y="43"/>
                </a:cubicBezTo>
                <a:cubicBezTo>
                  <a:pt x="12" y="34"/>
                  <a:pt x="24" y="22"/>
                  <a:pt x="34" y="17"/>
                </a:cubicBezTo>
                <a:cubicBezTo>
                  <a:pt x="17" y="29"/>
                  <a:pt x="5" y="47"/>
                  <a:pt x="0" y="5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/>
          </a:p>
        </p:txBody>
      </p:sp>
      <p:sp>
        <p:nvSpPr>
          <p:cNvPr id="13" name="05eb9d3a460446ffad09d348e573b336"/>
          <p:cNvSpPr/>
          <p:nvPr/>
        </p:nvSpPr>
        <p:spPr>
          <a:xfrm>
            <a:off x="1592852" y="2789796"/>
            <a:ext cx="1310095" cy="1343319"/>
          </a:xfrm>
          <a:prstGeom prst="ellipse">
            <a:avLst/>
          </a:prstGeom>
          <a:noFill/>
          <a:ln>
            <a:solidFill>
              <a:srgbClr val="4D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TextBox 14"/>
          <p:cNvSpPr txBox="1"/>
          <p:nvPr/>
        </p:nvSpPr>
        <p:spPr>
          <a:xfrm>
            <a:off x="901700" y="4711700"/>
            <a:ext cx="2679700" cy="2540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000" b="1">
                <a:solidFill>
                  <a:srgbClr val="4D86B3"/>
                </a:solidFill>
                <a:ea typeface="微软雅黑" panose="020b0503020204020204" pitchFamily="34" charset="-122"/>
              </a:rPr>
              <a:t>立志振兴中华</a:t>
            </a:r>
            <a:endParaRPr lang="en-US" sz="1100"/>
          </a:p>
        </p:txBody>
      </p:sp>
      <p:sp>
        <p:nvSpPr>
          <p:cNvPr id="15" name="12e3753c02bc444090d36e2f70510d90"/>
          <p:cNvSpPr/>
          <p:nvPr/>
        </p:nvSpPr>
        <p:spPr bwMode="auto">
          <a:xfrm>
            <a:off x="9625195" y="3172407"/>
            <a:ext cx="637808" cy="578097"/>
          </a:xfrm>
          <a:custGeom>
            <a:gdLst>
              <a:gd name="T0" fmla="*/ 0 w 63"/>
              <a:gd name="T1" fmla="*/ 10751 h 57"/>
              <a:gd name="T2" fmla="*/ 780 w 63"/>
              <a:gd name="T3" fmla="*/ 11117 h 57"/>
              <a:gd name="T4" fmla="*/ 2130 w 63"/>
              <a:gd name="T5" fmla="*/ 8770 h 57"/>
              <a:gd name="T6" fmla="*/ 7736 w 63"/>
              <a:gd name="T7" fmla="*/ 7623 h 57"/>
              <a:gd name="T8" fmla="*/ 12201 w 63"/>
              <a:gd name="T9" fmla="*/ 0 h 57"/>
              <a:gd name="T10" fmla="*/ 1559 w 63"/>
              <a:gd name="T11" fmla="*/ 8408 h 57"/>
              <a:gd name="T12" fmla="*/ 6595 w 63"/>
              <a:gd name="T13" fmla="*/ 3337 h 57"/>
              <a:gd name="T14" fmla="*/ 0 w 63"/>
              <a:gd name="T15" fmla="*/ 10751 h 5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" h="57">
                <a:moveTo>
                  <a:pt x="0" y="55"/>
                </a:moveTo>
                <a:cubicBezTo>
                  <a:pt x="0" y="55"/>
                  <a:pt x="0" y="57"/>
                  <a:pt x="4" y="57"/>
                </a:cubicBezTo>
                <a:cubicBezTo>
                  <a:pt x="3" y="54"/>
                  <a:pt x="11" y="45"/>
                  <a:pt x="11" y="45"/>
                </a:cubicBezTo>
                <a:cubicBezTo>
                  <a:pt x="11" y="45"/>
                  <a:pt x="25" y="54"/>
                  <a:pt x="40" y="39"/>
                </a:cubicBezTo>
                <a:cubicBezTo>
                  <a:pt x="54" y="23"/>
                  <a:pt x="44" y="11"/>
                  <a:pt x="63" y="0"/>
                </a:cubicBezTo>
                <a:cubicBezTo>
                  <a:pt x="17" y="10"/>
                  <a:pt x="7" y="24"/>
                  <a:pt x="8" y="43"/>
                </a:cubicBezTo>
                <a:cubicBezTo>
                  <a:pt x="12" y="34"/>
                  <a:pt x="24" y="22"/>
                  <a:pt x="34" y="17"/>
                </a:cubicBezTo>
                <a:cubicBezTo>
                  <a:pt x="17" y="29"/>
                  <a:pt x="5" y="47"/>
                  <a:pt x="0" y="5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/>
          </a:p>
        </p:txBody>
      </p:sp>
      <p:sp>
        <p:nvSpPr>
          <p:cNvPr id="16" name="b8dbaad0890a475dbd3db349e02ccd42"/>
          <p:cNvSpPr/>
          <p:nvPr/>
        </p:nvSpPr>
        <p:spPr>
          <a:xfrm>
            <a:off x="9289052" y="2789796"/>
            <a:ext cx="1310095" cy="1343319"/>
          </a:xfrm>
          <a:prstGeom prst="ellipse">
            <a:avLst/>
          </a:prstGeom>
          <a:noFill/>
          <a:ln>
            <a:solidFill>
              <a:srgbClr val="4D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TextBox 17"/>
          <p:cNvSpPr txBox="1"/>
          <p:nvPr/>
        </p:nvSpPr>
        <p:spPr>
          <a:xfrm>
            <a:off x="8597900" y="4711700"/>
            <a:ext cx="2679700" cy="2540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000" b="1">
                <a:solidFill>
                  <a:srgbClr val="4D86B3"/>
                </a:solidFill>
                <a:ea typeface="微软雅黑" panose="020b0503020204020204" pitchFamily="34" charset="-122"/>
              </a:rPr>
              <a:t>实现个人价值和成就人生的追求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BEE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4" name="直接连接符 3"/>
          <p:cNvCxnSpPr/>
          <p:nvPr/>
        </p:nvCxnSpPr>
        <p:spPr>
          <a:xfrm>
            <a:off x="590550" y="1238250"/>
            <a:ext cx="11010900" cy="0"/>
          </a:xfrm>
          <a:prstGeom prst="line">
            <a:avLst/>
          </a:prstGeom>
          <a:ln>
            <a:solidFill>
              <a:srgbClr val="113A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2"/>
          <p:cNvSpPr txBox="1"/>
          <p:nvPr/>
        </p:nvSpPr>
        <p:spPr>
          <a:xfrm>
            <a:off x="1409700" y="584200"/>
            <a:ext cx="9372600" cy="3048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400" b="1">
                <a:solidFill>
                  <a:srgbClr val="4D86B3"/>
                </a:solidFill>
                <a:latin typeface="微软雅黑" panose="020b0503020204020204" pitchFamily="34" charset="-122"/>
              </a:rPr>
              <a:t>2. 读书的目的与动力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596900" y="1765300"/>
            <a:ext cx="5486400" cy="4064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3200" b="1">
                <a:solidFill>
                  <a:srgbClr val="4D86B3"/>
                </a:solidFill>
                <a:ea typeface="微软雅黑" panose="020b0503020204020204" pitchFamily="34" charset="-122"/>
              </a:rPr>
              <a:t>立志振兴中华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96900" y="2870200"/>
            <a:ext cx="5486400" cy="2286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1800" b="0">
                <a:solidFill>
                  <a:srgbClr val="4D86B3"/>
                </a:solidFill>
                <a:ea typeface="微软雅黑" panose="020b0503020204020204" pitchFamily="34" charset="-122"/>
              </a:rPr>
              <a:t>周恩来从小立志为中华之崛起而读书，这个目标激发了他的动力和热情。读书的目的是为了为国家的繁荣和发展做出贡献，通过知识的积累和学习的努力，为中华民族的崛起奠定坚实的基础。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BEE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4" name="直接连接符 3"/>
          <p:cNvCxnSpPr/>
          <p:nvPr/>
        </p:nvCxnSpPr>
        <p:spPr>
          <a:xfrm>
            <a:off x="590550" y="1238250"/>
            <a:ext cx="11010900" cy="0"/>
          </a:xfrm>
          <a:prstGeom prst="line">
            <a:avLst/>
          </a:prstGeom>
          <a:ln>
            <a:solidFill>
              <a:srgbClr val="113A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2"/>
          <p:cNvSpPr txBox="1"/>
          <p:nvPr/>
        </p:nvSpPr>
        <p:spPr>
          <a:xfrm>
            <a:off x="1409700" y="584200"/>
            <a:ext cx="9372600" cy="3048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defRPr/>
            </a:pPr>
            <a:r>
              <a:rPr lang="en-US" sz="2400" b="1">
                <a:solidFill>
                  <a:srgbClr val="4D86B3"/>
                </a:solidFill>
                <a:latin typeface="微软雅黑" panose="020b0503020204020204" pitchFamily="34" charset="-122"/>
              </a:rPr>
              <a:t>2. 读书的目的与动力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596900" y="1765300"/>
            <a:ext cx="5486400" cy="1270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2800" b="1">
                <a:solidFill>
                  <a:srgbClr val="4D86B3"/>
                </a:solidFill>
                <a:ea typeface="微软雅黑" panose="020b0503020204020204" pitchFamily="34" charset="-122"/>
              </a:rPr>
              <a:t>培养修身齐家治国平天下的品质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96900" y="2870200"/>
            <a:ext cx="5486400" cy="228600"/>
          </a:xfrm>
          <a:prstGeom prst="rect">
            <a:avLst/>
          </a:prstGeom>
        </p:spPr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t">
              <a:defRPr/>
            </a:pPr>
            <a:r>
              <a:rPr lang="en-US" sz="1800" b="0">
                <a:solidFill>
                  <a:srgbClr val="4D86B3"/>
                </a:solidFill>
                <a:ea typeface="微软雅黑" panose="020b0503020204020204" pitchFamily="34" charset="-122"/>
              </a:rPr>
              <a:t>读书不仅仅是为了个人的成功，更重要的是培养全面发展的品质。通过读书，我们可以学习到诚实守信、勤奋进取、团结合作等美德，培养自己的道德品质和家国情怀，为未来的社会建设和国家治理做出积极贡献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https://d.book118.com/567136116131006031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13A59"/>
      </a:accent1>
      <a:accent2>
        <a:srgbClr val="4D86B3"/>
      </a:accent2>
      <a:accent3>
        <a:srgbClr val="F3C953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 Light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4D86B3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3600" b="1" dirty="0" smtClean="0">
            <a:solidFill>
              <a:srgbClr val="113A59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34</Paragraphs>
  <Slides>12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8">
      <vt:lpstr>Arial</vt:lpstr>
      <vt:lpstr>Calibri</vt:lpstr>
      <vt:lpstr>Calibri Light</vt:lpstr>
      <vt:lpstr>宋体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2024-09-04T02:00:49.639</cp:lastPrinted>
  <dcterms:created xsi:type="dcterms:W3CDTF">2024-09-03T18:00:49Z</dcterms:created>
  <dcterms:modified xsi:type="dcterms:W3CDTF">2024-09-03T18:00:50Z</dcterms:modified>
</cp:coreProperties>
</file>