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BE86305-0DAC-430B-90C9-D53E2BEC695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4CD5E06-C4EA-4E05-BE0A-2FC49E15391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287C10F6-64D8-420C-B46D-09EB3EDEC03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B724161-3C75-4ED2-A461-0AE1DBBF836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919573E-3A77-4F79-BD69-A61897F9E62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C5B25FA-4165-493B-BF86-5A2083BB367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E0E4AB2-A5B9-4200-89CB-71A7D34E2EF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E9E45FA-58AF-4E82-831D-646431EED13A}"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C849B93-EB51-4061-B639-7C7F191F67E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A12D2C6-214A-4758-997C-73EF18EAA2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24FA39E-42CB-4203-B671-B36F0104296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7.jpeg" /><Relationship Id="rId3" Type="http://schemas.openxmlformats.org/officeDocument/2006/relationships/image" Target="../media/image18.jpeg" /><Relationship Id="rId4" Type="http://schemas.openxmlformats.org/officeDocument/2006/relationships/image" Target="../media/image19.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0.jpeg" /><Relationship Id="rId3" Type="http://schemas.openxmlformats.org/officeDocument/2006/relationships/image" Target="../media/image21.jpeg" /><Relationship Id="rId4" Type="http://schemas.openxmlformats.org/officeDocument/2006/relationships/image" Target="../media/image22.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3.jpeg" /><Relationship Id="rId3"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6715110014500603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81004" y="845344"/>
            <a:ext cx="11029991"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000000">
                    <a:alpha val="100000"/>
                  </a:srgbClr>
                </a:solidFill>
                <a:latin typeface="Microsoft Yahei"/>
                <a:ea typeface="Microsoft Yahei"/>
                <a:cs typeface="Microsoft Yahei"/>
              </a:rPr>
              <a:t>护理进修生管理</a:t>
            </a:r>
          </a:p>
        </p:txBody>
      </p:sp>
      <p:sp>
        <p:nvSpPr>
          <p:cNvPr id="3" name="TextBox 3"/>
          <p:cNvSpPr txBox="1"/>
          <p:nvPr/>
        </p:nvSpPr>
        <p:spPr>
          <a:xfrm>
            <a:off x="581004" y="4871256"/>
            <a:ext cx="3607967" cy="4000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64000"/>
              </a:lnSpc>
              <a:spcBef>
                <a:spcPts val="450"/>
              </a:spcBef>
            </a:pPr>
            <a:endParaRPr lang="en-US" sz="2025">
              <a:solidFill>
                <a:srgbClr val="000000">
                  <a:alpha val="100000"/>
                </a:srgbClr>
              </a:solidFill>
              <a:latin typeface="Microsoft Yahei"/>
              <a:ea typeface="Microsoft Yahei"/>
              <a:cs typeface="Microsoft Yahei"/>
            </a:endParaRP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护理进修生概述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护理进修生管理流程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护理进修生管理中的问题与对策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护理进修生管理的创新与发展</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护理进修生管理的实践案例</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01</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护理进修生概述</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00" r="200"/>
          <a:stretch>
            <a:fillRect/>
          </a:stretch>
        </p:blipFill>
        <p:spPr>
          <a:xfrm>
            <a:off x="3909691" y="1250241"/>
            <a:ext cx="7848600" cy="5248275"/>
          </a:xfrm>
          <a:prstGeom prst="rect">
            <a:avLst/>
          </a:prstGeom>
        </p:spPr>
      </p:pic>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护理进修生的定义与特点</a:t>
              </a:r>
            </a:p>
          </p:txBody>
        </p:sp>
      </p:grpSp>
      <p:sp>
        <p:nvSpPr>
          <p:cNvPr id="25" name="AutoShape 25"/>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63624" y="1510084"/>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护理进修生是指在护理领域中，已经完成基础教育和临床实习，为了进一步提高专业技能和知识水平而进入更高层次的教育机构进行学习的学生。</a:t>
            </a:r>
            <a:endParaRPr lang="en-US" sz="1100"/>
          </a:p>
        </p:txBody>
      </p:sp>
      <p:sp>
        <p:nvSpPr>
          <p:cNvPr id="27" name="AutoShape 27"/>
          <p:cNvSpPr/>
          <p:nvPr/>
        </p:nvSpPr>
        <p:spPr>
          <a:xfrm>
            <a:off x="590191" y="415758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护理进修生的特点主要包括：具备一定程度的护理基础知识和技能，学习目标明确，学习内容专业性强，学习方式灵活多样。</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护理进修生通过学习和实践，能够提高专业技能和知识水平，从而更好地为患者提供优质的护理服务。</a:t>
            </a:r>
          </a:p>
        </p:txBody>
      </p:sp>
      <p:pic>
        <p:nvPicPr>
          <p:cNvPr id="6" name="Picture 6"/>
          <p:cNvPicPr>
            <a:picLocks noChangeAspect="1"/>
          </p:cNvPicPr>
          <p:nvPr/>
        </p:nvPicPr>
        <p:blipFill>
          <a:blip r:embed="rId2"/>
          <a:srcRect l="16917" r="16917"/>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提高护理服务质量</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护理进修生在学习过程中，通过与高水平教师和同行交流，能够培养出优秀的护理人才，为护理事业的发展做出贡献。</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培养优秀护理人才</a:t>
            </a:r>
          </a:p>
        </p:txBody>
      </p:sp>
      <p:pic>
        <p:nvPicPr>
          <p:cNvPr id="10" name="Picture 10"/>
          <p:cNvPicPr>
            <a:picLocks noChangeAspect="1"/>
          </p:cNvPicPr>
          <p:nvPr/>
        </p:nvPicPr>
        <p:blipFill>
          <a:blip r:embed="rId3"/>
          <a:srcRect l="16875" r="16875"/>
          <a:stretch>
            <a:fillRect/>
          </a:stretch>
        </p:blipFill>
        <p:spPr>
          <a:xfrm>
            <a:off x="5820153" y="3595858"/>
            <a:ext cx="2380229" cy="2380229"/>
          </a:xfrm>
          <a:prstGeom prst="ellipse">
            <a:avLst/>
          </a:prstGeom>
        </p:spPr>
      </p:pic>
      <p:pic>
        <p:nvPicPr>
          <p:cNvPr id="11" name="Picture 11"/>
          <p:cNvPicPr>
            <a:picLocks noChangeAspect="1"/>
          </p:cNvPicPr>
          <p:nvPr/>
        </p:nvPicPr>
        <p:blipFill>
          <a:blip r:embed="rId4"/>
          <a:srcRect l="17458" r="17458"/>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护理进修生的学习和实践，能够推动护理学科的发展，促进护理理论的更新和完善。</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推动护理学科发展</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护理进修生的重要性</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480108" y="1287672"/>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025751" y="1468427"/>
            <a:ext cx="628666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护理进修生的历史可以追溯到20世纪初，当时随着医学和护理学科的发展，越来越多的护理人员开始意识到进修学习的必要性。</a:t>
            </a:r>
          </a:p>
        </p:txBody>
      </p:sp>
      <p:sp>
        <p:nvSpPr>
          <p:cNvPr id="4" name="AutoShape 4"/>
          <p:cNvSpPr/>
          <p:nvPr/>
        </p:nvSpPr>
        <p:spPr>
          <a:xfrm>
            <a:off x="999470" y="1050728"/>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480108" y="3069093"/>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2773369" y="3249848"/>
            <a:ext cx="628666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随着医学和护理学科的不断发展，护理进修生的数量和素质也在不断提高。目前，全球范围内越来越多的护理人员选择进修学习，以提升自己的专业水平和竞争力。</a:t>
            </a:r>
          </a:p>
        </p:txBody>
      </p:sp>
      <p:sp>
        <p:nvSpPr>
          <p:cNvPr id="7" name="AutoShape 7"/>
          <p:cNvSpPr/>
          <p:nvPr/>
        </p:nvSpPr>
        <p:spPr>
          <a:xfrm>
            <a:off x="9060033" y="2832149"/>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2480108" y="4850514"/>
            <a:ext cx="7377949" cy="135630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025751" y="5031268"/>
            <a:ext cx="6286664"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未来，随着医疗技术的不断进步和人们对健康需求的不断提高，护理进修生的发展前景将更加广阔。同时，随着国际化交流的增加，护理进修生的培养和管理也将面临更多的机遇和挑战。</a:t>
            </a:r>
          </a:p>
        </p:txBody>
      </p:sp>
      <p:sp>
        <p:nvSpPr>
          <p:cNvPr id="10" name="AutoShape 10"/>
          <p:cNvSpPr/>
          <p:nvPr/>
        </p:nvSpPr>
        <p:spPr>
          <a:xfrm>
            <a:off x="999470" y="4613570"/>
            <a:ext cx="2132497" cy="1830189"/>
          </a:xfrm>
          <a:prstGeom prst="hexagon">
            <a:avLst>
              <a:gd name="adj" fmla="val 25000"/>
              <a:gd name="vf" fmla="val 1154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l="11836" r="11836"/>
          <a:stretch>
            <a:fillRect/>
          </a:stretch>
        </p:blipFill>
        <p:spPr>
          <a:xfrm>
            <a:off x="1099415" y="1124574"/>
            <a:ext cx="1926336" cy="1682496"/>
          </a:xfrm>
          <a:prstGeom prst="hexagon">
            <a:avLst/>
          </a:prstGeom>
        </p:spPr>
      </p:pic>
      <p:pic>
        <p:nvPicPr>
          <p:cNvPr id="12" name="Picture 12"/>
          <p:cNvPicPr>
            <a:picLocks noChangeAspect="1"/>
          </p:cNvPicPr>
          <p:nvPr/>
        </p:nvPicPr>
        <p:blipFill>
          <a:blip r:embed="rId3"/>
          <a:srcRect l="11693" r="11693"/>
          <a:stretch>
            <a:fillRect/>
          </a:stretch>
        </p:blipFill>
        <p:spPr>
          <a:xfrm>
            <a:off x="9163113" y="2905301"/>
            <a:ext cx="1926336" cy="1682496"/>
          </a:xfrm>
          <a:prstGeom prst="hexagon">
            <a:avLst/>
          </a:prstGeom>
        </p:spPr>
      </p:pic>
      <p:pic>
        <p:nvPicPr>
          <p:cNvPr id="13" name="Picture 13"/>
          <p:cNvPicPr>
            <a:picLocks noChangeAspect="1"/>
          </p:cNvPicPr>
          <p:nvPr/>
        </p:nvPicPr>
        <p:blipFill>
          <a:blip r:embed="rId4"/>
          <a:srcRect l="11645" r="11645"/>
          <a:stretch>
            <a:fillRect/>
          </a:stretch>
        </p:blipFill>
        <p:spPr>
          <a:xfrm>
            <a:off x="1099415" y="4686721"/>
            <a:ext cx="1926336" cy="1682496"/>
          </a:xfrm>
          <a:prstGeom prst="hexagon">
            <a:avLst/>
          </a:prstGeom>
        </p:spPr>
      </p:pic>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护理进修生的历史与发展</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02</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护理进修生管理流程</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具备护理专业背景，具备一定临床经验，具备良好的学习意愿和态度。</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申请条件</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选拔标准</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选拔程序</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根据申请者的学历、职称、工作经历、综合素质等方面进行评估，择优录取。</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申请人提交申请材料，组织专家进行初步筛选，通过者参加面试和笔试，最终确定录取名单。</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申请与选拔</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护理理论知识、临床技能操作、护理管理等方面的培训。</a:t>
            </a:r>
          </a:p>
        </p:txBody>
      </p:sp>
      <p:pic>
        <p:nvPicPr>
          <p:cNvPr id="5" name="Picture 5"/>
          <p:cNvPicPr>
            <a:picLocks noChangeAspect="1"/>
          </p:cNvPicPr>
          <p:nvPr/>
        </p:nvPicPr>
        <p:blipFill>
          <a:blip r:embed="rId2"/>
          <a:srcRect l="16625" r="16625"/>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rcRect l="16667" r="16667"/>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rcRect l="20833" r="20833"/>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培训内容</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采用集中授课、案例分析、实践操作等多种形式，注重理论与实践相结合。</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培训形式</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安排经验丰富、业务水平高的护理专家担任指导教师，对进修生进行一对一或小组指导。</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指导教师</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培训与指导</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评价标准</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根据进修生的学习态度、理论知识掌握程度、实践技能操作水平等方面进行评价。</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考核方式</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采用理论考试、实践考核、工作表现等多方面进行综合评价。</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评价结果</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将评价结果及时反馈给进修生，并针对不足之处进行指导和帮助。</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考核与评价</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23819" r="23819"/>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3819" r="23819"/>
          <a:stretch>
            <a:fillRect/>
          </a:stretch>
        </p:blipFill>
        <p:spPr>
          <a:xfrm>
            <a:off x="5906739" y="1869245"/>
            <a:ext cx="2050689" cy="3916435"/>
          </a:xfrm>
          <a:prstGeom prst="rect">
            <a:avLst/>
          </a:prstGeom>
        </p:spPr>
      </p:pic>
      <p:pic>
        <p:nvPicPr>
          <p:cNvPr id="4" name="Picture 4"/>
          <p:cNvPicPr>
            <a:picLocks noChangeAspect="1"/>
          </p:cNvPicPr>
          <p:nvPr/>
        </p:nvPicPr>
        <p:blipFill>
          <a:blip r:embed="rId4"/>
          <a:srcRect l="23819" r="23819"/>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建立有效的反馈机制，及时了解进修生的学习情况和需求，为后续管理提供依据。</a:t>
            </a:r>
            <a:endParaRPr lang="en-US" sz="1100"/>
          </a:p>
        </p:txBody>
      </p:sp>
      <p:sp>
        <p:nvSpPr>
          <p:cNvPr id="8" name="AutoShape 8"/>
          <p:cNvSpPr/>
          <p:nvPr/>
        </p:nvSpPr>
        <p:spPr>
          <a:xfrm>
            <a:off x="8901714" y="1901965"/>
            <a:ext cx="2084387" cy="46037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反馈机制</a:t>
            </a:r>
            <a:endParaRPr lang="en-US" sz="1100"/>
          </a:p>
        </p:txBody>
      </p:sp>
      <p:sp>
        <p:nvSpPr>
          <p:cNvPr id="9" name="AutoShape 9"/>
          <p:cNvSpPr/>
          <p:nvPr/>
        </p:nvSpPr>
        <p:spPr>
          <a:xfrm>
            <a:off x="8406414" y="4525963"/>
            <a:ext cx="2708275" cy="1383030"/>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根据反馈结果和评价结果，对管理流程进行优化和改进，提高进修生的培养质量。</a:t>
            </a:r>
            <a:endParaRPr lang="en-US" sz="1100"/>
          </a:p>
        </p:txBody>
      </p:sp>
      <p:sp>
        <p:nvSpPr>
          <p:cNvPr id="10" name="AutoShape 10"/>
          <p:cNvSpPr/>
          <p:nvPr/>
        </p:nvSpPr>
        <p:spPr>
          <a:xfrm>
            <a:off x="8901714" y="4005263"/>
            <a:ext cx="2084387" cy="460375"/>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改进措施</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反馈与改进</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870446" y="1714805"/>
            <a:ext cx="8551930" cy="140939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9225" b="1">
                <a:solidFill>
                  <a:schemeClr val="accent3">
                    <a:lumMod val="60000"/>
                    <a:lumOff val="40000"/>
                    <a:alpha val="100000"/>
                  </a:schemeClr>
                </a:solidFill>
                <a:latin typeface="Microsoft Yahei"/>
                <a:ea typeface="Microsoft Yahei"/>
                <a:cs typeface="Microsoft Yahei"/>
              </a:rPr>
              <a:t>03</a:t>
            </a:r>
          </a:p>
        </p:txBody>
      </p:sp>
      <p:cxnSp>
        <p:nvCxnSpPr>
          <p:cNvPr id="3" name="Connector 3"/>
          <p:cNvCxnSpPr/>
          <p:nvPr/>
        </p:nvCxnSpPr>
        <p:spPr>
          <a:xfrm>
            <a:off x="2473714" y="3043743"/>
            <a:ext cx="7337793" cy="0"/>
          </a:xfrm>
          <a:prstGeom prst="line">
            <a:avLst/>
          </a:prstGeom>
          <a:ln w="19050">
            <a:solidFill>
              <a:schemeClr val="accent3">
                <a:lumMod val="60000"/>
                <a:lumOff val="40000"/>
              </a:schemeClr>
            </a:solidFill>
            <a:prstDash val="solid"/>
          </a:ln>
        </p:spPr>
        <p:style>
          <a:lnRef idx="0">
            <a:schemeClr val="accent3"/>
          </a:lnRef>
          <a:fillRef idx="1">
            <a:schemeClr val="accent3"/>
          </a:fillRef>
          <a:effectRef idx="0">
            <a:schemeClr val="accent3"/>
          </a:effectRef>
          <a:fontRef idx="minor">
            <a:schemeClr val="lt1"/>
          </a:fontRef>
        </p:style>
      </p:cxnSp>
      <p:sp>
        <p:nvSpPr>
          <p:cNvPr id="4" name="TextBox 4"/>
          <p:cNvSpPr txBox="1"/>
          <p:nvPr/>
        </p:nvSpPr>
        <p:spPr>
          <a:xfrm>
            <a:off x="2216099" y="3124200"/>
            <a:ext cx="7860623" cy="18726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4575" b="1">
                <a:solidFill>
                  <a:srgbClr val="000000">
                    <a:alpha val="100000"/>
                  </a:srgbClr>
                </a:solidFill>
                <a:latin typeface="Microsoft Yahei"/>
                <a:ea typeface="Microsoft Yahei"/>
                <a:cs typeface="Microsoft Yahei"/>
              </a:rPr>
              <a:t>护理进修生管理中的问题与对策</a:t>
            </a:r>
          </a:p>
        </p:txBody>
      </p:sp>
      <p:sp>
        <p:nvSpPr>
          <p:cNvPr id="5" name="Freeform 5"/>
          <p:cNvSpPr/>
          <p:nvPr/>
        </p:nvSpPr>
        <p:spPr>
          <a:xfrm>
            <a:off x="8967143" y="2331720"/>
            <a:ext cx="514088" cy="514088"/>
          </a:xfrm>
          <a:custGeom>
            <a:rect l="l" t="t" r="r" b="b"/>
            <a:pathLst>
              <a:path w="1905000" h="1905000">
                <a:moveTo>
                  <a:pt x="952500" y="0"/>
                </a:moveTo>
                <a:lnTo>
                  <a:pt x="1190625" y="714375"/>
                </a:lnTo>
                <a:lnTo>
                  <a:pt x="1905000" y="952500"/>
                </a:lnTo>
                <a:lnTo>
                  <a:pt x="1190625" y="1190625"/>
                </a:lnTo>
                <a:lnTo>
                  <a:pt x="952500" y="1905000"/>
                </a:lnTo>
                <a:lnTo>
                  <a:pt x="714375" y="1190625"/>
                </a:lnTo>
                <a:lnTo>
                  <a:pt x="0" y="952500"/>
                </a:lnTo>
                <a:lnTo>
                  <a:pt x="714375" y="714375"/>
                </a:lnTo>
                <a:close/>
              </a:path>
            </a:pathLst>
          </a:custGeom>
          <a:solidFill>
            <a:schemeClr val="accent3">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总结词</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管理体制不健全</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详细描述</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目前护理进修生管理缺乏统一、规范的管理体制，各医疗机构的管理制度和方法不尽相同，导致管理效果参差不齐。</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t="2500" b="2500"/>
          <a:stretch>
            <a:fillRect/>
          </a:stretch>
        </p:blipFill>
        <p:spPr>
          <a:xfrm>
            <a:off x="7803289" y="1299241"/>
            <a:ext cx="3679824" cy="4906432"/>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管理体制问题</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https://d.book118.com/567151100145006033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63</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2024-09-07T09:54:01.298</cp:lastPrinted>
  <dcterms:created xsi:type="dcterms:W3CDTF">2024-09-07T01:54:01Z</dcterms:created>
  <dcterms:modified xsi:type="dcterms:W3CDTF">2024-09-07T01:54:03Z</dcterms:modified>
</cp:coreProperties>
</file>