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NIENDB+MS-UIGothic"/>
      <p:regular r:id="rId16"/>
    </p:embeddedFont>
    <p:embeddedFont>
      <p:font typeface="HLOQAG+QUHCCB+MicrosoftYaHei-Bold"/>
      <p:regular r:id="rId17"/>
    </p:embeddedFont>
    <p:embeddedFont>
      <p:font typeface="BJPUPF+SCJHLP+ArialMT"/>
      <p:regular r:id="rId18"/>
    </p:embeddedFont>
    <p:embeddedFont>
      <p:font typeface="DHOBJU+AJDUHC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3A7B5-D5A0-47A1-AF3A-4E80BE01D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56043-71B1-447F-B278-021CC45C9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F19E6-32C7-4DA6-A7DE-01E9788E8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E8D0D-3B07-4590-8375-7536713AA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70EE5B-9450-4708-B5F5-05452181D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CD5671-15E8-4EC5-8F8A-1198A5B67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967CF0-77AF-4533-81D2-395528F81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3D5F2-B370-4934-A8A8-FCFDFC6C0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E6401-E86D-4030-8799-F5B384E40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A2091-CB58-4F34-A7AB-8E9C43823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7FC6E-E7E2-4F00-9DC2-3292CE5CC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5601403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18894" y="3906587"/>
            <a:ext cx="8872537" cy="27666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发</a:t>
            </a:r>
            <a:r>
              <a:rPr sz="4050">
                <a:solidFill>
                  <a:srgbClr val="007D49"/>
                </a:solidFill>
                <a:latin typeface="NIENDB+MS-UIGothic"/>
                <a:cs typeface="NIENDB+MS-UIGothic"/>
              </a:rPr>
              <a:t>展学前儿童科学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领</a:t>
            </a:r>
            <a:r>
              <a:rPr sz="4050">
                <a:solidFill>
                  <a:srgbClr val="007D49"/>
                </a:solidFill>
                <a:latin typeface="NIENDB+MS-UIGothic"/>
                <a:cs typeface="NIENDB+MS-UIGothic"/>
              </a:rPr>
              <a:t>域目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标</a:t>
            </a:r>
            <a:r>
              <a:rPr sz="4050">
                <a:solidFill>
                  <a:srgbClr val="007D49"/>
                </a:solidFill>
                <a:latin typeface="NIENDB+MS-UIGothic"/>
                <a:cs typeface="NIENDB+MS-UIGothic"/>
              </a:rPr>
              <a:t>玩教具</a:t>
            </a:r>
          </a:p>
          <a:p>
            <a:pPr marL="0" marR="0">
              <a:lnSpc>
                <a:spcPts val="4220"/>
              </a:lnSpc>
              <a:spcBef>
                <a:spcPts val="1609"/>
              </a:spcBef>
              <a:spcAft>
                <a:spcPct val="0"/>
              </a:spcAft>
            </a:pPr>
            <a:r>
              <a:rPr sz="4050">
                <a:solidFill>
                  <a:srgbClr val="007D49"/>
                </a:solidFill>
                <a:latin typeface="NIENDB+MS-UIGothic"/>
                <a:cs typeface="NIENDB+MS-UIGothic"/>
              </a:rPr>
              <a:t>科学探究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类</a:t>
            </a:r>
            <a:r>
              <a:rPr sz="4050">
                <a:solidFill>
                  <a:srgbClr val="007D49"/>
                </a:solidFill>
                <a:latin typeface="NIENDB+MS-UIGothic"/>
                <a:cs typeface="NIENDB+MS-UIGothic"/>
              </a:rPr>
              <a:t>玩教具</a:t>
            </a:r>
            <a:r>
              <a:rPr sz="4050">
                <a:solidFill>
                  <a:srgbClr val="007D49"/>
                </a:solidFill>
                <a:latin typeface="HLOQAG+QUHCCB+MicrosoftYaHei-Bold"/>
                <a:cs typeface="HLOQAG+QUHCCB+MicrosoftYaHei-Bold"/>
              </a:rPr>
              <a:t>“</a:t>
            </a:r>
            <a:r>
              <a:rPr sz="4050">
                <a:solidFill>
                  <a:srgbClr val="007D49"/>
                </a:solidFill>
                <a:latin typeface="NIENDB+MS-UIGothic"/>
                <a:cs typeface="NIENDB+MS-UIGothic"/>
              </a:rPr>
              <a:t>色彩世界</a:t>
            </a:r>
            <a:r>
              <a:rPr sz="4050">
                <a:solidFill>
                  <a:srgbClr val="007D49"/>
                </a:solidFill>
                <a:latin typeface="HLOQAG+QUHCCB+MicrosoftYaHei-Bold"/>
                <a:cs typeface="HLOQAG+QUHCCB+MicrosoftYaHei-Bold"/>
              </a:rPr>
              <a:t>”</a:t>
            </a:r>
            <a:r>
              <a:rPr sz="4050">
                <a:solidFill>
                  <a:srgbClr val="007D49"/>
                </a:solidFill>
                <a:latin typeface="NIENDB+MS-UIGothic"/>
                <a:cs typeface="NIENDB+MS-UIGothic"/>
              </a:rPr>
              <a:t>箱</a:t>
            </a:r>
          </a:p>
          <a:p>
            <a:pPr marL="0" marR="0">
              <a:lnSpc>
                <a:spcPts val="4050"/>
              </a:lnSpc>
              <a:spcBef>
                <a:spcPts val="1779"/>
              </a:spcBef>
              <a:spcAft>
                <a:spcPct val="0"/>
              </a:spcAft>
            </a:pP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护</a:t>
            </a:r>
            <a:r>
              <a:rPr sz="4050">
                <a:solidFill>
                  <a:srgbClr val="007D49"/>
                </a:solidFill>
                <a:latin typeface="NIENDB+MS-UIGothic"/>
                <a:cs typeface="NIENDB+MS-UIGothic"/>
              </a:rPr>
              <a:t>理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007D49"/>
                </a:solidFill>
                <a:latin typeface="NIENDB+MS-UIGothic"/>
                <a:cs typeface="NIEND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34125" y="2107755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JPUPF+SCJHLP+ArialMT"/>
                <a:cs typeface="BJPUPF+SCJHLP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NIENDB+MS-UIGothic"/>
                <a:cs typeface="NIENDB+MS-UIGothic"/>
              </a:rPr>
              <a:t>学前儿童科学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2400">
                <a:solidFill>
                  <a:srgbClr val="FFFFFF"/>
                </a:solidFill>
                <a:latin typeface="NIENDB+MS-UIGothic"/>
                <a:cs typeface="NIENDB+MS-UIGothic"/>
              </a:rPr>
              <a:t>域目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34125" y="2667190"/>
            <a:ext cx="5140901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JPUPF+SCJHLP+ArialMT"/>
                <a:cs typeface="BJPUPF+SCJHLP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DHOBJU+AJDUHC+MicrosoftYaHei"/>
                <a:cs typeface="DHOBJU+AJDUHC+MicrosoftYaHei"/>
              </a:rPr>
              <a:t>“</a:t>
            </a:r>
            <a:r>
              <a:rPr sz="2400">
                <a:solidFill>
                  <a:srgbClr val="FFFFFF"/>
                </a:solidFill>
                <a:latin typeface="NIENDB+MS-UIGothic"/>
                <a:cs typeface="NIENDB+MS-UIGothic"/>
              </a:rPr>
              <a:t>色彩世界</a:t>
            </a:r>
            <a:r>
              <a:rPr sz="2400">
                <a:solidFill>
                  <a:srgbClr val="FFFFFF"/>
                </a:solidFill>
                <a:latin typeface="DHOBJU+AJDUHC+MicrosoftYaHei"/>
                <a:cs typeface="DHOBJU+AJDUHC+MicrosoftYaHei"/>
              </a:rPr>
              <a:t>”</a:t>
            </a:r>
            <a:r>
              <a:rPr sz="2400">
                <a:solidFill>
                  <a:srgbClr val="FFFFFF"/>
                </a:solidFill>
                <a:latin typeface="NIENDB+MS-UIGothic"/>
                <a:cs typeface="NIENDB+MS-UIGothic"/>
              </a:rPr>
              <a:t>箱在科学探究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FFFFFF"/>
                </a:solidFill>
                <a:latin typeface="NIENDB+MS-UIGothic"/>
                <a:cs typeface="NIENDB+MS-UIGothic"/>
              </a:rPr>
              <a:t>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86525" y="1548320"/>
            <a:ext cx="4790381" cy="134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JPUPF+SCJHLP+ArialMT"/>
                <a:cs typeface="BJPUPF+SCJHLP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DHOBJU+AJDUHC+MicrosoftYaHei"/>
                <a:cs typeface="DHOBJU+AJDUHC+MicrosoftYaHei"/>
              </a:rPr>
              <a:t>“</a:t>
            </a:r>
            <a:r>
              <a:rPr sz="2400">
                <a:solidFill>
                  <a:srgbClr val="FFFFFF"/>
                </a:solidFill>
                <a:latin typeface="NIENDB+MS-UIGothic"/>
                <a:cs typeface="NIENDB+MS-UIGothic"/>
              </a:rPr>
              <a:t>色彩世界</a:t>
            </a:r>
            <a:r>
              <a:rPr sz="2400">
                <a:solidFill>
                  <a:srgbClr val="FFFFFF"/>
                </a:solidFill>
                <a:latin typeface="DHOBJU+AJDUHC+MicrosoftYaHei"/>
                <a:cs typeface="DHOBJU+AJDUHC+MicrosoftYaHei"/>
              </a:rPr>
              <a:t>”</a:t>
            </a:r>
            <a:r>
              <a:rPr sz="2400">
                <a:solidFill>
                  <a:srgbClr val="FFFFFF"/>
                </a:solidFill>
                <a:latin typeface="NIENDB+MS-UIGothic"/>
                <a:cs typeface="NIENDB+MS-UIGothic"/>
              </a:rPr>
              <a:t>箱的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NIENDB+MS-UIGothic"/>
                <a:cs typeface="NIENDB+MS-UIGothic"/>
              </a:rPr>
              <a:t>理与保养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JPUPF+SCJHLP+ArialMT"/>
                <a:cs typeface="BJPUPF+SCJHLP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FFFF"/>
                </a:solidFill>
                <a:latin typeface="NIENDB+MS-UIGothic"/>
                <a:cs typeface="NIENDB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HLOQAG+QUHCCB+MicrosoftYaHei-Bold"/>
                <a:cs typeface="HLOQAG+QUHCCB+MicrosoftYaHei-Bold"/>
              </a:rPr>
              <a:t>“</a:t>
            </a:r>
            <a:r>
              <a:rPr sz="3000">
                <a:solidFill>
                  <a:srgbClr val="45AE37"/>
                </a:solidFill>
                <a:latin typeface="NIENDB+MS-UIGothic"/>
                <a:cs typeface="NIENDB+MS-UIGothic"/>
              </a:rPr>
              <a:t>色彩世界</a:t>
            </a:r>
            <a:r>
              <a:rPr sz="3000">
                <a:solidFill>
                  <a:srgbClr val="45AE37"/>
                </a:solidFill>
                <a:latin typeface="HLOQAG+QUHCCB+MicrosoftYaHei-Bold"/>
                <a:cs typeface="HLOQAG+QUHCCB+MicrosoftYaHei-Bold"/>
              </a:rPr>
              <a:t>”</a:t>
            </a:r>
            <a:r>
              <a:rPr sz="3000">
                <a:solidFill>
                  <a:srgbClr val="45AE37"/>
                </a:solidFill>
                <a:latin typeface="NIENDB+MS-UIGothic"/>
                <a:cs typeface="NIENDB+MS-UIGothic"/>
              </a:rPr>
              <a:t>箱的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简</a:t>
            </a:r>
            <a:r>
              <a:rPr sz="3000">
                <a:solidFill>
                  <a:srgbClr val="45AE37"/>
                </a:solidFill>
                <a:latin typeface="NIENDB+MS-UIGothic"/>
                <a:cs typeface="NIENDB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HLOQAG+QUHCCB+MicrosoftYaHei-Bold"/>
                <a:cs typeface="HLOQAG+QUHCCB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HLOQAG+QUHCCB+MicrosoftYaHei-Bold"/>
                <a:cs typeface="HLOQAG+QUHCCB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HLOQAG+QUHCCB+MicrosoftYaHei-Bold"/>
                <a:cs typeface="HLOQAG+QUHCCB+MicrosoftYaHei-Bold"/>
              </a:rPr>
              <a:t>“</a:t>
            </a:r>
            <a:r>
              <a:rPr sz="3000">
                <a:solidFill>
                  <a:srgbClr val="45AE37"/>
                </a:solidFill>
                <a:latin typeface="NIENDB+MS-UIGothic"/>
                <a:cs typeface="NIENDB+MS-UIGothic"/>
              </a:rPr>
              <a:t>色彩世界</a:t>
            </a:r>
            <a:r>
              <a:rPr sz="3000">
                <a:solidFill>
                  <a:srgbClr val="45AE37"/>
                </a:solidFill>
                <a:latin typeface="HLOQAG+QUHCCB+MicrosoftYaHei-Bold"/>
                <a:cs typeface="HLOQAG+QUHCCB+MicrosoftYaHei-Bold"/>
              </a:rPr>
              <a:t>”</a:t>
            </a:r>
            <a:r>
              <a:rPr sz="3000">
                <a:solidFill>
                  <a:srgbClr val="45AE37"/>
                </a:solidFill>
                <a:latin typeface="NIENDB+MS-UIGothic"/>
                <a:cs typeface="NIENDB+MS-UIGothic"/>
              </a:rPr>
              <a:t>箱的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45AE37"/>
                </a:solidFill>
                <a:latin typeface="NIENDB+MS-UIGothic"/>
                <a:cs typeface="NIENDB+MS-UIGothic"/>
              </a:rPr>
              <a:t>理念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2193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FFFFFF"/>
                </a:solidFill>
                <a:latin typeface="NIENDB+MS-UIGothic"/>
                <a:cs typeface="NIENDB+MS-UIGothic"/>
              </a:rPr>
              <a:t>玩教具旨在通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NIENDB+MS-UIGothic"/>
                <a:cs typeface="NIENDB+MS-UIGothic"/>
              </a:rPr>
              <a:t>有趣的色彩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FFFFFF"/>
                </a:solidFill>
                <a:latin typeface="NIENDB+MS-UIGothic"/>
                <a:cs typeface="NIENDB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IENDB+MS-UIGothic"/>
                <a:cs typeface="NIENDB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NIENDB+MS-UIGothic"/>
                <a:cs typeface="NIENDB+MS-UIGothic"/>
              </a:rPr>
              <a:t>，激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NIENDB+MS-UIGothic"/>
                <a:cs typeface="NIENDB+MS-UIGothic"/>
              </a:rPr>
              <a:t>孩子的探索欲望和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NIENDB+MS-UIGothic"/>
                <a:cs typeface="NIENDB+MS-UIGothic"/>
              </a:rPr>
              <a:t>造力，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IENDB+MS-UIGothic"/>
                <a:cs typeface="NIENDB+MS-UIGothic"/>
              </a:rPr>
              <a:t>培养他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NIENDB+MS-UIGothic"/>
                <a:cs typeface="NIENDB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NIENDB+MS-UIGothic"/>
                <a:cs typeface="NIENDB+MS-UIGothic"/>
              </a:rPr>
              <a:t>察力、思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FFFFF"/>
                </a:solidFill>
                <a:latin typeface="NIENDB+MS-UIGothic"/>
                <a:cs typeface="NIENDB+MS-UIGothic"/>
              </a:rPr>
              <a:t>能力和表达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IENDB+MS-UIGothic"/>
                <a:cs typeface="NIENDB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HLOQAG+QUHCCB+MicrosoftYaHei-Bold"/>
                <a:cs typeface="HLOQAG+QUHCCB+MicrosoftYaHei-Bold"/>
              </a:rPr>
              <a:t>“</a:t>
            </a:r>
            <a:r>
              <a:rPr sz="3000">
                <a:solidFill>
                  <a:srgbClr val="45AE37"/>
                </a:solidFill>
                <a:latin typeface="NIENDB+MS-UIGothic"/>
                <a:cs typeface="NIENDB+MS-UIGothic"/>
              </a:rPr>
              <a:t>色彩世界</a:t>
            </a:r>
            <a:r>
              <a:rPr sz="3000">
                <a:solidFill>
                  <a:srgbClr val="45AE37"/>
                </a:solidFill>
                <a:latin typeface="HLOQAG+QUHCCB+MicrosoftYaHei-Bold"/>
                <a:cs typeface="HLOQAG+QUHCCB+MicrosoftYaHei-Bold"/>
              </a:rPr>
              <a:t>”</a:t>
            </a:r>
            <a:r>
              <a:rPr sz="3000">
                <a:solidFill>
                  <a:srgbClr val="45AE37"/>
                </a:solidFill>
                <a:latin typeface="NIENDB+MS-UIGothic"/>
                <a:cs typeface="NIENDB+MS-UIGothic"/>
              </a:rPr>
              <a:t>箱的使用目的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DHOBJU+AJDUHC+MicrosoftYaHei"/>
                <a:cs typeface="DHOBJU+AJDUHC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色彩世界</a:t>
            </a:r>
            <a:r>
              <a:rPr sz="1500">
                <a:solidFill>
                  <a:srgbClr val="FFFFFF"/>
                </a:solidFill>
                <a:latin typeface="DHOBJU+AJDUHC+MicrosoftYaHei"/>
                <a:cs typeface="DHOBJU+AJDUHC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箱的使用，帮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助学前儿童了解色彩的基本概念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和原理，如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色混合、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比、色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温等。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各种色彩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和活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，培养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与色彩相关的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，培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养学前儿童的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美能力和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造力，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的想象力和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新精神。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3604" y="4623172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学前儿童的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技能和方法，提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高他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手能力和解决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的</a:t>
            </a:r>
          </a:p>
          <a:p>
            <a:pPr marL="1047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IENDB+MS-UIGothic"/>
                <a:cs typeface="NIENDB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NIENDB+MS-UIGothic"/>
                <a:cs typeface="NIENDB+MS-UIGothic"/>
              </a:rPr>
              <a:t>学前儿童科学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45AE37"/>
                </a:solidFill>
                <a:latin typeface="NIENDB+MS-UIGothic"/>
                <a:cs typeface="NIENDB+MS-UIGothic"/>
              </a:rPr>
              <a:t>域目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5AE37"/>
                </a:solidFill>
                <a:latin typeface="NIENDB+MS-UIGothic"/>
                <a:cs typeface="NIENDB+MS-UIGothic"/>
              </a:rPr>
              <a:t>的意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LOQAG+QUHCCB+MicrosoftYaHei-Bold"/>
                <a:cs typeface="HLOQAG+QUHCC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LOQAG+QUHCCB+MicrosoftYaHei-Bold"/>
                <a:cs typeface="HLOQAG+QUHCC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LOQAG+QUHCCB+MicrosoftYaHei-Bold"/>
                <a:cs typeface="HLOQAG+QUHCC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NIENDB+MS-UIGothic"/>
                <a:cs typeface="NIENDB+MS-UIGothic"/>
              </a:rPr>
              <a:t>培养科学素养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NIENDB+MS-UIGothic"/>
                <a:cs typeface="NIENDB+MS-UIGothic"/>
              </a:rPr>
              <a:t>激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45AE37"/>
                </a:solidFill>
                <a:latin typeface="NIENDB+MS-UIGothic"/>
                <a:cs typeface="NIENDB+MS-UIGothic"/>
              </a:rPr>
              <a:t>好奇心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NIENDB+MS-UIGothic"/>
                <a:cs typeface="NIENDB+MS-UIGothic"/>
              </a:rPr>
              <a:t>促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45AE37"/>
                </a:solidFill>
                <a:latin typeface="NIENDB+MS-UIGothic"/>
                <a:cs typeface="NIENDB+MS-UIGothic"/>
              </a:rPr>
              <a:t>全面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45AE37"/>
                </a:solidFill>
                <a:latin typeface="NIENDB+MS-UIGothic"/>
                <a:cs typeface="NIENDB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NIENDB+MS-UIGothic"/>
                <a:cs typeface="NIENDB+MS-UIGothic"/>
              </a:rPr>
              <a:t>学前儿童科学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45AE37"/>
                </a:solidFill>
                <a:latin typeface="NIENDB+MS-UIGothic"/>
                <a:cs typeface="NIENDB+MS-UIGothic"/>
              </a:rPr>
              <a:t>域目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5AE37"/>
                </a:solidFill>
                <a:latin typeface="NIENDB+MS-UIGothic"/>
                <a:cs typeface="NIENDB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45AE37"/>
                </a:solidFill>
                <a:latin typeface="NIENDB+MS-UIGothic"/>
                <a:cs typeface="NIENDB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NIENDB+MS-UIGothic"/>
                <a:cs typeface="NIENDB+MS-UIGothic"/>
              </a:rPr>
              <a:t>符合年</a:t>
            </a:r>
            <a:r>
              <a:rPr sz="2300" spc="23">
                <a:solidFill>
                  <a:srgbClr val="45AE37"/>
                </a:solidFill>
                <a:latin typeface="SimSun"/>
                <a:cs typeface="SimSun"/>
              </a:rPr>
              <a:t>龄</a:t>
            </a:r>
            <a:r>
              <a:rPr sz="2300" spc="25">
                <a:solidFill>
                  <a:srgbClr val="45AE37"/>
                </a:solidFill>
                <a:latin typeface="NIENDB+MS-UIGothic"/>
                <a:cs typeface="NIENDB+MS-UIGothic"/>
              </a:rPr>
              <a:t>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NIENDB+MS-UIGothic"/>
                <a:cs typeface="NIENDB+MS-UIGothic"/>
              </a:rPr>
              <a:t>注重探究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过</a:t>
            </a:r>
            <a:r>
              <a:rPr sz="2300">
                <a:solidFill>
                  <a:srgbClr val="45AE37"/>
                </a:solidFill>
                <a:latin typeface="NIENDB+MS-UIGothic"/>
                <a:cs typeface="NIENDB+MS-UIGothic"/>
              </a:rPr>
              <a:t>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NIENDB+MS-UIGothic"/>
                <a:cs typeface="NIENDB+MS-UIGothic"/>
              </a:rPr>
              <a:t>多元化目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标设</a:t>
            </a:r>
            <a:r>
              <a:rPr sz="2300">
                <a:solidFill>
                  <a:srgbClr val="45AE37"/>
                </a:solidFill>
                <a:latin typeface="NIENDB+MS-UIGothic"/>
                <a:cs typeface="NIENDB+MS-UIGothic"/>
              </a:rPr>
              <a:t>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NIENDB+MS-UIGothic"/>
                <a:cs typeface="NIENDB+MS-UIGothic"/>
              </a:rPr>
              <a:t>学前儿童科学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45AE37"/>
                </a:solidFill>
                <a:latin typeface="NIENDB+MS-UIGothic"/>
                <a:cs typeface="NIENDB+MS-UIGothic"/>
              </a:rPr>
              <a:t>域目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5AE37"/>
                </a:solidFill>
                <a:latin typeface="NIENDB+MS-UIGothic"/>
                <a:cs typeface="NIENDB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实现</a:t>
            </a:r>
            <a:r>
              <a:rPr sz="3000">
                <a:solidFill>
                  <a:srgbClr val="45AE37"/>
                </a:solidFill>
                <a:latin typeface="NIENDB+MS-UIGothic"/>
                <a:cs typeface="NIENDB+MS-UIGothic"/>
              </a:rPr>
              <a:t>途径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创设</a:t>
            </a:r>
            <a:r>
              <a:rPr sz="2000" spc="25">
                <a:solidFill>
                  <a:srgbClr val="FFFDFD"/>
                </a:solidFill>
                <a:latin typeface="NIENDB+MS-UIGothic"/>
                <a:cs typeface="NIENDB+MS-UIGothic"/>
              </a:rPr>
              <a:t>探究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2000">
                <a:solidFill>
                  <a:srgbClr val="FFFDFD"/>
                </a:solidFill>
                <a:latin typeface="NIENDB+MS-UIGothic"/>
                <a:cs typeface="NIENDB+MS-UIGothic"/>
              </a:rPr>
              <a:t>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NIENDB+MS-UIGothic"/>
                <a:cs typeface="NIENDB+MS-UIGothic"/>
              </a:rPr>
              <a:t>家园合作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过创设</a:t>
            </a: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丰富的探究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境，激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孩子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的探究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趣和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力，促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其主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和探索。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家园合作，鼓励家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参与孩子的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科学探究活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，共同促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孩子的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NIENDB+MS-UIGothic"/>
                <a:cs typeface="NIENDB+MS-UIGothic"/>
              </a:rPr>
              <a:t>引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2000" spc="25">
                <a:solidFill>
                  <a:srgbClr val="FFFDFD"/>
                </a:solidFill>
                <a:latin typeface="NIENDB+MS-UIGothic"/>
                <a:cs typeface="NIENDB+MS-UIGothic"/>
              </a:rPr>
              <a:t>探究活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需引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孩子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行科学探究活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提供必要的支持和指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，帮助孩子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探究目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NIENDB+MS-UIGothic"/>
                <a:cs typeface="NIEND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https://d.book118.com/567156014036006050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SimSun</vt:lpstr>
      <vt:lpstr>NIENDB+MS-UIGothic</vt:lpstr>
      <vt:lpstr>HLOQAG+QUHCCB+MicrosoftYaHei-Bold</vt:lpstr>
      <vt:lpstr>BJPUPF+SCJHLP+ArialMT</vt:lpstr>
      <vt:lpstr>Times New Roman</vt:lpstr>
      <vt:lpstr>DHOBJU+AJDUHC+MicrosoftYaHei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2024-09-22T17:48:02.654</cp:lastPrinted>
  <dcterms:created xsi:type="dcterms:W3CDTF">2024-09-22T09:48:02Z</dcterms:created>
  <dcterms:modified xsi:type="dcterms:W3CDTF">2024-09-22T09:48:03Z</dcterms:modified>
</cp:coreProperties>
</file>