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634E09-2E86-4665-A3F9-2B725705F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1DFD2E-4F7F-421D-9AC4-ABCC44572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76A321-9906-4419-8B1A-E42AE7E193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A37AB5-7633-496D-90EB-8DA0D51EF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93FF58-2DEF-42B2-8947-7A1257346A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012AA6-DFB4-45E8-B3FA-5665362D26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04AEBD-07BB-4802-B36D-3A4893F332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C60DE7-FF89-45D4-89C9-707891F51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CC0A13-190A-4C68-B031-8F45B82CCA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085546-5647-45C4-A313-BDB52937CD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5B1063-70B2-4F63-908D-6E726C9F0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1">
          <p15:clr>
            <a:srgbClr val="FBAE40"/>
          </p15:clr>
        </p15:guide>
        <p15:guide id="4" pos="3840" userDrawn="1">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lang="zh-CN" altLang="en-US"/>
              <a:t>2024/2/16</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66123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灵敏度分析运筹学总结\n## 1.灵敏度分析的基本概念与意义\n### 1.1灵敏度分析的定义与目的\n### 1.2灵敏度分析在运筹学中的应用\n### 1.3灵敏度分析的重要性及优势\n## 2.灵敏度分析的方法与技巧\n### 2.1参数敏感性分析的方法\n### 2.2模型结构敏感性分析的方法\n### 2.3综合灵敏度分析的方法\n## 3.灵敏度分析的实例与应用\n### 3.1灵敏度分析在物流与供应链管理中的应用\n### 3.2灵敏度分析在生产与运营管理中的应用\n### 3.3灵敏度分析在金融与投资领域的应用\n## 4.灵敏度分析的局限性与改进\n### 4.1灵敏度分析的局限性\n### 4.2灵敏度分析的改进方法\n### 4.3灵敏度分析的未来发展趋势\n## 5.结论与展望\n### 5.1灵敏度分析在运筹学中的贡献\n### 5.2灵敏度分析的未来研究方向\n### 5.3对灵敏度分析的实际应用建议\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灵敏度分析运筹学总结</a:t>
            </a:r>
            <a:endParaRPr/>
          </a:p>
        </p:txBody>
      </p:sp>
      <p:sp>
        <p:nvSpPr>
          <p:cNvPr id="3" name="副标题 2"/>
          <p:cNvSpPr>
            <a:spLocks noGrp="1"/>
          </p:cNvSpPr>
          <p:nvPr>
            <p:ph type="subTitle" idx="1"/>
          </p:nvPr>
        </p:nvSpPr>
        <p:spPr>
          <a:xfrm>
            <a:off x="9273394" y="5591814"/>
            <a:ext cx="2379241" cy="341632"/>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8473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6"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灵敏度分析的基本概念与意义</a:t>
            </a:r>
            <a:endParaRPr/>
          </a:p>
        </p:txBody>
      </p:sp>
      <p:sp>
        <p:nvSpPr>
          <p:cNvPr id="127"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6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3" name="Group 598"/>
            <p:cNvGrpSpPr/>
            <p:nvPr/>
          </p:nvGrpSpPr>
          <p:grpSpPr>
            <a:xfrm>
              <a:off x="763829" y="1414808"/>
              <a:ext cx="6972294" cy="2337649"/>
              <a:chOff x="763829" y="1414808"/>
              <a:chExt cx="6972294" cy="2337649"/>
            </a:xfrm>
          </p:grpSpPr>
          <p:sp>
            <p:nvSpPr>
              <p:cNvPr id="16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灵敏度分析的定义</a:t>
                </a:r>
                <a:endParaRPr/>
              </a:p>
            </p:txBody>
          </p:sp>
          <p:sp>
            <p:nvSpPr>
              <p:cNvPr id="16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灵敏度分析是一种研究模型输出对输入参数变化反应程度的方法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通过灵敏度分析，可以了解模型在不同参数条件下的稳定性和可靠性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灵敏度分析有助于确定影响模型结果的关键参数，从而优化模型</a:t>
                </a:r>
                <a:endParaRPr/>
              </a:p>
            </p:txBody>
          </p:sp>
          <p:sp>
            <p:nvSpPr>
              <p:cNvPr id="16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0" name="Group 591"/>
            <p:cNvGrpSpPr/>
            <p:nvPr/>
          </p:nvGrpSpPr>
          <p:grpSpPr>
            <a:xfrm>
              <a:off x="689593" y="3949139"/>
              <a:ext cx="7078256" cy="2128975"/>
              <a:chOff x="689593" y="3949139"/>
              <a:chExt cx="7078256" cy="2128975"/>
            </a:xfrm>
          </p:grpSpPr>
          <p:sp>
            <p:nvSpPr>
              <p:cNvPr id="17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灵敏度分析的目的</a:t>
                </a:r>
                <a:endParaRPr/>
              </a:p>
            </p:txBody>
          </p:sp>
          <p:sp>
            <p:nvSpPr>
              <p:cNvPr id="17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了解模型参数对结果的影响程度，以便对模型进行改进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确定模型中哪些参数对结果最为敏感，以便进行重点研究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为模型的不确定性分析提供依据，提高模型的鲁棒性</a:t>
                </a:r>
                <a:endParaRPr/>
              </a:p>
            </p:txBody>
          </p:sp>
          <p:sp>
            <p:nvSpPr>
              <p:cNvPr id="17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灵敏度分析的定义与目的</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79"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80" name="组合 179"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81" name="组合 3"/>
            <p:cNvGrpSpPr/>
            <p:nvPr/>
          </p:nvGrpSpPr>
          <p:grpSpPr>
            <a:xfrm>
              <a:off x="5582412" y="1807048"/>
              <a:ext cx="5629117" cy="1487888"/>
              <a:chOff x="571500" y="1815543"/>
              <a:chExt cx="5629117" cy="1487888"/>
            </a:xfrm>
          </p:grpSpPr>
          <p:sp>
            <p:nvSpPr>
              <p:cNvPr id="182"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资源配置优化</a:t>
                </a:r>
                <a:endParaRPr lang="en-US" b="1">
                  <a:solidFill>
                    <a:schemeClr val="accent1">
                      <a:alpha val="100000"/>
                    </a:schemeClr>
                  </a:solidFill>
                  <a:latin typeface="微软雅黑"/>
                  <a:ea typeface="微软雅黑"/>
                </a:endParaRPr>
              </a:p>
            </p:txBody>
          </p:sp>
          <p:sp>
            <p:nvSpPr>
              <p:cNvPr id="183"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通过灵敏度分析，可以了解不同资源配置方案对目标函数的影响，从而找到最优配置方案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灵敏度分析有助于确定各资源之间的关联性，以便进行资源调配</a:t>
                </a:r>
                <a:endParaRPr/>
              </a:p>
            </p:txBody>
          </p:sp>
          <p:sp>
            <p:nvSpPr>
              <p:cNvPr id="184"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85" name="组合 7"/>
            <p:cNvGrpSpPr/>
            <p:nvPr/>
          </p:nvGrpSpPr>
          <p:grpSpPr>
            <a:xfrm>
              <a:off x="5582412" y="3393011"/>
              <a:ext cx="5629118" cy="1487888"/>
              <a:chOff x="571500" y="1815543"/>
              <a:chExt cx="5629118" cy="1487888"/>
            </a:xfrm>
          </p:grpSpPr>
          <p:sp>
            <p:nvSpPr>
              <p:cNvPr id="186"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决策支持</a:t>
                </a:r>
                <a:endParaRPr lang="en-US" b="1">
                  <a:solidFill>
                    <a:schemeClr val="accent1">
                      <a:alpha val="100000"/>
                    </a:schemeClr>
                  </a:solidFill>
                  <a:latin typeface="微软雅黑"/>
                  <a:ea typeface="微软雅黑"/>
                </a:endParaRPr>
              </a:p>
            </p:txBody>
          </p:sp>
          <p:sp>
            <p:nvSpPr>
              <p:cNvPr id="187"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灵敏度分析可以为决策者提供关于模型结果对不同决策变量的敏感程度的信息，从而辅助决策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通过灵敏度分析，可以了解不同决策方案的风险和收益，从而为决策者提供依据</a:t>
                </a:r>
                <a:endParaRPr/>
              </a:p>
            </p:txBody>
          </p:sp>
          <p:sp>
            <p:nvSpPr>
              <p:cNvPr id="188"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89" name="组合 11"/>
            <p:cNvGrpSpPr/>
            <p:nvPr/>
          </p:nvGrpSpPr>
          <p:grpSpPr>
            <a:xfrm>
              <a:off x="5582412" y="4978974"/>
              <a:ext cx="5629118" cy="1487888"/>
              <a:chOff x="571500" y="1815543"/>
              <a:chExt cx="5629118" cy="1487888"/>
            </a:xfrm>
          </p:grpSpPr>
          <p:sp>
            <p:nvSpPr>
              <p:cNvPr id="190"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风险评估</a:t>
                </a:r>
                <a:endParaRPr lang="en-US" b="1">
                  <a:solidFill>
                    <a:schemeClr val="accent1">
                      <a:alpha val="100000"/>
                    </a:schemeClr>
                  </a:solidFill>
                  <a:latin typeface="微软雅黑"/>
                  <a:ea typeface="微软雅黑"/>
                </a:endParaRPr>
              </a:p>
            </p:txBody>
          </p:sp>
          <p:sp>
            <p:nvSpPr>
              <p:cNvPr id="191"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灵敏度分析可以用于评估模型中不确定性因素对结果的影响，从而为风险评估提供依据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通过灵敏度分析，可以了解不同风险因素对模型结果的影响程度，从而制定相应的风险应对措施</a:t>
                </a:r>
                <a:endParaRPr/>
              </a:p>
            </p:txBody>
          </p:sp>
          <p:sp>
            <p:nvSpPr>
              <p:cNvPr id="192"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9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灵敏度分析在运筹学中的应用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7" name="Group 598"/>
            <p:cNvGrpSpPr/>
            <p:nvPr/>
          </p:nvGrpSpPr>
          <p:grpSpPr>
            <a:xfrm>
              <a:off x="763829" y="1414808"/>
              <a:ext cx="6972294" cy="2337649"/>
              <a:chOff x="763829" y="1414808"/>
              <a:chExt cx="6972294" cy="2337649"/>
            </a:xfrm>
          </p:grpSpPr>
          <p:sp>
            <p:nvSpPr>
              <p:cNvPr id="19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重要性</a:t>
                </a:r>
                <a:endParaRPr/>
              </a:p>
            </p:txBody>
          </p:sp>
          <p:sp>
            <p:nvSpPr>
              <p:cNvPr id="19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灵敏度分析有助于提高模型的准确性和可靠性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灵敏度分析有助于了解模型在不同条件下的表现，从而为模型优化提供依据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灵敏度分析有助于风险评估和决策支持，提高决策质量</a:t>
                </a:r>
                <a:endParaRPr/>
              </a:p>
            </p:txBody>
          </p:sp>
          <p:sp>
            <p:nvSpPr>
              <p:cNvPr id="20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4" name="Group 591"/>
            <p:cNvGrpSpPr/>
            <p:nvPr/>
          </p:nvGrpSpPr>
          <p:grpSpPr>
            <a:xfrm>
              <a:off x="689593" y="3949139"/>
              <a:ext cx="7078256" cy="2128975"/>
              <a:chOff x="689593" y="3949139"/>
              <a:chExt cx="7078256" cy="2128975"/>
            </a:xfrm>
          </p:grpSpPr>
          <p:sp>
            <p:nvSpPr>
              <p:cNvPr id="20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优势</a:t>
                </a:r>
                <a:endParaRPr/>
              </a:p>
            </p:txBody>
          </p:sp>
          <p:sp>
            <p:nvSpPr>
              <p:cNvPr id="20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灵敏度分析简单易行，不需要复杂的计算和编程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灵敏度分析可以快速地提供关于模型结果对参数变化的敏感程度的信息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灵敏度分析有助于提高模型的鲁棒性，使模型在不同条件下都能保持较好的表现</a:t>
                </a:r>
                <a:endParaRPr/>
              </a:p>
            </p:txBody>
          </p:sp>
          <p:sp>
            <p:nvSpPr>
              <p:cNvPr id="20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灵敏度分析的重要性及优势</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3"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灵敏度分析的方法与技巧</a:t>
            </a:r>
            <a:endParaRPr/>
          </a:p>
        </p:txBody>
      </p:sp>
      <p:sp>
        <p:nvSpPr>
          <p:cNvPr id="214"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1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参数敏感性分析的方法</a:t>
            </a:r>
            <a:endParaRPr lang="en-US" altLang="zh-CN" sz="2800" b="1">
              <a:latin typeface="+mj-ea"/>
              <a:ea typeface="+mj-ea"/>
            </a:endParaRPr>
          </a:p>
        </p:txBody>
      </p:sp>
      <p:grpSp>
        <p:nvGrpSpPr>
          <p:cNvPr id="217" name="组合 216"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8" name="组合 217"/>
            <p:cNvGrpSpPr/>
            <p:nvPr/>
          </p:nvGrpSpPr>
          <p:grpSpPr>
            <a:xfrm>
              <a:off x="660399" y="2074672"/>
              <a:ext cx="5100082" cy="4536540"/>
              <a:chOff x="660399" y="2074672"/>
              <a:chExt cx="5100082" cy="4536540"/>
            </a:xfrm>
          </p:grpSpPr>
          <p:sp>
            <p:nvSpPr>
              <p:cNvPr id="2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局部灵敏度分析</a:t>
                </a:r>
                <a:endParaRPr lang="en-US" altLang="zh-CN" sz="2000" b="1">
                  <a:latin typeface="Microsoft YaHei" panose="020b0503020204020204" pitchFamily="34" charset="-122"/>
                  <a:ea typeface="Microsoft YaHei" panose="020b0503020204020204" pitchFamily="34" charset="-122"/>
                </a:endParaRPr>
              </a:p>
            </p:txBody>
          </p:sp>
          <p:sp>
            <p:nvSpPr>
              <p:cNvPr id="2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通过改变一个参数，观察模型结果的变化，以了解该参数对模型结果的影响程度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局部灵敏度分析适用于参数变化范围较小的情况</a:t>
                </a:r>
                <a:endParaRPr/>
              </a:p>
            </p:txBody>
          </p:sp>
          <p:pic>
            <p:nvPicPr>
              <p:cNvPr id="22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3" name="组合 222"/>
            <p:cNvGrpSpPr/>
            <p:nvPr/>
          </p:nvGrpSpPr>
          <p:grpSpPr>
            <a:xfrm>
              <a:off x="6431519" y="2074672"/>
              <a:ext cx="5100082" cy="4536540"/>
              <a:chOff x="660399" y="2074672"/>
              <a:chExt cx="5100082" cy="4536540"/>
            </a:xfrm>
          </p:grpSpPr>
          <p:sp>
            <p:nvSpPr>
              <p:cNvPr id="22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全局灵敏度分析</a:t>
                </a:r>
                <a:endParaRPr lang="en-US" altLang="zh-CN" sz="2000" b="1">
                  <a:latin typeface="Microsoft YaHei" panose="020b0503020204020204" pitchFamily="34" charset="-122"/>
                  <a:ea typeface="Microsoft YaHei" panose="020b0503020204020204" pitchFamily="34" charset="-122"/>
                </a:endParaRPr>
              </a:p>
            </p:txBody>
          </p:sp>
          <p:sp>
            <p:nvSpPr>
              <p:cNvPr id="22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通过同时改变多个参数，观察模型结果的变化，以了解多个参数对模型结果的综合影响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全局灵敏度分析适用于参数之间存在交互作用的情况</a:t>
                </a:r>
                <a:endParaRPr/>
              </a:p>
            </p:txBody>
          </p:sp>
          <p:pic>
            <p:nvPicPr>
              <p:cNvPr id="22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2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模型结构敏感性分析的方法</a:t>
            </a:r>
            <a:endParaRPr lang="en-US" altLang="zh-CN" sz="2800" b="1">
              <a:latin typeface="+mj-ea"/>
              <a:ea typeface="+mj-ea"/>
            </a:endParaRPr>
          </a:p>
        </p:txBody>
      </p:sp>
      <p:grpSp>
        <p:nvGrpSpPr>
          <p:cNvPr id="230" name="组合 229"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31" name="组合 230"/>
            <p:cNvGrpSpPr/>
            <p:nvPr/>
          </p:nvGrpSpPr>
          <p:grpSpPr>
            <a:xfrm>
              <a:off x="660399" y="2074672"/>
              <a:ext cx="5100082" cy="4536540"/>
              <a:chOff x="660399" y="2074672"/>
              <a:chExt cx="5100082" cy="4536540"/>
            </a:xfrm>
          </p:grpSpPr>
          <p:sp>
            <p:nvSpPr>
              <p:cNvPr id="2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模型结构敏感性分析</a:t>
                </a:r>
                <a:endParaRPr lang="en-US" altLang="zh-CN" sz="2000" b="1">
                  <a:latin typeface="Microsoft YaHei" panose="020b0503020204020204" pitchFamily="34" charset="-122"/>
                  <a:ea typeface="Microsoft YaHei" panose="020b0503020204020204" pitchFamily="34" charset="-122"/>
                </a:endParaRPr>
              </a:p>
            </p:txBody>
          </p:sp>
          <p:sp>
            <p:nvSpPr>
              <p:cNvPr id="2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通过改变模型的结构，观察模型结果的变化，以了解模型结构对结果的影响程度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模型结构敏感性分析适用于模型结构较为复杂的情况</a:t>
                </a:r>
                <a:endParaRPr/>
              </a:p>
            </p:txBody>
          </p:sp>
          <p:pic>
            <p:nvPicPr>
              <p:cNvPr id="23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6" name="组合 235"/>
            <p:cNvGrpSpPr/>
            <p:nvPr/>
          </p:nvGrpSpPr>
          <p:grpSpPr>
            <a:xfrm>
              <a:off x="6431519" y="2074672"/>
              <a:ext cx="5100082" cy="4536540"/>
              <a:chOff x="660399" y="2074672"/>
              <a:chExt cx="5100082" cy="4536540"/>
            </a:xfrm>
          </p:grpSpPr>
          <p:sp>
            <p:nvSpPr>
              <p:cNvPr id="23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模型简化敏感性分析</a:t>
                </a:r>
                <a:endParaRPr lang="en-US" altLang="zh-CN" sz="2000" b="1">
                  <a:latin typeface="Microsoft YaHei" panose="020b0503020204020204" pitchFamily="34" charset="-122"/>
                  <a:ea typeface="Microsoft YaHei" panose="020b0503020204020204" pitchFamily="34" charset="-122"/>
                </a:endParaRPr>
              </a:p>
            </p:txBody>
          </p:sp>
          <p:sp>
            <p:nvSpPr>
              <p:cNvPr id="23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通过简化模型结构，观察模型结果的变化，以了解模型简化对结果的影响程度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模型简化敏感性分析适用于模型结构较为简单的情况</a:t>
                </a:r>
                <a:endParaRPr/>
              </a:p>
            </p:txBody>
          </p:sp>
          <p:pic>
            <p:nvPicPr>
              <p:cNvPr id="24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2"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综合灵敏度分析的方法</a:t>
            </a:r>
            <a:endParaRPr lang="en-US" sz="3600" b="1">
              <a:latin typeface="微软雅黑"/>
              <a:ea typeface="微软雅黑"/>
            </a:endParaRPr>
          </a:p>
        </p:txBody>
      </p:sp>
      <p:sp>
        <p:nvSpPr>
          <p:cNvPr id="243"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综合灵敏度分析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结合参数敏感性和模型结构敏感性分析，全面评估模型对不同参数和结构变化的反应程度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综合灵敏度分析适用于需要全面了解模型性能的情况</a:t>
            </a:r>
            <a:endParaRPr/>
          </a:p>
        </p:txBody>
      </p:sp>
      <p:pic>
        <p:nvPicPr>
          <p:cNvPr id="244"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灵敏度分析的实例与应用</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灵敏度分析在物流与供应链管理中的应用</a:t>
            </a:r>
            <a:endParaRPr lang="en-US" altLang="zh-CN" sz="2800" b="1">
              <a:latin typeface="+mj-ea"/>
              <a:ea typeface="+mj-ea"/>
            </a:endParaRPr>
          </a:p>
        </p:txBody>
      </p:sp>
      <p:grpSp>
        <p:nvGrpSpPr>
          <p:cNvPr id="11" name="组合 10"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2" name="组合 11"/>
            <p:cNvGrpSpPr/>
            <p:nvPr/>
          </p:nvGrpSpPr>
          <p:grpSpPr>
            <a:xfrm>
              <a:off x="646709" y="2074672"/>
              <a:ext cx="3384000" cy="4063380"/>
              <a:chOff x="646710" y="2074672"/>
              <a:chExt cx="3384000" cy="4063380"/>
            </a:xfrm>
          </p:grpSpPr>
          <p:sp>
            <p:nvSpPr>
              <p:cNvPr id="13"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库存管理</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通过灵敏度分析，可以了解库存水平、需求波动等参数对库存成本的影响，从而优化库存管理策略</a:t>
                </a:r>
                <a:endParaRPr/>
              </a:p>
            </p:txBody>
          </p:sp>
          <p:pic>
            <p:nvPicPr>
              <p:cNvPr id="16"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7" name="组合 16"/>
            <p:cNvGrpSpPr/>
            <p:nvPr/>
          </p:nvGrpSpPr>
          <p:grpSpPr>
            <a:xfrm>
              <a:off x="4397155" y="2074672"/>
              <a:ext cx="3384000" cy="4063380"/>
              <a:chOff x="646710" y="2074672"/>
              <a:chExt cx="3384000" cy="4063380"/>
            </a:xfrm>
          </p:grpSpPr>
          <p:sp>
            <p:nvSpPr>
              <p:cNvPr id="18"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运输优化</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通过灵敏度分析，可以了解运输成本、运输时间等参数对运输优化模型的影响，从而找到最优的运输方案</a:t>
                </a:r>
                <a:endParaRPr/>
              </a:p>
            </p:txBody>
          </p:sp>
          <p:pic>
            <p:nvPicPr>
              <p:cNvPr id="21"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2" name="组合 21"/>
            <p:cNvGrpSpPr/>
            <p:nvPr/>
          </p:nvGrpSpPr>
          <p:grpSpPr>
            <a:xfrm>
              <a:off x="8147601" y="2074672"/>
              <a:ext cx="3384000" cy="4063380"/>
              <a:chOff x="646710" y="2074672"/>
              <a:chExt cx="3384000" cy="4063380"/>
            </a:xfrm>
          </p:grpSpPr>
          <p:sp>
            <p:nvSpPr>
              <p:cNvPr id="23"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供应链风险</a:t>
                </a:r>
                <a:endParaRPr lang="en-US" altLang="zh-CN" sz="2000" b="1">
                  <a:latin typeface="Microsoft YaHei" panose="020b0503020204020204" pitchFamily="34" charset="-122"/>
                  <a:ea typeface="Microsoft YaHei" panose="020b0503020204020204" pitchFamily="34" charset="-122"/>
                </a:endParaRPr>
              </a:p>
            </p:txBody>
          </p:sp>
          <p:sp>
            <p:nvSpPr>
              <p:cNvPr id="25"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通过灵敏度分析，可以了解供应链中的不确定性因素对供应链风险的影响，从而制定相应的风险应对措施</a:t>
                </a:r>
                <a:endParaRPr/>
              </a:p>
            </p:txBody>
          </p:sp>
          <p:pic>
            <p:nvPicPr>
              <p:cNvPr id="26"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https://d.book118.com/567166123012006044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灵敏度分析运筹学总结</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2024-09-18T04:19:54.764</cp:lastPrinted>
  <dcterms:created xsi:type="dcterms:W3CDTF">2024-09-17T20:19:54Z</dcterms:created>
  <dcterms:modified xsi:type="dcterms:W3CDTF">2024-09-17T20:19:56Z</dcterms:modified>
</cp:coreProperties>
</file>