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260566-94A7-421D-A31C-F4E134F1B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1BC32-03C1-45B0-A1DE-2606A2DBD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70D57A-312A-4492-95C7-F1B191160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891C58-227D-4A03-907B-204764AFA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1D8E35-A057-4560-ABCD-AE585CCB41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082988-4273-4B97-842B-10837BDCCC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2E0E4C-E937-4153-AFF0-66883AF8B3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AFB9F-DF0C-432E-9D02-721DBE25A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4D3CDE-3020-4A3F-A30E-A619F59F7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7A9DA-C711-418F-8BBC-DEE72366D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FC3C4-CC3C-464A-9BC8-158877D48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13122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TextBox 3"/>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光学镜头行业分析</a:t>
            </a:r>
          </a:p>
        </p:txBody>
      </p:sp>
      <p:sp>
        <p:nvSpPr>
          <p:cNvPr id="4" name="TextBox 4"/>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a:t>
            </a:r>
          </a:p>
        </p:txBody>
      </p:sp>
      <p:sp>
        <p:nvSpPr>
          <p:cNvPr id="5" name="TextBox 5"/>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市场分析</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技术发展</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重点企业分析</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行业挑战与对策</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投资价值及风险分析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mt="70000"/>
          </a:blip>
          <a:srcRect l="30920" r="3092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光学镜头是利用光学原理制成的投影、放大及摄像镜头，是光机电一体化的典型产品。根据应用场景，光学镜头可分为监控镜头、车载镜头、手机镜头等。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监控镜头主要用于安防监控领域，车载镜头主要用于车载摄像头领域，手机镜头主要用于智能手机摄像头领域。</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光学镜头行业上游主要是光学材料、电子元器件等供应商，中游主要是光学镜头制造商，下游应用领域包括安防、车载、智能手机等。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上游供应商主要包括光学玻璃、光学塑料等原材料供应商，以及电子元器件、马达等辅助材料供应商。中游制造商主要包括专业从事光学镜头研发、生产和销售的企业。下游应用领域主要包括安防、车载、智能手机等行业。</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产业链结构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随着安防、车载、智能手机等领域的快速发展，光学镜头市场规模不断扩大。据统计，2019年全球光学镜头市场规模约为80亿美元，预计到2025年将达到120亿美元。</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中国作为全球最大的制造业国家，拥有庞大的光学镜头制造基地，占据了全球约70%的光学镜头产量。随着国内技术的进步和产业升级，中国光学镜头市场规模不断扩大，未来仍有较大的增长空间。</a:t>
            </a:r>
          </a:p>
        </p:txBody>
      </p:sp>
      <p:sp>
        <p:nvSpPr>
          <p:cNvPr id="4" name="AutoShape 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行业规模与增长</a:t>
            </a:r>
          </a:p>
        </p:txBody>
      </p:sp>
      <p:sp>
        <p:nvSpPr>
          <p:cNvPr id="25" name="AutoShape 25"/>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spcBef>
                <a:spcPts val="450"/>
              </a:spcBef>
              <a:defRPr/>
            </a:pPr>
            <a:endParaRPr lang="en-US" sz="1100"/>
          </a:p>
        </p:txBody>
      </p:sp>
      <p:sp>
        <p:nvSpPr>
          <p:cNvPr id="26" name="AutoShape 26"/>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8" name="Connector 28"/>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2" name="Connector 32"/>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随着智能手机不断升级，对高品质光学镜头的需求逐年增加。</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智能手机需求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车载摄像头需求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工业自动化需求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随着汽车智能化的发展，车载摄像头市场对光学镜头的需求也在逐渐增长。</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工业自动化的发展对光学镜头在机器视觉领域的应用需求也在不断增加。</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市场需求</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竞争格局</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光学镜头市场主要由几家大型企业主导，这些企业在技术研发、品牌认知和市场份额等方面具有较大优势。</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市场集中度高</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随着技术的进步和市场的开放，越来越多的新兴企业开始进入光学镜头市场，尝试打破现有企业的垄断地位。</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新兴企业涌现</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技术创新推动</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随着光学技术的不断发展，新型的光学材料、更先进的镀膜技术和不断优化的光学设计将会进一步推动光学镜头市场的增长。</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智能化和物联网的融合</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随着智能化和物联网的发展，光学镜头将与更多的设备相连，成为物联网设备的关键组件。</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行业趋势</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技术发展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包括镜片材质、形状、直径、面型、涂层等基础设计。</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t="14478" b="14478"/>
          <a:stretch>
            <a:fillRect/>
          </a:stretch>
        </p:blipFill>
        <p:spPr>
          <a:xfrm>
            <a:off x="8816628" y="1536628"/>
            <a:ext cx="1898907" cy="1898907"/>
          </a:xfrm>
          <a:prstGeom prst="ellipse">
            <a:avLst/>
          </a:prstGeom>
        </p:spPr>
      </p:pic>
      <p:sp>
        <p:nvSpPr>
          <p:cNvPr id="10" name="TextBox 10"/>
          <p:cNvSpPr txBox="1"/>
          <p:nvPr/>
        </p:nvSpPr>
        <p:spPr>
          <a:xfrm>
            <a:off x="1238761"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光学镜头设计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涉及镜片压制、研磨、镀膜、装配等基础制造技术。</a:t>
            </a:r>
          </a:p>
        </p:txBody>
      </p:sp>
      <p:sp>
        <p:nvSpPr>
          <p:cNvPr id="15" name="TextBox 15"/>
          <p:cNvSpPr txBox="1"/>
          <p:nvPr/>
        </p:nvSpPr>
        <p:spPr>
          <a:xfrm>
            <a:off x="4643192"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光学镜头制造</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包括镜片质量检测、装配精度检测、性能检测等。</a:t>
            </a:r>
          </a:p>
        </p:txBody>
      </p:sp>
      <p:sp>
        <p:nvSpPr>
          <p:cNvPr id="20" name="TextBox 20"/>
          <p:cNvSpPr txBox="1"/>
          <p:nvPr/>
        </p:nvSpPr>
        <p:spPr>
          <a:xfrm>
            <a:off x="8313274"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光学镜头检测</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285778"/>
            <a:ext cx="515576" cy="440418"/>
            <a:chOff x="454963" y="285778"/>
            <a:chExt cx="515576" cy="440418"/>
          </a:xfrm>
        </p:grpSpPr>
        <p:sp>
          <p:nvSpPr>
            <p:cNvPr id="24" name="AutoShape 24"/>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4" name="TextBox 44"/>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基础技术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核心技术</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高精度制造技术</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如超精密研磨技术、纳米级镀膜技术等。</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光学装配与检测技术</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如高精度自动装配技术、光学性能检测技术等。</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高精度光学设计</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涉及高级光学设计理论和方法，如非球面设计、自由曲面设计等。</a:t>
            </a:r>
          </a:p>
        </p:txBody>
      </p:sp>
      <p:pic>
        <p:nvPicPr>
          <p:cNvPr id="32" name="Picture 32"/>
          <p:cNvPicPr>
            <a:picLocks noChangeAspect="1"/>
          </p:cNvPicPr>
          <p:nvPr/>
        </p:nvPicPr>
        <p:blipFill>
          <a:blip r:embed="rId2"/>
          <a:srcRect l="16667" r="16667"/>
          <a:stretch>
            <a:fillRect/>
          </a:stretch>
        </p:blipFill>
        <p:spPr>
          <a:xfrm>
            <a:off x="869006" y="1293634"/>
            <a:ext cx="4563024" cy="4563025"/>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https://d.book118.com/568013122012006036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2024-09-15T05:00:12.936</cp:lastPrinted>
  <dcterms:created xsi:type="dcterms:W3CDTF">2024-09-14T21:00:12Z</dcterms:created>
  <dcterms:modified xsi:type="dcterms:W3CDTF">2024-09-14T21:00:14Z</dcterms:modified>
</cp:coreProperties>
</file>