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FA8C0003-C310-4BA6-84B8-631CD7F510C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4" name="PlaceHolder 1"/>
          <p:cNvSpPr>
            <a:spLocks noGrp="1"/>
          </p:cNvSpPr>
          <p:nvPr>
            <p:ph type="sldImg"/>
          </p:nvPr>
        </p:nvSpPr>
        <p:spPr>
          <a:xfrm>
            <a:off x="685800" y="1143000"/>
            <a:ext cx="5486040" cy="3085920"/>
          </a:xfrm>
          <a:prstGeom prst="rect">
            <a:avLst/>
          </a:prstGeom>
          <a:ln w="0">
            <a:noFill/>
          </a:ln>
        </p:spPr>
      </p:sp>
      <p:sp>
        <p:nvSpPr>
          <p:cNvPr id="32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B2E6E5-E42E-4AF1-B700-B9D999DAE8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014947-C3AD-4787-B8D7-118F4DFE83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67D113-CCFC-49EC-A87B-F9FA892530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403075-5C7E-4016-A414-B6C46F178F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511FA2-A604-41BC-AF8B-CDD535A7D6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CD9090-5754-4773-9D62-CB3374EA62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3B77B6-EB4D-45A3-AE8C-54D1A88EC1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67E088-2498-4CCE-B5C3-68E554CA5E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315FA6-D91D-4E1F-A958-04C4D08220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61F8A7-697E-40F7-9A16-84C80B2638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33F97F-81E5-4149-9972-2225BC1951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54A091AE-B30D-4673-A0E9-FCAA1A9D162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59AB804-B2A4-43E4-929D-969751B70B87}"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020047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建筑设计行业安全生产规章制度培训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建筑设计行业安全生产规章制度培训简介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建筑设计行业安全生产培训体系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建筑设计行业安全生产规章制度建设</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建筑设计行业安全生产风险管控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建筑设计行业安全生产监督检查</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建筑设计行业安全生产管理经验分享</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建筑设计行业安全生产规章制度培训简介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建筑设计行业安全生产规章制度概述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建筑设计行业安全生产是保障员工和企业安全的重要环节。安全生产规章制度的制定和执行对于预防事故、保护员工健康至关重要。</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安全生产管理体系</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为什么需要建立安全生产管理体系</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背景和意义</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安全生产管理体系的核心组成部分</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基本要素</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执行标准</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详细规定安全生产的具体要求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防范安全事故的指导原则</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安全生产法律法规</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建筑设计行业相关法律法规</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《建筑设计安全规范》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《建筑设计行业安全生产管理条例》</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安全生产事故案例分析</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建筑设计行业发生的安全生产事故案例</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事故案例</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事故发生的根本原因和应对措施</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原因和教训</a:t>
            </a:r>
            <a:endParaRPr lang="en-US" sz="3000" b="0" strike="noStrike" spc="-1">
              <a:solidFill>
                <a:srgbClr val="000000"/>
              </a:solidFill>
              <a:latin typeface="Arial"/>
            </a:endParaRPr>
          </a:p>
        </p:txBody>
      </p:sp>
      <p:sp>
        <p:nvSpPr>
          <p:cNvPr id="11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建筑设计行业安全生产培训体系</a:t>
            </a:r>
            <a:endParaRPr lang="en-US" sz="3600" b="0" strike="noStrike" spc="-1">
              <a:solidFill>
                <a:schemeClr val="dk1"/>
              </a:solidFill>
              <a:latin typeface="Arial"/>
            </a:endParaRPr>
          </a:p>
        </p:txBody>
      </p:sp>
      <p:sp>
        <p:nvSpPr>
          <p:cNvPr id="1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建筑设计行业安全生产培训需求调查</a:t>
            </a:r>
            <a:endParaRPr lang="en-US" sz="3600" b="0" strike="noStrike" spc="-1">
              <a:solidFill>
                <a:schemeClr val="dk1"/>
              </a:solidFill>
              <a:latin typeface="Arial"/>
            </a:endParaRPr>
          </a:p>
        </p:txBody>
      </p:sp>
      <p:sp>
        <p:nvSpPr>
          <p:cNvPr id="12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包括设计师、工程师、客户经理等</a:t>
            </a:r>
            <a:endParaRPr lang="en-US" sz="2000" b="0" strike="noStrike" spc="-1">
              <a:solidFill>
                <a:srgbClr val="000000"/>
              </a:solidFill>
              <a:latin typeface="Arial"/>
            </a:endParaRPr>
          </a:p>
        </p:txBody>
      </p:sp>
      <p:sp>
        <p:nvSpPr>
          <p:cNvPr id="12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不同岗位的员工安全生产知识需求</a:t>
            </a:r>
            <a:endParaRPr lang="en-US" sz="3000" b="0" strike="noStrike" spc="-1">
              <a:solidFill>
                <a:srgbClr val="000000"/>
              </a:solidFill>
              <a:latin typeface="Arial"/>
            </a:endParaRPr>
          </a:p>
        </p:txBody>
      </p:sp>
      <p:sp>
        <p:nvSpPr>
          <p:cNvPr id="12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2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2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分析事故发生率和安全意识普及情况</a:t>
            </a:r>
            <a:endParaRPr lang="en-US" sz="2000" b="0" strike="noStrike" spc="-1">
              <a:solidFill>
                <a:srgbClr val="000000"/>
              </a:solidFill>
              <a:latin typeface="Arial"/>
            </a:endParaRPr>
          </a:p>
        </p:txBody>
      </p:sp>
      <p:sp>
        <p:nvSpPr>
          <p:cNvPr id="12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建筑设计行业安全生产培训的紧迫性和必要性</a:t>
            </a:r>
            <a:endParaRPr lang="en-US" sz="3000" b="0" strike="noStrike" spc="-1">
              <a:solidFill>
                <a:srgbClr val="000000"/>
              </a:solidFill>
              <a:latin typeface="Arial"/>
            </a:endParaRPr>
          </a:p>
        </p:txBody>
      </p:sp>
      <p:sp>
        <p:nvSpPr>
          <p:cNvPr id="128"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安全防范知识和安全管理技能</a:t>
            </a:r>
            <a:endParaRPr lang="en-US" sz="2200" b="0" strike="noStrike" spc="-1">
              <a:solidFill>
                <a:srgbClr val="000000"/>
              </a:solidFill>
              <a:latin typeface="Arial"/>
            </a:endParaRPr>
          </a:p>
        </p:txBody>
      </p:sp>
      <p:sp>
        <p:nvSpPr>
          <p:cNvPr id="13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防止高空坠物措施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现场安全检查要点</a:t>
            </a:r>
            <a:endParaRPr lang="en-US" sz="1500" b="0" strike="noStrike" spc="-1">
              <a:solidFill>
                <a:srgbClr val="000000"/>
              </a:solidFill>
              <a:latin typeface="Arial"/>
            </a:endParaRPr>
          </a:p>
        </p:txBody>
      </p:sp>
      <p:sp>
        <p:nvSpPr>
          <p:cNvPr id="13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安全生产培训内容</a:t>
            </a:r>
            <a:endParaRPr lang="en-US" sz="3600" b="0" strike="noStrike" spc="-1">
              <a:solidFill>
                <a:schemeClr val="dk1"/>
              </a:solidFill>
              <a:latin typeface="Arial"/>
            </a:endParaRPr>
          </a:p>
        </p:txBody>
      </p:sp>
      <p:sp>
        <p:nvSpPr>
          <p:cNvPr id="13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安全操作流程和事故应急处理</a:t>
            </a:r>
            <a:endParaRPr lang="en-US" sz="2200" b="0" strike="noStrike" spc="-1">
              <a:solidFill>
                <a:srgbClr val="000000"/>
              </a:solidFill>
              <a:latin typeface="Arial"/>
            </a:endParaRPr>
          </a:p>
        </p:txBody>
      </p:sp>
      <p:sp>
        <p:nvSpPr>
          <p:cNvPr id="14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建筑现场常见事故案例分析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安全操作规程和应急预案制定</a:t>
            </a:r>
            <a:endParaRPr lang="en-US" sz="1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安全生产培训方法</a:t>
            </a:r>
            <a:endParaRPr lang="en-US" sz="3500" b="0" strike="noStrike" spc="-1">
              <a:solidFill>
                <a:srgbClr val="000000"/>
              </a:solidFill>
              <a:latin typeface="Arial"/>
            </a:endParaRPr>
          </a:p>
        </p:txBody>
      </p:sp>
      <p:sp>
        <p:nvSpPr>
          <p:cNvPr id="14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建筑设计行业安全生产培训方法包括选择适合的培训形式，使用实用的工具，确定培训周期，并采用有效的评估方法进行效果检查。</a:t>
            </a:r>
            <a:endParaRPr lang="en-US" sz="2500" b="0" strike="noStrike" spc="-1">
              <a:solidFill>
                <a:srgbClr val="000000"/>
              </a:solidFill>
              <a:latin typeface="Arial"/>
            </a:endParaRPr>
          </a:p>
        </p:txBody>
      </p:sp>
      <p:sp>
        <p:nvSpPr>
          <p:cNvPr id="14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安全生产培训成效评估</a:t>
            </a:r>
            <a:endParaRPr lang="en-US" sz="3600" b="0" strike="noStrike" spc="-1">
              <a:solidFill>
                <a:schemeClr val="dk1"/>
              </a:solidFill>
              <a:latin typeface="Arial"/>
            </a:endParaRPr>
          </a:p>
        </p:txBody>
      </p:sp>
      <p:sp>
        <p:nvSpPr>
          <p:cNvPr id="14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包括事故率变化、员工安全投入程度等</a:t>
            </a:r>
            <a:endParaRPr lang="en-US" sz="1500" b="0" strike="noStrike" spc="-1">
              <a:solidFill>
                <a:srgbClr val="000000"/>
              </a:solidFill>
              <a:latin typeface="Arial"/>
            </a:endParaRPr>
          </a:p>
        </p:txBody>
      </p:sp>
      <p:sp>
        <p:nvSpPr>
          <p:cNvPr id="14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建筑设计行业安全生产培训效果评估指标</a:t>
            </a:r>
            <a:endParaRPr lang="en-US" sz="2200" b="0" strike="noStrike" spc="-1">
              <a:solidFill>
                <a:srgbClr val="000000"/>
              </a:solidFill>
              <a:latin typeface="Arial"/>
            </a:endParaRPr>
          </a:p>
        </p:txBody>
      </p:sp>
      <p:sp>
        <p:nvSpPr>
          <p:cNvPr id="14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调查员工对培训后安全操作的掌握程度</a:t>
            </a:r>
            <a:endParaRPr lang="en-US" sz="1500" b="0" strike="noStrike" spc="-1">
              <a:solidFill>
                <a:srgbClr val="000000"/>
              </a:solidFill>
              <a:latin typeface="Arial"/>
            </a:endParaRPr>
          </a:p>
        </p:txBody>
      </p:sp>
      <p:sp>
        <p:nvSpPr>
          <p:cNvPr id="15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培训后员工安全生产意识和技能的提升情况</a:t>
            </a:r>
            <a:endParaRPr lang="en-US" sz="2200" b="0" strike="noStrike" spc="-1">
              <a:solidFill>
                <a:srgbClr val="000000"/>
              </a:solidFill>
              <a:latin typeface="Arial"/>
            </a:endParaRPr>
          </a:p>
        </p:txBody>
      </p:sp>
      <p:sp>
        <p:nvSpPr>
          <p:cNvPr id="15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建筑设计行业安全生产规章制度建设</a:t>
            </a:r>
            <a:endParaRPr lang="en-US" sz="3600" b="0" strike="noStrike" spc="-1">
              <a:solidFill>
                <a:schemeClr val="dk1"/>
              </a:solidFill>
              <a:latin typeface="Arial"/>
            </a:endParaRPr>
          </a:p>
        </p:txBody>
      </p:sp>
      <p:sp>
        <p:nvSpPr>
          <p:cNvPr id="15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安全生产责任制度</a:t>
            </a:r>
            <a:endParaRPr lang="en-US" sz="3600" b="0" strike="noStrike" spc="-1">
              <a:solidFill>
                <a:schemeClr val="dk1"/>
              </a:solidFill>
              <a:latin typeface="Arial"/>
            </a:endParaRPr>
          </a:p>
        </p:txBody>
      </p:sp>
      <p:sp>
        <p:nvSpPr>
          <p:cNvPr id="15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明确责任人员及职责范围</a:t>
            </a:r>
            <a:endParaRPr lang="en-US" sz="2000" b="0" strike="noStrike" spc="-1">
              <a:solidFill>
                <a:srgbClr val="000000"/>
              </a:solidFill>
              <a:latin typeface="Arial"/>
            </a:endParaRPr>
          </a:p>
        </p:txBody>
      </p:sp>
      <p:sp>
        <p:nvSpPr>
          <p:cNvPr id="16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责任划分</a:t>
            </a:r>
            <a:endParaRPr lang="en-US" sz="3000" b="0" strike="noStrike" spc="-1">
              <a:solidFill>
                <a:srgbClr val="000000"/>
              </a:solidFill>
              <a:latin typeface="Arial"/>
            </a:endParaRPr>
          </a:p>
        </p:txBody>
      </p:sp>
      <p:sp>
        <p:nvSpPr>
          <p:cNvPr id="16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强化责任落实的监督措施</a:t>
            </a:r>
            <a:endParaRPr lang="en-US" sz="2000" b="0" strike="noStrike" spc="-1">
              <a:solidFill>
                <a:srgbClr val="000000"/>
              </a:solidFill>
              <a:latin typeface="Arial"/>
            </a:endParaRPr>
          </a:p>
        </p:txBody>
      </p:sp>
      <p:sp>
        <p:nvSpPr>
          <p:cNvPr id="16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监督机制</a:t>
            </a:r>
            <a:endParaRPr lang="en-US" sz="3000" b="0" strike="noStrike" spc="-1">
              <a:solidFill>
                <a:srgbClr val="000000"/>
              </a:solidFill>
              <a:latin typeface="Arial"/>
            </a:endParaRPr>
          </a:p>
        </p:txBody>
      </p:sp>
      <p:sp>
        <p:nvSpPr>
          <p:cNvPr id="16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建立完善的执行和监督机制</a:t>
            </a:r>
            <a:endParaRPr lang="en-US" sz="2000" b="0" strike="noStrike" spc="-1">
              <a:solidFill>
                <a:srgbClr val="000000"/>
              </a:solidFill>
              <a:latin typeface="Arial"/>
            </a:endParaRPr>
          </a:p>
        </p:txBody>
      </p:sp>
      <p:sp>
        <p:nvSpPr>
          <p:cNvPr id="16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执行机制</a:t>
            </a:r>
            <a:endParaRPr lang="en-US" sz="3000" b="0" strike="noStrike" spc="-1">
              <a:solidFill>
                <a:srgbClr val="000000"/>
              </a:solidFill>
              <a:latin typeface="Arial"/>
            </a:endParaRPr>
          </a:p>
        </p:txBody>
      </p:sp>
      <p:sp>
        <p:nvSpPr>
          <p:cNvPr id="167"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安全生产规章制度内容</a:t>
            </a:r>
            <a:endParaRPr lang="en-US" sz="3600" b="0" strike="noStrike" spc="-1">
              <a:solidFill>
                <a:schemeClr val="dk1"/>
              </a:solidFill>
              <a:latin typeface="Arial"/>
            </a:endParaRPr>
          </a:p>
        </p:txBody>
      </p:sp>
      <p:sp>
        <p:nvSpPr>
          <p:cNvPr id="16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规范施工人员的作业流程</a:t>
            </a:r>
            <a:endParaRPr lang="en-US" sz="1500" b="0" strike="noStrike" spc="-1">
              <a:solidFill>
                <a:srgbClr val="000000"/>
              </a:solidFill>
              <a:latin typeface="Arial"/>
            </a:endParaRPr>
          </a:p>
        </p:txBody>
      </p:sp>
      <p:sp>
        <p:nvSpPr>
          <p:cNvPr id="17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安全操作规程</a:t>
            </a:r>
            <a:endParaRPr lang="en-US" sz="2200" b="0" strike="noStrike" spc="-1">
              <a:solidFill>
                <a:srgbClr val="000000"/>
              </a:solidFill>
              <a:latin typeface="Arial"/>
            </a:endParaRPr>
          </a:p>
        </p:txBody>
      </p:sp>
      <p:sp>
        <p:nvSpPr>
          <p:cNvPr id="17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详细说明事故应急处理流程</a:t>
            </a:r>
            <a:endParaRPr lang="en-US" sz="1500" b="0" strike="noStrike" spc="-1">
              <a:solidFill>
                <a:srgbClr val="000000"/>
              </a:solidFill>
              <a:latin typeface="Arial"/>
            </a:endParaRPr>
          </a:p>
        </p:txBody>
      </p:sp>
      <p:sp>
        <p:nvSpPr>
          <p:cNvPr id="17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安全操作流程</a:t>
            </a:r>
            <a:endParaRPr lang="en-US" sz="2200" b="0" strike="noStrike" spc="-1">
              <a:solidFill>
                <a:srgbClr val="000000"/>
              </a:solidFill>
              <a:latin typeface="Arial"/>
            </a:endParaRPr>
          </a:p>
        </p:txBody>
      </p:sp>
      <p:sp>
        <p:nvSpPr>
          <p:cNvPr id="17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定期检查施工现场安全情况</a:t>
            </a:r>
            <a:endParaRPr lang="en-US" sz="1500" b="0" strike="noStrike" spc="-1">
              <a:solidFill>
                <a:srgbClr val="000000"/>
              </a:solidFill>
              <a:latin typeface="Arial"/>
            </a:endParaRPr>
          </a:p>
        </p:txBody>
      </p:sp>
      <p:sp>
        <p:nvSpPr>
          <p:cNvPr id="17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安全检查制度</a:t>
            </a:r>
            <a:endParaRPr lang="en-US" sz="2200" b="0" strike="noStrike" spc="-1">
              <a:solidFill>
                <a:srgbClr val="000000"/>
              </a:solidFill>
              <a:latin typeface="Arial"/>
            </a:endParaRPr>
          </a:p>
        </p:txBody>
      </p:sp>
      <p:sp>
        <p:nvSpPr>
          <p:cNvPr id="17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及时发现并消除潜在安全隐患</a:t>
            </a:r>
            <a:endParaRPr lang="en-US" sz="1500" b="0" strike="noStrike" spc="-1">
              <a:solidFill>
                <a:srgbClr val="000000"/>
              </a:solidFill>
              <a:latin typeface="Arial"/>
            </a:endParaRPr>
          </a:p>
        </p:txBody>
      </p:sp>
      <p:sp>
        <p:nvSpPr>
          <p:cNvPr id="17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隐患排查制度</a:t>
            </a:r>
            <a:endParaRPr lang="en-US" sz="22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安全生产规章制度宣传教育</a:t>
            </a:r>
            <a:endParaRPr lang="en-US" sz="3500" b="0" strike="noStrike" spc="-1">
              <a:solidFill>
                <a:srgbClr val="000000"/>
              </a:solidFill>
              <a:latin typeface="Arial"/>
            </a:endParaRPr>
          </a:p>
        </p:txBody>
      </p:sp>
      <p:sp>
        <p:nvSpPr>
          <p:cNvPr id="17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有效的推广策略和培训计划可以提高员工对规章制度的认知和遵守程度。培养员工的安全生产意识，是保障施工现场安全的关键。</a:t>
            </a:r>
            <a:endParaRPr lang="en-US" sz="2500" b="0" strike="noStrike" spc="-1">
              <a:solidFill>
                <a:srgbClr val="000000"/>
              </a:solidFill>
              <a:latin typeface="Arial"/>
            </a:endParaRPr>
          </a:p>
        </p:txBody>
      </p:sp>
      <p:sp>
        <p:nvSpPr>
          <p:cNvPr id="18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效果评估</a:t>
            </a:r>
            <a:endParaRPr lang="en-US" sz="2200" b="0" strike="noStrike" spc="-1">
              <a:solidFill>
                <a:srgbClr val="000000"/>
              </a:solidFill>
              <a:latin typeface="Arial"/>
            </a:endParaRPr>
          </a:p>
        </p:txBody>
      </p:sp>
      <p:sp>
        <p:nvSpPr>
          <p:cNvPr id="18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定期评估规章执行效果</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根据评估结果调整措施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持续改进安全管理工作</a:t>
            </a:r>
            <a:endParaRPr lang="en-US" sz="1500" b="0" strike="noStrike" spc="-1">
              <a:solidFill>
                <a:srgbClr val="000000"/>
              </a:solidFill>
              <a:latin typeface="Arial"/>
            </a:endParaRPr>
          </a:p>
        </p:txBody>
      </p:sp>
      <p:sp>
        <p:nvSpPr>
          <p:cNvPr id="18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安全生产规章制度落实</a:t>
            </a:r>
            <a:endParaRPr lang="en-US" sz="3600" b="0" strike="noStrike" spc="-1">
              <a:solidFill>
                <a:schemeClr val="dk1"/>
              </a:solidFill>
              <a:latin typeface="Arial"/>
            </a:endParaRPr>
          </a:p>
        </p:txBody>
      </p:sp>
      <p:sp>
        <p:nvSpPr>
          <p:cNvPr id="19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执行情况监督</a:t>
            </a:r>
            <a:endParaRPr lang="en-US" sz="2200" b="0" strike="noStrike" spc="-1">
              <a:solidFill>
                <a:srgbClr val="000000"/>
              </a:solidFill>
              <a:latin typeface="Arial"/>
            </a:endParaRPr>
          </a:p>
        </p:txBody>
      </p:sp>
      <p:sp>
        <p:nvSpPr>
          <p:cNvPr id="19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建立定期检查制度</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制定执行考核标准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加强违规处理机制</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安全生产规章制度宣传教育</a:t>
            </a:r>
            <a:endParaRPr lang="en-US" sz="3600" b="0" strike="noStrike" spc="-1">
              <a:solidFill>
                <a:schemeClr val="dk1"/>
              </a:solidFill>
              <a:latin typeface="Arial"/>
            </a:endParaRPr>
          </a:p>
        </p:txBody>
      </p:sp>
      <p:sp>
        <p:nvSpPr>
          <p:cNvPr id="19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通过会议、培训等形式宣传规章制度</a:t>
            </a:r>
            <a:endParaRPr lang="en-US" sz="1500" b="0" strike="noStrike" spc="-1">
              <a:solidFill>
                <a:srgbClr val="000000"/>
              </a:solidFill>
              <a:latin typeface="Arial"/>
            </a:endParaRPr>
          </a:p>
        </p:txBody>
      </p:sp>
      <p:sp>
        <p:nvSpPr>
          <p:cNvPr id="19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宣传推广策略</a:t>
            </a:r>
            <a:endParaRPr lang="en-US" sz="2200" b="0" strike="noStrike" spc="-1">
              <a:solidFill>
                <a:srgbClr val="000000"/>
              </a:solidFill>
              <a:latin typeface="Arial"/>
            </a:endParaRPr>
          </a:p>
        </p:txBody>
      </p:sp>
      <p:sp>
        <p:nvSpPr>
          <p:cNvPr id="19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定期开展安全生产知识培训</a:t>
            </a:r>
            <a:endParaRPr lang="en-US" sz="1500" b="0" strike="noStrike" spc="-1">
              <a:solidFill>
                <a:srgbClr val="000000"/>
              </a:solidFill>
              <a:latin typeface="Arial"/>
            </a:endParaRPr>
          </a:p>
        </p:txBody>
      </p:sp>
      <p:sp>
        <p:nvSpPr>
          <p:cNvPr id="19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员工意识培养</a:t>
            </a:r>
            <a:endParaRPr lang="en-US" sz="2200" b="0" strike="noStrike" spc="-1">
              <a:solidFill>
                <a:srgbClr val="000000"/>
              </a:solidFill>
              <a:latin typeface="Arial"/>
            </a:endParaRPr>
          </a:p>
        </p:txBody>
      </p:sp>
      <p:sp>
        <p:nvSpPr>
          <p:cNvPr id="19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组织安全生产知识竞赛</a:t>
            </a:r>
            <a:endParaRPr lang="en-US" sz="1500" b="0" strike="noStrike" spc="-1">
              <a:solidFill>
                <a:srgbClr val="000000"/>
              </a:solidFill>
              <a:latin typeface="Arial"/>
            </a:endParaRPr>
          </a:p>
        </p:txBody>
      </p:sp>
      <p:sp>
        <p:nvSpPr>
          <p:cNvPr id="20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提升安全意识</a:t>
            </a:r>
            <a:endParaRPr lang="en-US" sz="2200" b="0" strike="noStrike" spc="-1">
              <a:solidFill>
                <a:srgbClr val="000000"/>
              </a:solidFill>
              <a:latin typeface="Arial"/>
            </a:endParaRPr>
          </a:p>
        </p:txBody>
      </p:sp>
      <p:sp>
        <p:nvSpPr>
          <p:cNvPr id="20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https://d.book118.com/568020047011006050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131</Paragraphs>
  <Slides>19</Slides>
  <Notes>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建筑设计行业安全生产规章制度培训</vt:lpstr>
      <vt:lpstr>目录</vt:lpstr>
      <vt:lpstr>第1章 建筑设计行业安全生产规章制度培训简介</vt:lpstr>
      <vt:lpstr> </vt:lpstr>
      <vt:lpstr>安全生产管理体系</vt:lpstr>
      <vt:lpstr>安全生产法律法规</vt:lpstr>
      <vt:lpstr>安全生产事故案例分析</vt:lpstr>
      <vt:lpstr>第2章 建筑设计行业安全生产培训体系</vt:lpstr>
      <vt:lpstr>建筑设计行业安全生产培训需求调查</vt:lpstr>
      <vt:lpstr>安全生产培训内容</vt:lpstr>
      <vt:lpstr> </vt:lpstr>
      <vt:lpstr>安全生产培训成效评估</vt:lpstr>
      <vt:lpstr>第3章 建筑设计行业安全生产规章制度建设</vt:lpstr>
      <vt:lpstr>安全生产责任制度</vt:lpstr>
      <vt:lpstr>安全生产规章制度内容</vt:lpstr>
      <vt:lpstr> </vt:lpstr>
      <vt:lpstr>安全生产规章制度落实</vt:lpstr>
      <vt:lpstr>安全生产规章制度宣传教育</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2024-09-29T14:55:07.857</cp:lastPrinted>
  <dcterms:created xsi:type="dcterms:W3CDTF">2024-09-29T06:55:07Z</dcterms:created>
  <dcterms:modified xsi:type="dcterms:W3CDTF">2024-09-29T06:55:09Z</dcterms:modified>
</cp:coreProperties>
</file>